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sldIdLst>
    <p:sldId id="256" r:id="rId5"/>
    <p:sldId id="259" r:id="rId6"/>
    <p:sldId id="2147468924" r:id="rId7"/>
    <p:sldId id="260" r:id="rId8"/>
    <p:sldId id="2147468923" r:id="rId9"/>
    <p:sldId id="2147468926" r:id="rId10"/>
    <p:sldId id="2147468915" r:id="rId11"/>
    <p:sldId id="2147468927" r:id="rId12"/>
    <p:sldId id="2147468987" r:id="rId13"/>
    <p:sldId id="2147468928" r:id="rId14"/>
    <p:sldId id="2147468988" r:id="rId15"/>
    <p:sldId id="2147468990" r:id="rId16"/>
    <p:sldId id="2147468992" r:id="rId17"/>
    <p:sldId id="2147468994" r:id="rId18"/>
    <p:sldId id="2147469006" r:id="rId19"/>
    <p:sldId id="2147469008" r:id="rId20"/>
    <p:sldId id="2147468942" r:id="rId21"/>
    <p:sldId id="2147468943" r:id="rId22"/>
    <p:sldId id="2147468944" r:id="rId23"/>
    <p:sldId id="2147468945" r:id="rId24"/>
    <p:sldId id="2147469028" r:id="rId25"/>
  </p:sldIdLst>
  <p:sldSz cx="12192000" cy="6858000"/>
  <p:notesSz cx="6858000" cy="9144000"/>
  <p:custDataLst>
    <p:tags r:id="rId2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A73B5A9-0EB7-4058-84F5-20600987931D}">
          <p14:sldIdLst>
            <p14:sldId id="256"/>
            <p14:sldId id="259"/>
            <p14:sldId id="2147468924"/>
            <p14:sldId id="260"/>
            <p14:sldId id="2147468923"/>
            <p14:sldId id="2147468926"/>
            <p14:sldId id="2147468915"/>
            <p14:sldId id="2147468927"/>
            <p14:sldId id="2147468987"/>
            <p14:sldId id="2147468928"/>
            <p14:sldId id="2147468988"/>
            <p14:sldId id="2147468990"/>
            <p14:sldId id="2147468992"/>
            <p14:sldId id="2147468994"/>
            <p14:sldId id="2147469006"/>
            <p14:sldId id="2147469008"/>
            <p14:sldId id="2147468942"/>
            <p14:sldId id="2147468943"/>
            <p14:sldId id="2147468944"/>
            <p14:sldId id="2147468945"/>
            <p14:sldId id="2147469028"/>
          </p14:sldIdLst>
        </p14:section>
        <p14:section name="Détails des recommandations" id="{A9E1F186-3055-4B7E-BF76-6B08DCCFF0C2}">
          <p14:sldIdLst/>
        </p14:section>
        <p14:section name="Détails des cas d'usage" id="{04D09E5E-520C-4DFD-8C48-06FF0F475D6D}">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p:cViewPr varScale="1">
        <p:scale>
          <a:sx n="145" d="100"/>
          <a:sy n="145" d="100"/>
        </p:scale>
        <p:origin x="498"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ine Bourguignon" userId="9a0e970b-584a-44cd-8e21-8ed1c0903515" providerId="ADAL" clId="{16752F69-3CBA-4337-9567-3B4248DF6B85}"/>
    <pc:docChg chg="delSld modSection">
      <pc:chgData name="Sandrine Bourguignon" userId="9a0e970b-584a-44cd-8e21-8ed1c0903515" providerId="ADAL" clId="{16752F69-3CBA-4337-9567-3B4248DF6B85}" dt="2024-09-27T11:15:31.959" v="2" actId="47"/>
      <pc:docMkLst>
        <pc:docMk/>
      </pc:docMkLst>
      <pc:sldChg chg="del">
        <pc:chgData name="Sandrine Bourguignon" userId="9a0e970b-584a-44cd-8e21-8ed1c0903515" providerId="ADAL" clId="{16752F69-3CBA-4337-9567-3B4248DF6B85}" dt="2024-09-27T11:15:31.959" v="2" actId="47"/>
        <pc:sldMkLst>
          <pc:docMk/>
          <pc:sldMk cId="2926128147" sldId="2147468929"/>
        </pc:sldMkLst>
      </pc:sldChg>
      <pc:sldChg chg="del">
        <pc:chgData name="Sandrine Bourguignon" userId="9a0e970b-584a-44cd-8e21-8ed1c0903515" providerId="ADAL" clId="{16752F69-3CBA-4337-9567-3B4248DF6B85}" dt="2024-09-27T11:15:31.959" v="2" actId="47"/>
        <pc:sldMkLst>
          <pc:docMk/>
          <pc:sldMk cId="2517001488" sldId="2147468932"/>
        </pc:sldMkLst>
      </pc:sldChg>
      <pc:sldChg chg="del">
        <pc:chgData name="Sandrine Bourguignon" userId="9a0e970b-584a-44cd-8e21-8ed1c0903515" providerId="ADAL" clId="{16752F69-3CBA-4337-9567-3B4248DF6B85}" dt="2024-09-27T11:15:31.959" v="2" actId="47"/>
        <pc:sldMkLst>
          <pc:docMk/>
          <pc:sldMk cId="2173077918" sldId="2147468934"/>
        </pc:sldMkLst>
      </pc:sldChg>
      <pc:sldChg chg="del">
        <pc:chgData name="Sandrine Bourguignon" userId="9a0e970b-584a-44cd-8e21-8ed1c0903515" providerId="ADAL" clId="{16752F69-3CBA-4337-9567-3B4248DF6B85}" dt="2024-09-27T11:15:31.959" v="2" actId="47"/>
        <pc:sldMkLst>
          <pc:docMk/>
          <pc:sldMk cId="2858936681" sldId="2147468935"/>
        </pc:sldMkLst>
      </pc:sldChg>
      <pc:sldChg chg="del">
        <pc:chgData name="Sandrine Bourguignon" userId="9a0e970b-584a-44cd-8e21-8ed1c0903515" providerId="ADAL" clId="{16752F69-3CBA-4337-9567-3B4248DF6B85}" dt="2024-09-27T11:15:31.959" v="2" actId="47"/>
        <pc:sldMkLst>
          <pc:docMk/>
          <pc:sldMk cId="417699607" sldId="2147468936"/>
        </pc:sldMkLst>
      </pc:sldChg>
      <pc:sldChg chg="del">
        <pc:chgData name="Sandrine Bourguignon" userId="9a0e970b-584a-44cd-8e21-8ed1c0903515" providerId="ADAL" clId="{16752F69-3CBA-4337-9567-3B4248DF6B85}" dt="2024-09-27T11:15:31.959" v="2" actId="47"/>
        <pc:sldMkLst>
          <pc:docMk/>
          <pc:sldMk cId="517941681" sldId="2147468937"/>
        </pc:sldMkLst>
      </pc:sldChg>
      <pc:sldChg chg="del">
        <pc:chgData name="Sandrine Bourguignon" userId="9a0e970b-584a-44cd-8e21-8ed1c0903515" providerId="ADAL" clId="{16752F69-3CBA-4337-9567-3B4248DF6B85}" dt="2024-09-27T11:15:31.959" v="2" actId="47"/>
        <pc:sldMkLst>
          <pc:docMk/>
          <pc:sldMk cId="3920355886" sldId="2147468938"/>
        </pc:sldMkLst>
      </pc:sldChg>
      <pc:sldChg chg="del">
        <pc:chgData name="Sandrine Bourguignon" userId="9a0e970b-584a-44cd-8e21-8ed1c0903515" providerId="ADAL" clId="{16752F69-3CBA-4337-9567-3B4248DF6B85}" dt="2024-09-27T11:15:31.959" v="2" actId="47"/>
        <pc:sldMkLst>
          <pc:docMk/>
          <pc:sldMk cId="173016546" sldId="2147468939"/>
        </pc:sldMkLst>
      </pc:sldChg>
      <pc:sldChg chg="del">
        <pc:chgData name="Sandrine Bourguignon" userId="9a0e970b-584a-44cd-8e21-8ed1c0903515" providerId="ADAL" clId="{16752F69-3CBA-4337-9567-3B4248DF6B85}" dt="2024-09-27T11:15:31.959" v="2" actId="47"/>
        <pc:sldMkLst>
          <pc:docMk/>
          <pc:sldMk cId="2328078305" sldId="2147468946"/>
        </pc:sldMkLst>
      </pc:sldChg>
      <pc:sldChg chg="del">
        <pc:chgData name="Sandrine Bourguignon" userId="9a0e970b-584a-44cd-8e21-8ed1c0903515" providerId="ADAL" clId="{16752F69-3CBA-4337-9567-3B4248DF6B85}" dt="2024-09-27T11:15:31.959" v="2" actId="47"/>
        <pc:sldMkLst>
          <pc:docMk/>
          <pc:sldMk cId="3014157692" sldId="2147468947"/>
        </pc:sldMkLst>
      </pc:sldChg>
      <pc:sldChg chg="del">
        <pc:chgData name="Sandrine Bourguignon" userId="9a0e970b-584a-44cd-8e21-8ed1c0903515" providerId="ADAL" clId="{16752F69-3CBA-4337-9567-3B4248DF6B85}" dt="2024-09-27T11:15:31.959" v="2" actId="47"/>
        <pc:sldMkLst>
          <pc:docMk/>
          <pc:sldMk cId="1089627650" sldId="2147468948"/>
        </pc:sldMkLst>
      </pc:sldChg>
      <pc:sldChg chg="del">
        <pc:chgData name="Sandrine Bourguignon" userId="9a0e970b-584a-44cd-8e21-8ed1c0903515" providerId="ADAL" clId="{16752F69-3CBA-4337-9567-3B4248DF6B85}" dt="2024-09-27T11:15:31.959" v="2" actId="47"/>
        <pc:sldMkLst>
          <pc:docMk/>
          <pc:sldMk cId="3505218420" sldId="2147468949"/>
        </pc:sldMkLst>
      </pc:sldChg>
      <pc:sldChg chg="del">
        <pc:chgData name="Sandrine Bourguignon" userId="9a0e970b-584a-44cd-8e21-8ed1c0903515" providerId="ADAL" clId="{16752F69-3CBA-4337-9567-3B4248DF6B85}" dt="2024-09-27T11:15:31.959" v="2" actId="47"/>
        <pc:sldMkLst>
          <pc:docMk/>
          <pc:sldMk cId="2615533101" sldId="2147468950"/>
        </pc:sldMkLst>
      </pc:sldChg>
      <pc:sldChg chg="del">
        <pc:chgData name="Sandrine Bourguignon" userId="9a0e970b-584a-44cd-8e21-8ed1c0903515" providerId="ADAL" clId="{16752F69-3CBA-4337-9567-3B4248DF6B85}" dt="2024-09-27T11:15:31.959" v="2" actId="47"/>
        <pc:sldMkLst>
          <pc:docMk/>
          <pc:sldMk cId="3466621742" sldId="2147468951"/>
        </pc:sldMkLst>
      </pc:sldChg>
      <pc:sldChg chg="del">
        <pc:chgData name="Sandrine Bourguignon" userId="9a0e970b-584a-44cd-8e21-8ed1c0903515" providerId="ADAL" clId="{16752F69-3CBA-4337-9567-3B4248DF6B85}" dt="2024-09-27T11:15:31.959" v="2" actId="47"/>
        <pc:sldMkLst>
          <pc:docMk/>
          <pc:sldMk cId="2948259684" sldId="2147468952"/>
        </pc:sldMkLst>
      </pc:sldChg>
      <pc:sldChg chg="del">
        <pc:chgData name="Sandrine Bourguignon" userId="9a0e970b-584a-44cd-8e21-8ed1c0903515" providerId="ADAL" clId="{16752F69-3CBA-4337-9567-3B4248DF6B85}" dt="2024-09-27T11:15:31.959" v="2" actId="47"/>
        <pc:sldMkLst>
          <pc:docMk/>
          <pc:sldMk cId="667523858" sldId="2147468953"/>
        </pc:sldMkLst>
      </pc:sldChg>
      <pc:sldChg chg="del">
        <pc:chgData name="Sandrine Bourguignon" userId="9a0e970b-584a-44cd-8e21-8ed1c0903515" providerId="ADAL" clId="{16752F69-3CBA-4337-9567-3B4248DF6B85}" dt="2024-09-27T11:15:31.959" v="2" actId="47"/>
        <pc:sldMkLst>
          <pc:docMk/>
          <pc:sldMk cId="3038420782" sldId="2147468954"/>
        </pc:sldMkLst>
      </pc:sldChg>
      <pc:sldChg chg="del">
        <pc:chgData name="Sandrine Bourguignon" userId="9a0e970b-584a-44cd-8e21-8ed1c0903515" providerId="ADAL" clId="{16752F69-3CBA-4337-9567-3B4248DF6B85}" dt="2024-09-27T11:15:31.959" v="2" actId="47"/>
        <pc:sldMkLst>
          <pc:docMk/>
          <pc:sldMk cId="3914285637" sldId="2147468955"/>
        </pc:sldMkLst>
      </pc:sldChg>
      <pc:sldChg chg="del">
        <pc:chgData name="Sandrine Bourguignon" userId="9a0e970b-584a-44cd-8e21-8ed1c0903515" providerId="ADAL" clId="{16752F69-3CBA-4337-9567-3B4248DF6B85}" dt="2024-09-27T11:15:31.959" v="2" actId="47"/>
        <pc:sldMkLst>
          <pc:docMk/>
          <pc:sldMk cId="1175025918" sldId="2147468956"/>
        </pc:sldMkLst>
      </pc:sldChg>
      <pc:sldChg chg="del">
        <pc:chgData name="Sandrine Bourguignon" userId="9a0e970b-584a-44cd-8e21-8ed1c0903515" providerId="ADAL" clId="{16752F69-3CBA-4337-9567-3B4248DF6B85}" dt="2024-09-27T11:15:31.959" v="2" actId="47"/>
        <pc:sldMkLst>
          <pc:docMk/>
          <pc:sldMk cId="2229287950" sldId="2147468957"/>
        </pc:sldMkLst>
      </pc:sldChg>
      <pc:sldChg chg="del">
        <pc:chgData name="Sandrine Bourguignon" userId="9a0e970b-584a-44cd-8e21-8ed1c0903515" providerId="ADAL" clId="{16752F69-3CBA-4337-9567-3B4248DF6B85}" dt="2024-09-27T11:15:31.959" v="2" actId="47"/>
        <pc:sldMkLst>
          <pc:docMk/>
          <pc:sldMk cId="1803117918" sldId="2147468958"/>
        </pc:sldMkLst>
      </pc:sldChg>
      <pc:sldChg chg="del">
        <pc:chgData name="Sandrine Bourguignon" userId="9a0e970b-584a-44cd-8e21-8ed1c0903515" providerId="ADAL" clId="{16752F69-3CBA-4337-9567-3B4248DF6B85}" dt="2024-09-27T11:15:31.959" v="2" actId="47"/>
        <pc:sldMkLst>
          <pc:docMk/>
          <pc:sldMk cId="101024955" sldId="2147468959"/>
        </pc:sldMkLst>
      </pc:sldChg>
      <pc:sldChg chg="del">
        <pc:chgData name="Sandrine Bourguignon" userId="9a0e970b-584a-44cd-8e21-8ed1c0903515" providerId="ADAL" clId="{16752F69-3CBA-4337-9567-3B4248DF6B85}" dt="2024-09-27T11:15:31.959" v="2" actId="47"/>
        <pc:sldMkLst>
          <pc:docMk/>
          <pc:sldMk cId="1010414203" sldId="2147468960"/>
        </pc:sldMkLst>
      </pc:sldChg>
      <pc:sldChg chg="del">
        <pc:chgData name="Sandrine Bourguignon" userId="9a0e970b-584a-44cd-8e21-8ed1c0903515" providerId="ADAL" clId="{16752F69-3CBA-4337-9567-3B4248DF6B85}" dt="2024-09-27T11:15:31.959" v="2" actId="47"/>
        <pc:sldMkLst>
          <pc:docMk/>
          <pc:sldMk cId="3632177280" sldId="2147468961"/>
        </pc:sldMkLst>
      </pc:sldChg>
      <pc:sldChg chg="del">
        <pc:chgData name="Sandrine Bourguignon" userId="9a0e970b-584a-44cd-8e21-8ed1c0903515" providerId="ADAL" clId="{16752F69-3CBA-4337-9567-3B4248DF6B85}" dt="2024-09-27T11:15:31.959" v="2" actId="47"/>
        <pc:sldMkLst>
          <pc:docMk/>
          <pc:sldMk cId="716967459" sldId="2147468962"/>
        </pc:sldMkLst>
      </pc:sldChg>
      <pc:sldChg chg="del">
        <pc:chgData name="Sandrine Bourguignon" userId="9a0e970b-584a-44cd-8e21-8ed1c0903515" providerId="ADAL" clId="{16752F69-3CBA-4337-9567-3B4248DF6B85}" dt="2024-09-27T11:15:31.959" v="2" actId="47"/>
        <pc:sldMkLst>
          <pc:docMk/>
          <pc:sldMk cId="719003861" sldId="2147468963"/>
        </pc:sldMkLst>
      </pc:sldChg>
      <pc:sldChg chg="del">
        <pc:chgData name="Sandrine Bourguignon" userId="9a0e970b-584a-44cd-8e21-8ed1c0903515" providerId="ADAL" clId="{16752F69-3CBA-4337-9567-3B4248DF6B85}" dt="2024-09-27T11:15:31.959" v="2" actId="47"/>
        <pc:sldMkLst>
          <pc:docMk/>
          <pc:sldMk cId="2775215426" sldId="2147468964"/>
        </pc:sldMkLst>
      </pc:sldChg>
      <pc:sldChg chg="del">
        <pc:chgData name="Sandrine Bourguignon" userId="9a0e970b-584a-44cd-8e21-8ed1c0903515" providerId="ADAL" clId="{16752F69-3CBA-4337-9567-3B4248DF6B85}" dt="2024-09-27T11:15:31.959" v="2" actId="47"/>
        <pc:sldMkLst>
          <pc:docMk/>
          <pc:sldMk cId="79763539" sldId="2147468965"/>
        </pc:sldMkLst>
      </pc:sldChg>
      <pc:sldChg chg="del">
        <pc:chgData name="Sandrine Bourguignon" userId="9a0e970b-584a-44cd-8e21-8ed1c0903515" providerId="ADAL" clId="{16752F69-3CBA-4337-9567-3B4248DF6B85}" dt="2024-09-27T11:15:31.959" v="2" actId="47"/>
        <pc:sldMkLst>
          <pc:docMk/>
          <pc:sldMk cId="1145058640" sldId="2147468966"/>
        </pc:sldMkLst>
      </pc:sldChg>
      <pc:sldChg chg="del">
        <pc:chgData name="Sandrine Bourguignon" userId="9a0e970b-584a-44cd-8e21-8ed1c0903515" providerId="ADAL" clId="{16752F69-3CBA-4337-9567-3B4248DF6B85}" dt="2024-09-27T11:15:31.959" v="2" actId="47"/>
        <pc:sldMkLst>
          <pc:docMk/>
          <pc:sldMk cId="4279476280" sldId="2147468967"/>
        </pc:sldMkLst>
      </pc:sldChg>
      <pc:sldChg chg="del">
        <pc:chgData name="Sandrine Bourguignon" userId="9a0e970b-584a-44cd-8e21-8ed1c0903515" providerId="ADAL" clId="{16752F69-3CBA-4337-9567-3B4248DF6B85}" dt="2024-09-27T11:15:31.959" v="2" actId="47"/>
        <pc:sldMkLst>
          <pc:docMk/>
          <pc:sldMk cId="1698132509" sldId="2147468968"/>
        </pc:sldMkLst>
      </pc:sldChg>
      <pc:sldChg chg="del">
        <pc:chgData name="Sandrine Bourguignon" userId="9a0e970b-584a-44cd-8e21-8ed1c0903515" providerId="ADAL" clId="{16752F69-3CBA-4337-9567-3B4248DF6B85}" dt="2024-09-27T11:15:31.959" v="2" actId="47"/>
        <pc:sldMkLst>
          <pc:docMk/>
          <pc:sldMk cId="2195475157" sldId="2147468969"/>
        </pc:sldMkLst>
      </pc:sldChg>
      <pc:sldChg chg="del">
        <pc:chgData name="Sandrine Bourguignon" userId="9a0e970b-584a-44cd-8e21-8ed1c0903515" providerId="ADAL" clId="{16752F69-3CBA-4337-9567-3B4248DF6B85}" dt="2024-09-27T11:15:31.959" v="2" actId="47"/>
        <pc:sldMkLst>
          <pc:docMk/>
          <pc:sldMk cId="3628681967" sldId="2147468970"/>
        </pc:sldMkLst>
      </pc:sldChg>
      <pc:sldChg chg="del">
        <pc:chgData name="Sandrine Bourguignon" userId="9a0e970b-584a-44cd-8e21-8ed1c0903515" providerId="ADAL" clId="{16752F69-3CBA-4337-9567-3B4248DF6B85}" dt="2024-09-27T11:15:31.959" v="2" actId="47"/>
        <pc:sldMkLst>
          <pc:docMk/>
          <pc:sldMk cId="1082713722" sldId="2147468971"/>
        </pc:sldMkLst>
      </pc:sldChg>
      <pc:sldChg chg="del">
        <pc:chgData name="Sandrine Bourguignon" userId="9a0e970b-584a-44cd-8e21-8ed1c0903515" providerId="ADAL" clId="{16752F69-3CBA-4337-9567-3B4248DF6B85}" dt="2024-09-27T11:15:31.959" v="2" actId="47"/>
        <pc:sldMkLst>
          <pc:docMk/>
          <pc:sldMk cId="2646850251" sldId="2147468972"/>
        </pc:sldMkLst>
      </pc:sldChg>
      <pc:sldChg chg="del">
        <pc:chgData name="Sandrine Bourguignon" userId="9a0e970b-584a-44cd-8e21-8ed1c0903515" providerId="ADAL" clId="{16752F69-3CBA-4337-9567-3B4248DF6B85}" dt="2024-09-27T11:15:31.959" v="2" actId="47"/>
        <pc:sldMkLst>
          <pc:docMk/>
          <pc:sldMk cId="391097271" sldId="2147468973"/>
        </pc:sldMkLst>
      </pc:sldChg>
      <pc:sldChg chg="del">
        <pc:chgData name="Sandrine Bourguignon" userId="9a0e970b-584a-44cd-8e21-8ed1c0903515" providerId="ADAL" clId="{16752F69-3CBA-4337-9567-3B4248DF6B85}" dt="2024-09-27T11:15:31.959" v="2" actId="47"/>
        <pc:sldMkLst>
          <pc:docMk/>
          <pc:sldMk cId="3666729717" sldId="2147468974"/>
        </pc:sldMkLst>
      </pc:sldChg>
      <pc:sldChg chg="del">
        <pc:chgData name="Sandrine Bourguignon" userId="9a0e970b-584a-44cd-8e21-8ed1c0903515" providerId="ADAL" clId="{16752F69-3CBA-4337-9567-3B4248DF6B85}" dt="2024-09-27T11:15:31.959" v="2" actId="47"/>
        <pc:sldMkLst>
          <pc:docMk/>
          <pc:sldMk cId="2399240703" sldId="2147468975"/>
        </pc:sldMkLst>
      </pc:sldChg>
      <pc:sldChg chg="del">
        <pc:chgData name="Sandrine Bourguignon" userId="9a0e970b-584a-44cd-8e21-8ed1c0903515" providerId="ADAL" clId="{16752F69-3CBA-4337-9567-3B4248DF6B85}" dt="2024-09-27T11:15:31.959" v="2" actId="47"/>
        <pc:sldMkLst>
          <pc:docMk/>
          <pc:sldMk cId="1580029206" sldId="2147468976"/>
        </pc:sldMkLst>
      </pc:sldChg>
      <pc:sldChg chg="del">
        <pc:chgData name="Sandrine Bourguignon" userId="9a0e970b-584a-44cd-8e21-8ed1c0903515" providerId="ADAL" clId="{16752F69-3CBA-4337-9567-3B4248DF6B85}" dt="2024-09-27T11:15:31.959" v="2" actId="47"/>
        <pc:sldMkLst>
          <pc:docMk/>
          <pc:sldMk cId="3810706181" sldId="2147468977"/>
        </pc:sldMkLst>
      </pc:sldChg>
      <pc:sldChg chg="del">
        <pc:chgData name="Sandrine Bourguignon" userId="9a0e970b-584a-44cd-8e21-8ed1c0903515" providerId="ADAL" clId="{16752F69-3CBA-4337-9567-3B4248DF6B85}" dt="2024-09-27T11:15:31.959" v="2" actId="47"/>
        <pc:sldMkLst>
          <pc:docMk/>
          <pc:sldMk cId="2868493793" sldId="2147468995"/>
        </pc:sldMkLst>
      </pc:sldChg>
      <pc:sldChg chg="del">
        <pc:chgData name="Sandrine Bourguignon" userId="9a0e970b-584a-44cd-8e21-8ed1c0903515" providerId="ADAL" clId="{16752F69-3CBA-4337-9567-3B4248DF6B85}" dt="2024-09-27T11:15:31.959" v="2" actId="47"/>
        <pc:sldMkLst>
          <pc:docMk/>
          <pc:sldMk cId="53320246" sldId="2147468996"/>
        </pc:sldMkLst>
      </pc:sldChg>
      <pc:sldChg chg="del">
        <pc:chgData name="Sandrine Bourguignon" userId="9a0e970b-584a-44cd-8e21-8ed1c0903515" providerId="ADAL" clId="{16752F69-3CBA-4337-9567-3B4248DF6B85}" dt="2024-09-27T11:15:31.959" v="2" actId="47"/>
        <pc:sldMkLst>
          <pc:docMk/>
          <pc:sldMk cId="3383275593" sldId="2147468997"/>
        </pc:sldMkLst>
      </pc:sldChg>
      <pc:sldChg chg="del">
        <pc:chgData name="Sandrine Bourguignon" userId="9a0e970b-584a-44cd-8e21-8ed1c0903515" providerId="ADAL" clId="{16752F69-3CBA-4337-9567-3B4248DF6B85}" dt="2024-09-27T11:15:31.959" v="2" actId="47"/>
        <pc:sldMkLst>
          <pc:docMk/>
          <pc:sldMk cId="616714823" sldId="2147468998"/>
        </pc:sldMkLst>
      </pc:sldChg>
      <pc:sldChg chg="del">
        <pc:chgData name="Sandrine Bourguignon" userId="9a0e970b-584a-44cd-8e21-8ed1c0903515" providerId="ADAL" clId="{16752F69-3CBA-4337-9567-3B4248DF6B85}" dt="2024-09-27T11:15:31.959" v="2" actId="47"/>
        <pc:sldMkLst>
          <pc:docMk/>
          <pc:sldMk cId="3922062502" sldId="2147468999"/>
        </pc:sldMkLst>
      </pc:sldChg>
      <pc:sldChg chg="del">
        <pc:chgData name="Sandrine Bourguignon" userId="9a0e970b-584a-44cd-8e21-8ed1c0903515" providerId="ADAL" clId="{16752F69-3CBA-4337-9567-3B4248DF6B85}" dt="2024-09-27T11:15:31.959" v="2" actId="47"/>
        <pc:sldMkLst>
          <pc:docMk/>
          <pc:sldMk cId="2018277650" sldId="2147469000"/>
        </pc:sldMkLst>
      </pc:sldChg>
      <pc:sldChg chg="del">
        <pc:chgData name="Sandrine Bourguignon" userId="9a0e970b-584a-44cd-8e21-8ed1c0903515" providerId="ADAL" clId="{16752F69-3CBA-4337-9567-3B4248DF6B85}" dt="2024-09-27T11:15:31.959" v="2" actId="47"/>
        <pc:sldMkLst>
          <pc:docMk/>
          <pc:sldMk cId="3022276858" sldId="2147469001"/>
        </pc:sldMkLst>
      </pc:sldChg>
      <pc:sldChg chg="del">
        <pc:chgData name="Sandrine Bourguignon" userId="9a0e970b-584a-44cd-8e21-8ed1c0903515" providerId="ADAL" clId="{16752F69-3CBA-4337-9567-3B4248DF6B85}" dt="2024-09-27T11:15:31.959" v="2" actId="47"/>
        <pc:sldMkLst>
          <pc:docMk/>
          <pc:sldMk cId="4221788455" sldId="2147469002"/>
        </pc:sldMkLst>
      </pc:sldChg>
      <pc:sldChg chg="del">
        <pc:chgData name="Sandrine Bourguignon" userId="9a0e970b-584a-44cd-8e21-8ed1c0903515" providerId="ADAL" clId="{16752F69-3CBA-4337-9567-3B4248DF6B85}" dt="2024-09-27T11:15:31.959" v="2" actId="47"/>
        <pc:sldMkLst>
          <pc:docMk/>
          <pc:sldMk cId="3753009078" sldId="2147469003"/>
        </pc:sldMkLst>
      </pc:sldChg>
      <pc:sldChg chg="del">
        <pc:chgData name="Sandrine Bourguignon" userId="9a0e970b-584a-44cd-8e21-8ed1c0903515" providerId="ADAL" clId="{16752F69-3CBA-4337-9567-3B4248DF6B85}" dt="2024-09-27T11:15:31.959" v="2" actId="47"/>
        <pc:sldMkLst>
          <pc:docMk/>
          <pc:sldMk cId="3884385294" sldId="2147469004"/>
        </pc:sldMkLst>
      </pc:sldChg>
      <pc:sldChg chg="del">
        <pc:chgData name="Sandrine Bourguignon" userId="9a0e970b-584a-44cd-8e21-8ed1c0903515" providerId="ADAL" clId="{16752F69-3CBA-4337-9567-3B4248DF6B85}" dt="2024-09-27T11:15:13.333" v="0" actId="47"/>
        <pc:sldMkLst>
          <pc:docMk/>
          <pc:sldMk cId="3192388955" sldId="2147469007"/>
        </pc:sldMkLst>
      </pc:sldChg>
      <pc:sldChg chg="del">
        <pc:chgData name="Sandrine Bourguignon" userId="9a0e970b-584a-44cd-8e21-8ed1c0903515" providerId="ADAL" clId="{16752F69-3CBA-4337-9567-3B4248DF6B85}" dt="2024-09-27T11:15:31.959" v="2" actId="47"/>
        <pc:sldMkLst>
          <pc:docMk/>
          <pc:sldMk cId="2198831453" sldId="2147469009"/>
        </pc:sldMkLst>
      </pc:sldChg>
      <pc:sldChg chg="del">
        <pc:chgData name="Sandrine Bourguignon" userId="9a0e970b-584a-44cd-8e21-8ed1c0903515" providerId="ADAL" clId="{16752F69-3CBA-4337-9567-3B4248DF6B85}" dt="2024-09-27T11:15:31.959" v="2" actId="47"/>
        <pc:sldMkLst>
          <pc:docMk/>
          <pc:sldMk cId="1956632433" sldId="2147469010"/>
        </pc:sldMkLst>
      </pc:sldChg>
      <pc:sldChg chg="del">
        <pc:chgData name="Sandrine Bourguignon" userId="9a0e970b-584a-44cd-8e21-8ed1c0903515" providerId="ADAL" clId="{16752F69-3CBA-4337-9567-3B4248DF6B85}" dt="2024-09-27T11:15:31.959" v="2" actId="47"/>
        <pc:sldMkLst>
          <pc:docMk/>
          <pc:sldMk cId="3317874846" sldId="2147469011"/>
        </pc:sldMkLst>
      </pc:sldChg>
      <pc:sldChg chg="del">
        <pc:chgData name="Sandrine Bourguignon" userId="9a0e970b-584a-44cd-8e21-8ed1c0903515" providerId="ADAL" clId="{16752F69-3CBA-4337-9567-3B4248DF6B85}" dt="2024-09-27T11:15:21.753" v="1" actId="47"/>
        <pc:sldMkLst>
          <pc:docMk/>
          <pc:sldMk cId="1600929849" sldId="2147469012"/>
        </pc:sldMkLst>
      </pc:sldChg>
      <pc:sldChg chg="del">
        <pc:chgData name="Sandrine Bourguignon" userId="9a0e970b-584a-44cd-8e21-8ed1c0903515" providerId="ADAL" clId="{16752F69-3CBA-4337-9567-3B4248DF6B85}" dt="2024-09-27T11:15:31.959" v="2" actId="47"/>
        <pc:sldMkLst>
          <pc:docMk/>
          <pc:sldMk cId="197185149" sldId="2147469013"/>
        </pc:sldMkLst>
      </pc:sldChg>
      <pc:sldChg chg="del">
        <pc:chgData name="Sandrine Bourguignon" userId="9a0e970b-584a-44cd-8e21-8ed1c0903515" providerId="ADAL" clId="{16752F69-3CBA-4337-9567-3B4248DF6B85}" dt="2024-09-27T11:15:31.959" v="2" actId="47"/>
        <pc:sldMkLst>
          <pc:docMk/>
          <pc:sldMk cId="4183654113" sldId="2147469014"/>
        </pc:sldMkLst>
      </pc:sldChg>
      <pc:sldChg chg="del">
        <pc:chgData name="Sandrine Bourguignon" userId="9a0e970b-584a-44cd-8e21-8ed1c0903515" providerId="ADAL" clId="{16752F69-3CBA-4337-9567-3B4248DF6B85}" dt="2024-09-27T11:15:31.959" v="2" actId="47"/>
        <pc:sldMkLst>
          <pc:docMk/>
          <pc:sldMk cId="3779036106" sldId="2147469015"/>
        </pc:sldMkLst>
      </pc:sldChg>
      <pc:sldChg chg="del">
        <pc:chgData name="Sandrine Bourguignon" userId="9a0e970b-584a-44cd-8e21-8ed1c0903515" providerId="ADAL" clId="{16752F69-3CBA-4337-9567-3B4248DF6B85}" dt="2024-09-27T11:15:31.959" v="2" actId="47"/>
        <pc:sldMkLst>
          <pc:docMk/>
          <pc:sldMk cId="3061780619" sldId="2147469016"/>
        </pc:sldMkLst>
      </pc:sldChg>
      <pc:sldChg chg="del">
        <pc:chgData name="Sandrine Bourguignon" userId="9a0e970b-584a-44cd-8e21-8ed1c0903515" providerId="ADAL" clId="{16752F69-3CBA-4337-9567-3B4248DF6B85}" dt="2024-09-27T11:15:31.959" v="2" actId="47"/>
        <pc:sldMkLst>
          <pc:docMk/>
          <pc:sldMk cId="2164159011" sldId="2147469017"/>
        </pc:sldMkLst>
      </pc:sldChg>
      <pc:sldChg chg="del">
        <pc:chgData name="Sandrine Bourguignon" userId="9a0e970b-584a-44cd-8e21-8ed1c0903515" providerId="ADAL" clId="{16752F69-3CBA-4337-9567-3B4248DF6B85}" dt="2024-09-27T11:15:31.959" v="2" actId="47"/>
        <pc:sldMkLst>
          <pc:docMk/>
          <pc:sldMk cId="4073529292" sldId="2147469018"/>
        </pc:sldMkLst>
      </pc:sldChg>
      <pc:sldChg chg="del">
        <pc:chgData name="Sandrine Bourguignon" userId="9a0e970b-584a-44cd-8e21-8ed1c0903515" providerId="ADAL" clId="{16752F69-3CBA-4337-9567-3B4248DF6B85}" dt="2024-09-27T11:15:31.959" v="2" actId="47"/>
        <pc:sldMkLst>
          <pc:docMk/>
          <pc:sldMk cId="3818977800" sldId="2147469019"/>
        </pc:sldMkLst>
      </pc:sldChg>
      <pc:sldChg chg="del">
        <pc:chgData name="Sandrine Bourguignon" userId="9a0e970b-584a-44cd-8e21-8ed1c0903515" providerId="ADAL" clId="{16752F69-3CBA-4337-9567-3B4248DF6B85}" dt="2024-09-27T11:15:31.959" v="2" actId="47"/>
        <pc:sldMkLst>
          <pc:docMk/>
          <pc:sldMk cId="370993301" sldId="2147469020"/>
        </pc:sldMkLst>
      </pc:sldChg>
      <pc:sldChg chg="del">
        <pc:chgData name="Sandrine Bourguignon" userId="9a0e970b-584a-44cd-8e21-8ed1c0903515" providerId="ADAL" clId="{16752F69-3CBA-4337-9567-3B4248DF6B85}" dt="2024-09-27T11:15:31.959" v="2" actId="47"/>
        <pc:sldMkLst>
          <pc:docMk/>
          <pc:sldMk cId="340969100" sldId="2147469021"/>
        </pc:sldMkLst>
      </pc:sldChg>
      <pc:sldChg chg="del">
        <pc:chgData name="Sandrine Bourguignon" userId="9a0e970b-584a-44cd-8e21-8ed1c0903515" providerId="ADAL" clId="{16752F69-3CBA-4337-9567-3B4248DF6B85}" dt="2024-09-27T11:15:31.959" v="2" actId="47"/>
        <pc:sldMkLst>
          <pc:docMk/>
          <pc:sldMk cId="199047747" sldId="2147469022"/>
        </pc:sldMkLst>
      </pc:sldChg>
      <pc:sldChg chg="del">
        <pc:chgData name="Sandrine Bourguignon" userId="9a0e970b-584a-44cd-8e21-8ed1c0903515" providerId="ADAL" clId="{16752F69-3CBA-4337-9567-3B4248DF6B85}" dt="2024-09-27T11:15:31.959" v="2" actId="47"/>
        <pc:sldMkLst>
          <pc:docMk/>
          <pc:sldMk cId="920416323" sldId="2147469023"/>
        </pc:sldMkLst>
      </pc:sldChg>
      <pc:sldChg chg="del">
        <pc:chgData name="Sandrine Bourguignon" userId="9a0e970b-584a-44cd-8e21-8ed1c0903515" providerId="ADAL" clId="{16752F69-3CBA-4337-9567-3B4248DF6B85}" dt="2024-09-27T11:15:31.959" v="2" actId="47"/>
        <pc:sldMkLst>
          <pc:docMk/>
          <pc:sldMk cId="4138958324" sldId="2147469024"/>
        </pc:sldMkLst>
      </pc:sldChg>
      <pc:sldChg chg="del">
        <pc:chgData name="Sandrine Bourguignon" userId="9a0e970b-584a-44cd-8e21-8ed1c0903515" providerId="ADAL" clId="{16752F69-3CBA-4337-9567-3B4248DF6B85}" dt="2024-09-27T11:15:31.959" v="2" actId="47"/>
        <pc:sldMkLst>
          <pc:docMk/>
          <pc:sldMk cId="544809452" sldId="2147469025"/>
        </pc:sldMkLst>
      </pc:sldChg>
      <pc:sldChg chg="del">
        <pc:chgData name="Sandrine Bourguignon" userId="9a0e970b-584a-44cd-8e21-8ed1c0903515" providerId="ADAL" clId="{16752F69-3CBA-4337-9567-3B4248DF6B85}" dt="2024-09-27T11:15:31.959" v="2" actId="47"/>
        <pc:sldMkLst>
          <pc:docMk/>
          <pc:sldMk cId="1683217198" sldId="2147469026"/>
        </pc:sldMkLst>
      </pc:sldChg>
      <pc:sldChg chg="del">
        <pc:chgData name="Sandrine Bourguignon" userId="9a0e970b-584a-44cd-8e21-8ed1c0903515" providerId="ADAL" clId="{16752F69-3CBA-4337-9567-3B4248DF6B85}" dt="2024-09-27T11:15:31.959" v="2" actId="47"/>
        <pc:sldMkLst>
          <pc:docMk/>
          <pc:sldMk cId="2250565524" sldId="21474690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F0F94-1567-428F-A03A-36A7AB241D0E}" type="datetimeFigureOut">
              <a:rPr lang="fr-FR" smtClean="0"/>
              <a:t>27/09/2024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366CD-1630-4AC4-BF7D-B40B8CA38ABA}" type="slidenum">
              <a:rPr lang="fr-FR" smtClean="0"/>
              <a:t>‹N°›</a:t>
            </a:fld>
            <a:endParaRPr lang="fr-FR"/>
          </a:p>
        </p:txBody>
      </p:sp>
    </p:spTree>
    <p:extLst>
      <p:ext uri="{BB962C8B-B14F-4D97-AF65-F5344CB8AC3E}">
        <p14:creationId xmlns:p14="http://schemas.microsoft.com/office/powerpoint/2010/main" val="408173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AD366CD-1630-4AC4-BF7D-B40B8CA38ABA}" type="slidenum">
              <a:rPr lang="fr-FR" smtClean="0"/>
              <a:t>3</a:t>
            </a:fld>
            <a:endParaRPr lang="fr-FR"/>
          </a:p>
        </p:txBody>
      </p:sp>
    </p:spTree>
    <p:extLst>
      <p:ext uri="{BB962C8B-B14F-4D97-AF65-F5344CB8AC3E}">
        <p14:creationId xmlns:p14="http://schemas.microsoft.com/office/powerpoint/2010/main" val="377578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Rapport Charges et Produits pour 2025 : Proposition 25 : Réduire les hospitalisations potentiellement évitables (HPE) et améliorer les sorties d’hospitalisation en anticipant et sécurisant le retour à domicile du patient - Diffuser l’indicateur HPE (hospitalisation potentiellement évitable) mis à disposition par l’Agence technique de l’information sur l’hospitalisation (</a:t>
            </a:r>
            <a:r>
              <a:rPr lang="fr-FR" err="1"/>
              <a:t>Atih</a:t>
            </a:r>
            <a:r>
              <a:rPr lang="fr-FR"/>
              <a:t>) à l’ensemble des acteurs de santé. - Accompagner les praticiens libéraux, les établissements de santé et établissements et services médicosociaux (ESMS) des territoires ayant un volume important d’HPE. - Intervenir auprès des patients identifiés comme étant à risque d’HPE (à domicile ou au moment d’une sortie d’hospitalisation). - Pour les sorties d’hospitalisation, développer les outils pour améliorer la coordination ville-hôpital, notamment le renseignement dans les logiciels des établissements de l’ensemble de l’équipe de soins primaires prenant en charge le patient à domicile. </a:t>
            </a:r>
          </a:p>
        </p:txBody>
      </p:sp>
      <p:sp>
        <p:nvSpPr>
          <p:cNvPr id="4" name="Espace réservé du numéro de diapositive 3"/>
          <p:cNvSpPr>
            <a:spLocks noGrp="1"/>
          </p:cNvSpPr>
          <p:nvPr>
            <p:ph type="sldNum" sz="quarter" idx="5"/>
          </p:nvPr>
        </p:nvSpPr>
        <p:spPr/>
        <p:txBody>
          <a:bodyPr/>
          <a:lstStyle/>
          <a:p>
            <a:fld id="{BAD366CD-1630-4AC4-BF7D-B40B8CA38ABA}" type="slidenum">
              <a:rPr lang="fr-FR" smtClean="0"/>
              <a:t>12</a:t>
            </a:fld>
            <a:endParaRPr lang="fr-FR"/>
          </a:p>
        </p:txBody>
      </p:sp>
    </p:spTree>
    <p:extLst>
      <p:ext uri="{BB962C8B-B14F-4D97-AF65-F5344CB8AC3E}">
        <p14:creationId xmlns:p14="http://schemas.microsoft.com/office/powerpoint/2010/main" val="362737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AD366CD-1630-4AC4-BF7D-B40B8CA38ABA}" type="slidenum">
              <a:rPr lang="fr-FR" smtClean="0"/>
              <a:t>14</a:t>
            </a:fld>
            <a:endParaRPr lang="fr-FR"/>
          </a:p>
        </p:txBody>
      </p:sp>
    </p:spTree>
    <p:extLst>
      <p:ext uri="{BB962C8B-B14F-4D97-AF65-F5344CB8AC3E}">
        <p14:creationId xmlns:p14="http://schemas.microsoft.com/office/powerpoint/2010/main" val="814245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stretch>
            <a:fillRect/>
          </a:stretch>
        </p:blipFill>
        <p:spPr>
          <a:xfrm>
            <a:off x="6909575" y="1033463"/>
            <a:ext cx="4991278" cy="5143500"/>
          </a:xfrm>
          <a:prstGeom prst="rect">
            <a:avLst/>
          </a:prstGeom>
          <a:noFill/>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AD1507A0-9040-4FD3-8770-CA523A479D61}" type="datetime1">
              <a:rPr lang="fr-FR" smtClean="0"/>
              <a:t>27/09/2024</a:t>
            </a:fld>
            <a:endParaRPr lang="fr-FR"/>
          </a:p>
        </p:txBody>
      </p:sp>
      <p:sp>
        <p:nvSpPr>
          <p:cNvPr id="5" name="Espace réservé du pied de page 4"/>
          <p:cNvSpPr>
            <a:spLocks noGrp="1"/>
          </p:cNvSpPr>
          <p:nvPr>
            <p:ph type="ftr" sz="quarter" idx="11"/>
          </p:nvPr>
        </p:nvSpPr>
        <p:spPr/>
        <p:txBody>
          <a:bodyPr/>
          <a:lstStyle/>
          <a:p>
            <a:r>
              <a:rPr lang="fr-FR"/>
              <a:t>Etude Efficience en santé - Août 2024</a:t>
            </a:r>
          </a:p>
        </p:txBody>
      </p:sp>
      <p:sp>
        <p:nvSpPr>
          <p:cNvPr id="6" name="Espace réservé du numéro de diapositive 5"/>
          <p:cNvSpPr>
            <a:spLocks noGrp="1"/>
          </p:cNvSpPr>
          <p:nvPr>
            <p:ph type="sldNum" sz="quarter" idx="12"/>
          </p:nvPr>
        </p:nvSpPr>
        <p:spPr/>
        <p:txBody>
          <a:bodyPr/>
          <a:lstStyle/>
          <a:p>
            <a:fld id="{F3028EA7-CCE8-BA44-A223-3032174B19F0}" type="slidenum">
              <a:rPr lang="fr-FR" smtClean="0"/>
              <a:t>‹N°›</a:t>
            </a:fld>
            <a:endParaRPr lang="fr-FR"/>
          </a:p>
        </p:txBody>
      </p:sp>
      <p:pic>
        <p:nvPicPr>
          <p:cNvPr id="8" name="Image 7"/>
          <p:cNvPicPr/>
          <p:nvPr userDrawn="1"/>
        </p:nvPicPr>
        <p:blipFill>
          <a:blip r:embed="rId3"/>
          <a:stretch>
            <a:fillRect/>
          </a:stretch>
        </p:blipFill>
        <p:spPr>
          <a:xfrm>
            <a:off x="291147" y="365125"/>
            <a:ext cx="1094105" cy="1409700"/>
          </a:xfrm>
          <a:prstGeom prst="rect">
            <a:avLst/>
          </a:prstGeom>
        </p:spPr>
      </p:pic>
    </p:spTree>
    <p:extLst>
      <p:ext uri="{BB962C8B-B14F-4D97-AF65-F5344CB8AC3E}">
        <p14:creationId xmlns:p14="http://schemas.microsoft.com/office/powerpoint/2010/main" val="168462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992E1E79-7586-41EF-A4DA-3C8A692EE014}" type="datetime1">
              <a:rPr lang="fr-FR" smtClean="0"/>
              <a:t>27/09/2024</a:t>
            </a:fld>
            <a:endParaRPr lang="fr-FR"/>
          </a:p>
        </p:txBody>
      </p:sp>
      <p:sp>
        <p:nvSpPr>
          <p:cNvPr id="5" name="Espace réservé du pied de page 4"/>
          <p:cNvSpPr>
            <a:spLocks noGrp="1"/>
          </p:cNvSpPr>
          <p:nvPr>
            <p:ph type="ftr" sz="quarter" idx="11"/>
          </p:nvPr>
        </p:nvSpPr>
        <p:spPr/>
        <p:txBody>
          <a:bodyPr/>
          <a:lstStyle/>
          <a:p>
            <a:r>
              <a:rPr lang="fr-FR"/>
              <a:t>Etude Efficience en santé - Août 2024</a:t>
            </a:r>
          </a:p>
        </p:txBody>
      </p:sp>
      <p:sp>
        <p:nvSpPr>
          <p:cNvPr id="6" name="Espace réservé du numéro de diapositive 5"/>
          <p:cNvSpPr>
            <a:spLocks noGrp="1"/>
          </p:cNvSpPr>
          <p:nvPr>
            <p:ph type="sldNum" sz="quarter" idx="12"/>
          </p:nvPr>
        </p:nvSpPr>
        <p:spPr/>
        <p:txBody>
          <a:bodyPr/>
          <a:lstStyle/>
          <a:p>
            <a:fld id="{F3028EA7-CCE8-BA44-A223-3032174B19F0}" type="slidenum">
              <a:rPr lang="fr-FR" smtClean="0"/>
              <a:t>‹N°›</a:t>
            </a:fld>
            <a:endParaRPr lang="fr-FR"/>
          </a:p>
        </p:txBody>
      </p:sp>
    </p:spTree>
    <p:extLst>
      <p:ext uri="{BB962C8B-B14F-4D97-AF65-F5344CB8AC3E}">
        <p14:creationId xmlns:p14="http://schemas.microsoft.com/office/powerpoint/2010/main" val="61098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09B573E7-E2B4-4F26-A5E9-830ABC6307DB}" type="datetime1">
              <a:rPr lang="fr-FR" smtClean="0"/>
              <a:t>27/09/2024</a:t>
            </a:fld>
            <a:endParaRPr lang="fr-FR"/>
          </a:p>
        </p:txBody>
      </p:sp>
      <p:sp>
        <p:nvSpPr>
          <p:cNvPr id="5" name="Espace réservé du pied de page 4"/>
          <p:cNvSpPr>
            <a:spLocks noGrp="1"/>
          </p:cNvSpPr>
          <p:nvPr>
            <p:ph type="ftr" sz="quarter" idx="11"/>
          </p:nvPr>
        </p:nvSpPr>
        <p:spPr/>
        <p:txBody>
          <a:bodyPr/>
          <a:lstStyle/>
          <a:p>
            <a:r>
              <a:rPr lang="fr-FR"/>
              <a:t>Etude Efficience en santé - Août 2024</a:t>
            </a:r>
          </a:p>
        </p:txBody>
      </p:sp>
      <p:sp>
        <p:nvSpPr>
          <p:cNvPr id="6" name="Espace réservé du numéro de diapositive 5"/>
          <p:cNvSpPr>
            <a:spLocks noGrp="1"/>
          </p:cNvSpPr>
          <p:nvPr>
            <p:ph type="sldNum" sz="quarter" idx="12"/>
          </p:nvPr>
        </p:nvSpPr>
        <p:spPr/>
        <p:txBody>
          <a:bodyPr/>
          <a:lstStyle/>
          <a:p>
            <a:fld id="{F3028EA7-CCE8-BA44-A223-3032174B19F0}" type="slidenum">
              <a:rPr lang="fr-FR" smtClean="0"/>
              <a:t>‹N°›</a:t>
            </a:fld>
            <a:endParaRPr lang="fr-FR"/>
          </a:p>
        </p:txBody>
      </p:sp>
    </p:spTree>
    <p:extLst>
      <p:ext uri="{BB962C8B-B14F-4D97-AF65-F5344CB8AC3E}">
        <p14:creationId xmlns:p14="http://schemas.microsoft.com/office/powerpoint/2010/main" val="171436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5322ABD9-F7A2-4A83-B246-B7D4FA0C879D}" type="datetime1">
              <a:rPr lang="fr-FR" smtClean="0"/>
              <a:t>27/09/2024</a:t>
            </a:fld>
            <a:endParaRPr lang="fr-FR"/>
          </a:p>
        </p:txBody>
      </p:sp>
      <p:sp>
        <p:nvSpPr>
          <p:cNvPr id="5" name="Espace réservé du pied de page 4"/>
          <p:cNvSpPr>
            <a:spLocks noGrp="1"/>
          </p:cNvSpPr>
          <p:nvPr>
            <p:ph type="ftr" sz="quarter" idx="11"/>
          </p:nvPr>
        </p:nvSpPr>
        <p:spPr/>
        <p:txBody>
          <a:bodyPr/>
          <a:lstStyle/>
          <a:p>
            <a:r>
              <a:rPr lang="fr-FR"/>
              <a:t>Etude Efficience en santé - Août 2024</a:t>
            </a:r>
          </a:p>
        </p:txBody>
      </p:sp>
      <p:sp>
        <p:nvSpPr>
          <p:cNvPr id="6" name="Espace réservé du numéro de diapositive 5"/>
          <p:cNvSpPr>
            <a:spLocks noGrp="1"/>
          </p:cNvSpPr>
          <p:nvPr>
            <p:ph type="sldNum" sz="quarter" idx="12"/>
          </p:nvPr>
        </p:nvSpPr>
        <p:spPr/>
        <p:txBody>
          <a:bodyPr/>
          <a:lstStyle/>
          <a:p>
            <a:fld id="{F3028EA7-CCE8-BA44-A223-3032174B19F0}" type="slidenum">
              <a:rPr lang="fr-FR" smtClean="0"/>
              <a:t>‹N°›</a:t>
            </a:fld>
            <a:endParaRPr lang="fr-FR"/>
          </a:p>
        </p:txBody>
      </p:sp>
    </p:spTree>
    <p:extLst>
      <p:ext uri="{BB962C8B-B14F-4D97-AF65-F5344CB8AC3E}">
        <p14:creationId xmlns:p14="http://schemas.microsoft.com/office/powerpoint/2010/main" val="102397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23FCEA4C-B8CA-4F10-9B15-8DA76C63AEA4}" type="datetime1">
              <a:rPr lang="fr-FR" smtClean="0"/>
              <a:t>27/09/2024</a:t>
            </a:fld>
            <a:endParaRPr lang="fr-FR"/>
          </a:p>
        </p:txBody>
      </p:sp>
      <p:sp>
        <p:nvSpPr>
          <p:cNvPr id="5" name="Espace réservé du pied de page 4"/>
          <p:cNvSpPr>
            <a:spLocks noGrp="1"/>
          </p:cNvSpPr>
          <p:nvPr>
            <p:ph type="ftr" sz="quarter" idx="11"/>
          </p:nvPr>
        </p:nvSpPr>
        <p:spPr/>
        <p:txBody>
          <a:bodyPr/>
          <a:lstStyle/>
          <a:p>
            <a:r>
              <a:rPr lang="fr-FR"/>
              <a:t>Etude Efficience en santé - Août 2024</a:t>
            </a:r>
          </a:p>
        </p:txBody>
      </p:sp>
      <p:sp>
        <p:nvSpPr>
          <p:cNvPr id="6" name="Espace réservé du numéro de diapositive 5"/>
          <p:cNvSpPr>
            <a:spLocks noGrp="1"/>
          </p:cNvSpPr>
          <p:nvPr>
            <p:ph type="sldNum" sz="quarter" idx="12"/>
          </p:nvPr>
        </p:nvSpPr>
        <p:spPr/>
        <p:txBody>
          <a:bodyPr/>
          <a:lstStyle/>
          <a:p>
            <a:fld id="{F3028EA7-CCE8-BA44-A223-3032174B19F0}" type="slidenum">
              <a:rPr lang="fr-FR" smtClean="0"/>
              <a:t>‹N°›</a:t>
            </a:fld>
            <a:endParaRPr lang="fr-FR"/>
          </a:p>
        </p:txBody>
      </p:sp>
    </p:spTree>
    <p:extLst>
      <p:ext uri="{BB962C8B-B14F-4D97-AF65-F5344CB8AC3E}">
        <p14:creationId xmlns:p14="http://schemas.microsoft.com/office/powerpoint/2010/main" val="211473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973EA0C9-35E8-4A7B-A510-7639CA2B7645}" type="datetime1">
              <a:rPr lang="fr-FR" smtClean="0"/>
              <a:t>27/09/2024</a:t>
            </a:fld>
            <a:endParaRPr lang="fr-FR"/>
          </a:p>
        </p:txBody>
      </p:sp>
      <p:sp>
        <p:nvSpPr>
          <p:cNvPr id="6" name="Espace réservé du pied de page 5"/>
          <p:cNvSpPr>
            <a:spLocks noGrp="1"/>
          </p:cNvSpPr>
          <p:nvPr>
            <p:ph type="ftr" sz="quarter" idx="11"/>
          </p:nvPr>
        </p:nvSpPr>
        <p:spPr/>
        <p:txBody>
          <a:bodyPr/>
          <a:lstStyle/>
          <a:p>
            <a:r>
              <a:rPr lang="fr-FR"/>
              <a:t>Etude Efficience en santé - Août 2024</a:t>
            </a:r>
          </a:p>
        </p:txBody>
      </p:sp>
      <p:sp>
        <p:nvSpPr>
          <p:cNvPr id="7" name="Espace réservé du numéro de diapositive 6"/>
          <p:cNvSpPr>
            <a:spLocks noGrp="1"/>
          </p:cNvSpPr>
          <p:nvPr>
            <p:ph type="sldNum" sz="quarter" idx="12"/>
          </p:nvPr>
        </p:nvSpPr>
        <p:spPr/>
        <p:txBody>
          <a:bodyPr/>
          <a:lstStyle/>
          <a:p>
            <a:fld id="{F3028EA7-CCE8-BA44-A223-3032174B19F0}" type="slidenum">
              <a:rPr lang="fr-FR" smtClean="0"/>
              <a:t>‹N°›</a:t>
            </a:fld>
            <a:endParaRPr lang="fr-FR"/>
          </a:p>
        </p:txBody>
      </p:sp>
    </p:spTree>
    <p:extLst>
      <p:ext uri="{BB962C8B-B14F-4D97-AF65-F5344CB8AC3E}">
        <p14:creationId xmlns:p14="http://schemas.microsoft.com/office/powerpoint/2010/main" val="156352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fld id="{E393DC86-0859-43DE-BBE3-3E46E6E6FD13}" type="datetime1">
              <a:rPr lang="fr-FR" smtClean="0"/>
              <a:t>27/09/2024</a:t>
            </a:fld>
            <a:endParaRPr lang="fr-FR"/>
          </a:p>
        </p:txBody>
      </p:sp>
      <p:sp>
        <p:nvSpPr>
          <p:cNvPr id="8" name="Espace réservé du pied de page 7"/>
          <p:cNvSpPr>
            <a:spLocks noGrp="1"/>
          </p:cNvSpPr>
          <p:nvPr>
            <p:ph type="ftr" sz="quarter" idx="11"/>
          </p:nvPr>
        </p:nvSpPr>
        <p:spPr/>
        <p:txBody>
          <a:bodyPr/>
          <a:lstStyle/>
          <a:p>
            <a:r>
              <a:rPr lang="fr-FR"/>
              <a:t>Etude Efficience en santé - Août 2024</a:t>
            </a:r>
          </a:p>
        </p:txBody>
      </p:sp>
      <p:sp>
        <p:nvSpPr>
          <p:cNvPr id="9" name="Espace réservé du numéro de diapositive 8"/>
          <p:cNvSpPr>
            <a:spLocks noGrp="1"/>
          </p:cNvSpPr>
          <p:nvPr>
            <p:ph type="sldNum" sz="quarter" idx="12"/>
          </p:nvPr>
        </p:nvSpPr>
        <p:spPr/>
        <p:txBody>
          <a:bodyPr/>
          <a:lstStyle/>
          <a:p>
            <a:fld id="{F3028EA7-CCE8-BA44-A223-3032174B19F0}" type="slidenum">
              <a:rPr lang="fr-FR" smtClean="0"/>
              <a:t>‹N°›</a:t>
            </a:fld>
            <a:endParaRPr lang="fr-FR"/>
          </a:p>
        </p:txBody>
      </p:sp>
    </p:spTree>
    <p:extLst>
      <p:ext uri="{BB962C8B-B14F-4D97-AF65-F5344CB8AC3E}">
        <p14:creationId xmlns:p14="http://schemas.microsoft.com/office/powerpoint/2010/main" val="160093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BD5BE4F6-7C37-455F-BE41-E5C20C6AFD0B}" type="datetime1">
              <a:rPr lang="fr-FR" smtClean="0"/>
              <a:t>27/09/2024</a:t>
            </a:fld>
            <a:endParaRPr lang="fr-FR"/>
          </a:p>
        </p:txBody>
      </p:sp>
      <p:sp>
        <p:nvSpPr>
          <p:cNvPr id="4" name="Espace réservé du pied de page 3"/>
          <p:cNvSpPr>
            <a:spLocks noGrp="1"/>
          </p:cNvSpPr>
          <p:nvPr>
            <p:ph type="ftr" sz="quarter" idx="11"/>
          </p:nvPr>
        </p:nvSpPr>
        <p:spPr/>
        <p:txBody>
          <a:bodyPr/>
          <a:lstStyle/>
          <a:p>
            <a:r>
              <a:rPr lang="fr-FR"/>
              <a:t>Etude Efficience en santé - Août 2024</a:t>
            </a:r>
          </a:p>
        </p:txBody>
      </p:sp>
      <p:sp>
        <p:nvSpPr>
          <p:cNvPr id="5" name="Espace réservé du numéro de diapositive 4"/>
          <p:cNvSpPr>
            <a:spLocks noGrp="1"/>
          </p:cNvSpPr>
          <p:nvPr>
            <p:ph type="sldNum" sz="quarter" idx="12"/>
          </p:nvPr>
        </p:nvSpPr>
        <p:spPr/>
        <p:txBody>
          <a:bodyPr/>
          <a:lstStyle/>
          <a:p>
            <a:fld id="{F3028EA7-CCE8-BA44-A223-3032174B19F0}" type="slidenum">
              <a:rPr lang="fr-FR" smtClean="0"/>
              <a:t>‹N°›</a:t>
            </a:fld>
            <a:endParaRPr lang="fr-FR"/>
          </a:p>
        </p:txBody>
      </p:sp>
    </p:spTree>
    <p:extLst>
      <p:ext uri="{BB962C8B-B14F-4D97-AF65-F5344CB8AC3E}">
        <p14:creationId xmlns:p14="http://schemas.microsoft.com/office/powerpoint/2010/main" val="116146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C61C6442-DD02-4B4A-86F0-2EDABD472072}" type="datetime1">
              <a:rPr lang="fr-FR" smtClean="0"/>
              <a:t>27/09/2024</a:t>
            </a:fld>
            <a:endParaRPr lang="fr-FR"/>
          </a:p>
        </p:txBody>
      </p:sp>
      <p:sp>
        <p:nvSpPr>
          <p:cNvPr id="3" name="Espace réservé du pied de page 2"/>
          <p:cNvSpPr>
            <a:spLocks noGrp="1"/>
          </p:cNvSpPr>
          <p:nvPr>
            <p:ph type="ftr" sz="quarter" idx="11"/>
          </p:nvPr>
        </p:nvSpPr>
        <p:spPr/>
        <p:txBody>
          <a:bodyPr/>
          <a:lstStyle/>
          <a:p>
            <a:r>
              <a:rPr lang="fr-FR"/>
              <a:t>Etude Efficience en santé - Août 2024</a:t>
            </a:r>
          </a:p>
        </p:txBody>
      </p:sp>
      <p:sp>
        <p:nvSpPr>
          <p:cNvPr id="4" name="Espace réservé du numéro de diapositive 3"/>
          <p:cNvSpPr>
            <a:spLocks noGrp="1"/>
          </p:cNvSpPr>
          <p:nvPr>
            <p:ph type="sldNum" sz="quarter" idx="12"/>
          </p:nvPr>
        </p:nvSpPr>
        <p:spPr/>
        <p:txBody>
          <a:bodyPr/>
          <a:lstStyle/>
          <a:p>
            <a:fld id="{F3028EA7-CCE8-BA44-A223-3032174B19F0}" type="slidenum">
              <a:rPr lang="fr-FR" smtClean="0"/>
              <a:t>‹N°›</a:t>
            </a:fld>
            <a:endParaRPr lang="fr-FR"/>
          </a:p>
        </p:txBody>
      </p:sp>
    </p:spTree>
    <p:extLst>
      <p:ext uri="{BB962C8B-B14F-4D97-AF65-F5344CB8AC3E}">
        <p14:creationId xmlns:p14="http://schemas.microsoft.com/office/powerpoint/2010/main" val="7045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812E79E0-571D-4F97-B063-025F0103289C}" type="datetime1">
              <a:rPr lang="fr-FR" smtClean="0"/>
              <a:t>27/09/2024</a:t>
            </a:fld>
            <a:endParaRPr lang="fr-FR"/>
          </a:p>
        </p:txBody>
      </p:sp>
      <p:sp>
        <p:nvSpPr>
          <p:cNvPr id="6" name="Espace réservé du pied de page 5"/>
          <p:cNvSpPr>
            <a:spLocks noGrp="1"/>
          </p:cNvSpPr>
          <p:nvPr>
            <p:ph type="ftr" sz="quarter" idx="11"/>
          </p:nvPr>
        </p:nvSpPr>
        <p:spPr/>
        <p:txBody>
          <a:bodyPr/>
          <a:lstStyle/>
          <a:p>
            <a:r>
              <a:rPr lang="fr-FR"/>
              <a:t>Etude Efficience en santé - Août 2024</a:t>
            </a:r>
          </a:p>
        </p:txBody>
      </p:sp>
      <p:sp>
        <p:nvSpPr>
          <p:cNvPr id="7" name="Espace réservé du numéro de diapositive 6"/>
          <p:cNvSpPr>
            <a:spLocks noGrp="1"/>
          </p:cNvSpPr>
          <p:nvPr>
            <p:ph type="sldNum" sz="quarter" idx="12"/>
          </p:nvPr>
        </p:nvSpPr>
        <p:spPr/>
        <p:txBody>
          <a:bodyPr/>
          <a:lstStyle/>
          <a:p>
            <a:fld id="{F3028EA7-CCE8-BA44-A223-3032174B19F0}" type="slidenum">
              <a:rPr lang="fr-FR" smtClean="0"/>
              <a:t>‹N°›</a:t>
            </a:fld>
            <a:endParaRPr lang="fr-FR"/>
          </a:p>
        </p:txBody>
      </p:sp>
    </p:spTree>
    <p:extLst>
      <p:ext uri="{BB962C8B-B14F-4D97-AF65-F5344CB8AC3E}">
        <p14:creationId xmlns:p14="http://schemas.microsoft.com/office/powerpoint/2010/main" val="91809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4B1E17D3-7B09-44D6-A8D2-D0B0DB9C7681}" type="datetime1">
              <a:rPr lang="fr-FR" smtClean="0"/>
              <a:t>27/09/2024</a:t>
            </a:fld>
            <a:endParaRPr lang="fr-FR"/>
          </a:p>
        </p:txBody>
      </p:sp>
      <p:sp>
        <p:nvSpPr>
          <p:cNvPr id="6" name="Espace réservé du pied de page 5"/>
          <p:cNvSpPr>
            <a:spLocks noGrp="1"/>
          </p:cNvSpPr>
          <p:nvPr>
            <p:ph type="ftr" sz="quarter" idx="11"/>
          </p:nvPr>
        </p:nvSpPr>
        <p:spPr/>
        <p:txBody>
          <a:bodyPr/>
          <a:lstStyle/>
          <a:p>
            <a:r>
              <a:rPr lang="fr-FR"/>
              <a:t>Etude Efficience en santé - Août 2024</a:t>
            </a:r>
          </a:p>
        </p:txBody>
      </p:sp>
      <p:sp>
        <p:nvSpPr>
          <p:cNvPr id="7" name="Espace réservé du numéro de diapositive 6"/>
          <p:cNvSpPr>
            <a:spLocks noGrp="1"/>
          </p:cNvSpPr>
          <p:nvPr>
            <p:ph type="sldNum" sz="quarter" idx="12"/>
          </p:nvPr>
        </p:nvSpPr>
        <p:spPr/>
        <p:txBody>
          <a:bodyPr/>
          <a:lstStyle/>
          <a:p>
            <a:fld id="{F3028EA7-CCE8-BA44-A223-3032174B19F0}" type="slidenum">
              <a:rPr lang="fr-FR" smtClean="0"/>
              <a:t>‹N°›</a:t>
            </a:fld>
            <a:endParaRPr lang="fr-FR"/>
          </a:p>
        </p:txBody>
      </p:sp>
    </p:spTree>
    <p:extLst>
      <p:ext uri="{BB962C8B-B14F-4D97-AF65-F5344CB8AC3E}">
        <p14:creationId xmlns:p14="http://schemas.microsoft.com/office/powerpoint/2010/main" val="82992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D4D95D5-4B26-1ECC-E361-82307E32D996}"/>
              </a:ext>
            </a:extLst>
          </p:cNvPr>
          <p:cNvGraphicFramePr>
            <a:graphicFrameLocks noChangeAspect="1"/>
          </p:cNvGraphicFramePr>
          <p:nvPr userDrawn="1">
            <p:custDataLst>
              <p:tags r:id="rId13"/>
            </p:custDataLst>
            <p:extLst>
              <p:ext uri="{D42A27DB-BD31-4B8C-83A1-F6EECF244321}">
                <p14:modId xmlns:p14="http://schemas.microsoft.com/office/powerpoint/2010/main" val="4155102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4" imgW="474" imgH="473" progId="TCLayout.ActiveDocument.1">
                  <p:embed/>
                </p:oleObj>
              </mc:Choice>
              <mc:Fallback>
                <p:oleObj name="Diapositive think-cell" r:id="rId14" imgW="474" imgH="473" progId="TCLayout.ActiveDocument.1">
                  <p:embed/>
                  <p:pic>
                    <p:nvPicPr>
                      <p:cNvPr id="7" name="think-cell data - do not delete" hidden="1">
                        <a:extLst>
                          <a:ext uri="{FF2B5EF4-FFF2-40B4-BE49-F238E27FC236}">
                            <a16:creationId xmlns:a16="http://schemas.microsoft.com/office/drawing/2014/main" id="{BD4D95D5-4B26-1ECC-E361-82307E32D99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Espace réservé du titre 1"/>
          <p:cNvSpPr>
            <a:spLocks noGrp="1"/>
          </p:cNvSpPr>
          <p:nvPr>
            <p:ph type="title"/>
          </p:nvPr>
        </p:nvSpPr>
        <p:spPr>
          <a:xfrm>
            <a:off x="1306286" y="365125"/>
            <a:ext cx="10047514"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1306286" y="1825625"/>
            <a:ext cx="10047514"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Etude Efficience en santé - Août 2024</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8EA7-CCE8-BA44-A223-3032174B19F0}" type="slidenum">
              <a:rPr lang="fr-FR" smtClean="0"/>
              <a:t>‹N°›</a:t>
            </a:fld>
            <a:endParaRPr lang="fr-FR"/>
          </a:p>
        </p:txBody>
      </p:sp>
      <p:pic>
        <p:nvPicPr>
          <p:cNvPr id="10" name="Image 9" descr="Une image contenant noir, obscurité&#10;&#10;Description générée automatiquement">
            <a:extLst>
              <a:ext uri="{FF2B5EF4-FFF2-40B4-BE49-F238E27FC236}">
                <a16:creationId xmlns:a16="http://schemas.microsoft.com/office/drawing/2014/main" id="{F89D0251-1B3A-7C8B-F1D7-4CA91C8C39C6}"/>
              </a:ext>
            </a:extLst>
          </p:cNvPr>
          <p:cNvPicPr>
            <a:picLocks noChangeAspect="1"/>
          </p:cNvPicPr>
          <p:nvPr userDrawn="1"/>
        </p:nvPicPr>
        <p:blipFill>
          <a:blip r:embed="rId16"/>
          <a:stretch>
            <a:fillRect/>
          </a:stretch>
        </p:blipFill>
        <p:spPr>
          <a:xfrm>
            <a:off x="291147" y="6356350"/>
            <a:ext cx="1094105" cy="245312"/>
          </a:xfrm>
          <a:prstGeom prst="rect">
            <a:avLst/>
          </a:prstGeom>
        </p:spPr>
      </p:pic>
    </p:spTree>
    <p:extLst>
      <p:ext uri="{BB962C8B-B14F-4D97-AF65-F5344CB8AC3E}">
        <p14:creationId xmlns:p14="http://schemas.microsoft.com/office/powerpoint/2010/main" val="182304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lnSpc>
          <a:spcPct val="90000"/>
        </a:lnSpc>
        <a:spcBef>
          <a:spcPct val="0"/>
        </a:spcBef>
        <a:buNone/>
        <a:defRPr sz="4000" b="1" kern="1200">
          <a:solidFill>
            <a:schemeClr val="accent1">
              <a:lumMod val="75000"/>
            </a:schemeClr>
          </a:solidFill>
          <a:latin typeface="+mj-lt"/>
          <a:ea typeface="+mj-ea"/>
          <a:cs typeface="+mj-cs"/>
        </a:defRPr>
      </a:lvl1pPr>
    </p:titleStyle>
    <p:bodyStyle>
      <a:lvl1pPr marL="514350" indent="-514350" algn="l" defTabSz="914400" rtl="0" eaLnBrk="1" latinLnBrk="0" hangingPunct="1">
        <a:lnSpc>
          <a:spcPct val="90000"/>
        </a:lnSpc>
        <a:spcBef>
          <a:spcPts val="1000"/>
        </a:spcBef>
        <a:buClr>
          <a:srgbClr val="FF0000"/>
        </a:buClr>
        <a:buSzPct val="110000"/>
        <a:buFont typeface="+mj-lt"/>
        <a:buAutoNum type="arabicPeriod"/>
        <a:defRPr sz="24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26.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26.svg"/><Relationship Id="rId3" Type="http://schemas.openxmlformats.org/officeDocument/2006/relationships/image" Target="../media/image50.png"/><Relationship Id="rId7" Type="http://schemas.openxmlformats.org/officeDocument/2006/relationships/image" Target="../media/image54.jpeg"/><Relationship Id="rId12" Type="http://schemas.openxmlformats.org/officeDocument/2006/relationships/image" Target="../media/image25.png"/><Relationship Id="rId2" Type="http://schemas.openxmlformats.org/officeDocument/2006/relationships/hyperlink" Target="https://www.choosingwisely.org/" TargetMode="External"/><Relationship Id="rId1" Type="http://schemas.openxmlformats.org/officeDocument/2006/relationships/slideLayout" Target="../slideLayouts/slideLayout6.xml"/><Relationship Id="rId6" Type="http://schemas.openxmlformats.org/officeDocument/2006/relationships/image" Target="../media/image53.jpe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63.jpe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 Id="rId9"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26.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5.pn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0.svg"/><Relationship Id="rId3" Type="http://schemas.openxmlformats.org/officeDocument/2006/relationships/image" Target="../media/image6.svg"/><Relationship Id="rId7" Type="http://schemas.openxmlformats.org/officeDocument/2006/relationships/image" Target="../media/image40.svg"/><Relationship Id="rId12"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a:t>Pour un plan national d’efficience</a:t>
            </a:r>
          </a:p>
        </p:txBody>
      </p:sp>
      <p:sp>
        <p:nvSpPr>
          <p:cNvPr id="3" name="Sous-titre 2"/>
          <p:cNvSpPr>
            <a:spLocks noGrp="1"/>
          </p:cNvSpPr>
          <p:nvPr>
            <p:ph type="subTitle" idx="1"/>
          </p:nvPr>
        </p:nvSpPr>
        <p:spPr/>
        <p:txBody>
          <a:bodyPr anchor="ctr"/>
          <a:lstStyle/>
          <a:p>
            <a:r>
              <a:rPr lang="fr-FR"/>
              <a:t>15 recommandations pour l’avenir du système de santé</a:t>
            </a:r>
          </a:p>
          <a:p>
            <a:r>
              <a:rPr lang="fr-FR" sz="1800"/>
              <a:t>2024</a:t>
            </a:r>
          </a:p>
        </p:txBody>
      </p:sp>
    </p:spTree>
    <p:extLst>
      <p:ext uri="{BB962C8B-B14F-4D97-AF65-F5344CB8AC3E}">
        <p14:creationId xmlns:p14="http://schemas.microsoft.com/office/powerpoint/2010/main" val="60755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a:extLst>
              <a:ext uri="{FF2B5EF4-FFF2-40B4-BE49-F238E27FC236}">
                <a16:creationId xmlns:a16="http://schemas.microsoft.com/office/drawing/2014/main" id="{CBC8DE2D-D80D-D46B-EE59-46C998E1A00C}"/>
              </a:ext>
            </a:extLst>
          </p:cNvPr>
          <p:cNvGrpSpPr/>
          <p:nvPr/>
        </p:nvGrpSpPr>
        <p:grpSpPr>
          <a:xfrm>
            <a:off x="1707199" y="1880593"/>
            <a:ext cx="6304169" cy="2722641"/>
            <a:chOff x="0" y="0"/>
            <a:chExt cx="1193624" cy="680398"/>
          </a:xfrm>
        </p:grpSpPr>
        <p:sp>
          <p:nvSpPr>
            <p:cNvPr id="18" name="Freeform 3">
              <a:extLst>
                <a:ext uri="{FF2B5EF4-FFF2-40B4-BE49-F238E27FC236}">
                  <a16:creationId xmlns:a16="http://schemas.microsoft.com/office/drawing/2014/main" id="{B8679F0F-7C04-81D5-E736-125B2141B9C3}"/>
                </a:ext>
              </a:extLst>
            </p:cNvPr>
            <p:cNvSpPr/>
            <p:nvPr/>
          </p:nvSpPr>
          <p:spPr>
            <a:xfrm>
              <a:off x="0" y="0"/>
              <a:ext cx="1193624" cy="680398"/>
            </a:xfrm>
            <a:custGeom>
              <a:avLst/>
              <a:gdLst/>
              <a:ahLst/>
              <a:cxnLst/>
              <a:rect l="l" t="t" r="r" b="b"/>
              <a:pathLst>
                <a:path w="1193624" h="680398">
                  <a:moveTo>
                    <a:pt x="0" y="0"/>
                  </a:moveTo>
                  <a:lnTo>
                    <a:pt x="1193624" y="0"/>
                  </a:lnTo>
                  <a:lnTo>
                    <a:pt x="1193624" y="680398"/>
                  </a:lnTo>
                  <a:lnTo>
                    <a:pt x="0" y="680398"/>
                  </a:lnTo>
                  <a:close/>
                </a:path>
              </a:pathLst>
            </a:custGeom>
            <a:solidFill>
              <a:srgbClr val="F2F4F5"/>
            </a:solidFill>
            <a:ln w="12700">
              <a:noFill/>
            </a:ln>
          </p:spPr>
          <p:txBody>
            <a:bodyPr/>
            <a:lstStyle/>
            <a:p>
              <a:endParaRPr lang="fr-FR" sz="1200"/>
            </a:p>
          </p:txBody>
        </p:sp>
      </p:grpSp>
      <p:grpSp>
        <p:nvGrpSpPr>
          <p:cNvPr id="15" name="Group 2">
            <a:extLst>
              <a:ext uri="{FF2B5EF4-FFF2-40B4-BE49-F238E27FC236}">
                <a16:creationId xmlns:a16="http://schemas.microsoft.com/office/drawing/2014/main" id="{98A1D779-D2CA-8018-9E3C-0C5A5D5A5AF2}"/>
              </a:ext>
            </a:extLst>
          </p:cNvPr>
          <p:cNvGrpSpPr/>
          <p:nvPr/>
        </p:nvGrpSpPr>
        <p:grpSpPr>
          <a:xfrm>
            <a:off x="1733207" y="4712575"/>
            <a:ext cx="6278162" cy="1508169"/>
            <a:chOff x="0" y="0"/>
            <a:chExt cx="1193624" cy="680398"/>
          </a:xfrm>
        </p:grpSpPr>
        <p:sp>
          <p:nvSpPr>
            <p:cNvPr id="16" name="Freeform 3">
              <a:extLst>
                <a:ext uri="{FF2B5EF4-FFF2-40B4-BE49-F238E27FC236}">
                  <a16:creationId xmlns:a16="http://schemas.microsoft.com/office/drawing/2014/main" id="{CF5979AF-665D-2F2B-BF3D-2FF60C66948F}"/>
                </a:ext>
              </a:extLst>
            </p:cNvPr>
            <p:cNvSpPr/>
            <p:nvPr/>
          </p:nvSpPr>
          <p:spPr>
            <a:xfrm>
              <a:off x="0" y="0"/>
              <a:ext cx="1193624" cy="680398"/>
            </a:xfrm>
            <a:custGeom>
              <a:avLst/>
              <a:gdLst/>
              <a:ahLst/>
              <a:cxnLst/>
              <a:rect l="l" t="t" r="r" b="b"/>
              <a:pathLst>
                <a:path w="1193624" h="680398">
                  <a:moveTo>
                    <a:pt x="0" y="0"/>
                  </a:moveTo>
                  <a:lnTo>
                    <a:pt x="1193624" y="0"/>
                  </a:lnTo>
                  <a:lnTo>
                    <a:pt x="1193624" y="680398"/>
                  </a:lnTo>
                  <a:lnTo>
                    <a:pt x="0" y="680398"/>
                  </a:lnTo>
                  <a:close/>
                </a:path>
              </a:pathLst>
            </a:custGeom>
            <a:solidFill>
              <a:srgbClr val="F2F4F5"/>
            </a:solidFill>
            <a:ln w="12700">
              <a:noFill/>
            </a:ln>
          </p:spPr>
          <p:txBody>
            <a:bodyPr/>
            <a:lstStyle/>
            <a:p>
              <a:endParaRPr lang="fr-FR" sz="1200"/>
            </a:p>
          </p:txBody>
        </p:sp>
      </p:grpSp>
      <p:pic>
        <p:nvPicPr>
          <p:cNvPr id="3" name="Picture 3"/>
          <p:cNvPicPr>
            <a:picLocks noChangeAspect="1"/>
          </p:cNvPicPr>
          <p:nvPr/>
        </p:nvPicPr>
        <p:blipFill>
          <a:blip r:embed="rId2"/>
          <a:stretch>
            <a:fillRect/>
          </a:stretch>
        </p:blipFill>
        <p:spPr>
          <a:xfrm>
            <a:off x="1808114" y="3276138"/>
            <a:ext cx="1624757" cy="947775"/>
          </a:xfrm>
          <a:prstGeom prst="rect">
            <a:avLst/>
          </a:prstGeom>
        </p:spPr>
      </p:pic>
      <p:grpSp>
        <p:nvGrpSpPr>
          <p:cNvPr id="4" name="Group 4"/>
          <p:cNvGrpSpPr/>
          <p:nvPr/>
        </p:nvGrpSpPr>
        <p:grpSpPr>
          <a:xfrm>
            <a:off x="9837958" y="705298"/>
            <a:ext cx="1684557" cy="5466902"/>
            <a:chOff x="0" y="0"/>
            <a:chExt cx="391473" cy="1270449"/>
          </a:xfrm>
        </p:grpSpPr>
        <p:sp>
          <p:nvSpPr>
            <p:cNvPr id="5" name="Freeform 5"/>
            <p:cNvSpPr/>
            <p:nvPr/>
          </p:nvSpPr>
          <p:spPr>
            <a:xfrm>
              <a:off x="0" y="0"/>
              <a:ext cx="391473" cy="1270449"/>
            </a:xfrm>
            <a:custGeom>
              <a:avLst/>
              <a:gdLst/>
              <a:ahLst/>
              <a:cxnLst/>
              <a:rect l="l" t="t" r="r" b="b"/>
              <a:pathLst>
                <a:path w="391473" h="1270449">
                  <a:moveTo>
                    <a:pt x="0" y="0"/>
                  </a:moveTo>
                  <a:lnTo>
                    <a:pt x="391473" y="0"/>
                  </a:lnTo>
                  <a:lnTo>
                    <a:pt x="391473" y="1270449"/>
                  </a:lnTo>
                  <a:lnTo>
                    <a:pt x="0" y="1270449"/>
                  </a:lnTo>
                  <a:close/>
                </a:path>
              </a:pathLst>
            </a:custGeom>
            <a:blipFill>
              <a:blip r:embed="rId3"/>
              <a:stretch>
                <a:fillRect l="-193094" r="-193094"/>
              </a:stretch>
            </a:blipFill>
          </p:spPr>
          <p:txBody>
            <a:bodyPr/>
            <a:lstStyle/>
            <a:p>
              <a:endParaRPr lang="fr-FR" sz="1200"/>
            </a:p>
          </p:txBody>
        </p:sp>
      </p:grpSp>
      <p:sp>
        <p:nvSpPr>
          <p:cNvPr id="7" name="TextBox 7"/>
          <p:cNvSpPr txBox="1"/>
          <p:nvPr/>
        </p:nvSpPr>
        <p:spPr>
          <a:xfrm>
            <a:off x="3533787" y="2097741"/>
            <a:ext cx="5577479" cy="243656"/>
          </a:xfrm>
          <a:prstGeom prst="rect">
            <a:avLst/>
          </a:prstGeom>
        </p:spPr>
        <p:txBody>
          <a:bodyPr lIns="0" tIns="0" rIns="0" bIns="0" rtlCol="0" anchor="t">
            <a:spAutoFit/>
          </a:bodyPr>
          <a:lstStyle/>
          <a:p>
            <a:pPr>
              <a:lnSpc>
                <a:spcPts val="1907"/>
              </a:lnSpc>
            </a:pPr>
            <a:r>
              <a:rPr lang="fr-FR" sz="1733" spc="-52" dirty="0">
                <a:solidFill>
                  <a:schemeClr val="accent6">
                    <a:lumMod val="90000"/>
                    <a:lumOff val="10000"/>
                  </a:schemeClr>
                </a:solidFill>
                <a:ea typeface="Gatwick Bold"/>
                <a:cs typeface="Gatwick Bold"/>
                <a:sym typeface="Gatwick Bold"/>
              </a:rPr>
              <a:t>10,6 milliards d’euros par an évitables </a:t>
            </a:r>
            <a:r>
              <a:rPr lang="fr-FR" sz="1733" spc="-52" baseline="30000" dirty="0">
                <a:solidFill>
                  <a:schemeClr val="accent6">
                    <a:lumMod val="90000"/>
                    <a:lumOff val="10000"/>
                  </a:schemeClr>
                </a:solidFill>
                <a:ea typeface="Gatwick Bold"/>
                <a:cs typeface="Gatwick Bold"/>
                <a:sym typeface="Gatwick Bold"/>
              </a:rPr>
              <a:t>1</a:t>
            </a:r>
          </a:p>
        </p:txBody>
      </p:sp>
      <p:sp>
        <p:nvSpPr>
          <p:cNvPr id="8" name="TextBox 8"/>
          <p:cNvSpPr txBox="1"/>
          <p:nvPr/>
        </p:nvSpPr>
        <p:spPr>
          <a:xfrm>
            <a:off x="3533788" y="2434039"/>
            <a:ext cx="4477581" cy="461665"/>
          </a:xfrm>
          <a:prstGeom prst="rect">
            <a:avLst/>
          </a:prstGeom>
        </p:spPr>
        <p:txBody>
          <a:bodyPr wrap="square" lIns="0" tIns="0" rIns="0" bIns="0" rtlCol="0" anchor="t">
            <a:spAutoFit/>
          </a:bodyPr>
          <a:lstStyle/>
          <a:p>
            <a:pPr marL="215914" lvl="1" indent="-107957">
              <a:lnSpc>
                <a:spcPts val="1200"/>
              </a:lnSpc>
              <a:buFont typeface="Arial"/>
              <a:buChar char="•"/>
            </a:pPr>
            <a:r>
              <a:rPr lang="fr-FR" sz="1200" dirty="0">
                <a:solidFill>
                  <a:srgbClr val="0F271F"/>
                </a:solidFill>
                <a:ea typeface="Gatwick"/>
                <a:cs typeface="Gatwick"/>
                <a:sym typeface="Gatwick"/>
              </a:rPr>
              <a:t>En moyenne, 1240 € par individu concerné </a:t>
            </a:r>
          </a:p>
          <a:p>
            <a:pPr marL="215914" lvl="1" indent="-107957">
              <a:lnSpc>
                <a:spcPts val="1200"/>
              </a:lnSpc>
              <a:buFont typeface="Arial"/>
              <a:buChar char="•"/>
            </a:pPr>
            <a:r>
              <a:rPr lang="fr-FR" sz="1200" dirty="0">
                <a:solidFill>
                  <a:srgbClr val="0F271F"/>
                </a:solidFill>
                <a:ea typeface="Gatwick"/>
                <a:cs typeface="Gatwick"/>
                <a:sym typeface="Gatwick"/>
              </a:rPr>
              <a:t>98% des coûts liés aux complications</a:t>
            </a:r>
          </a:p>
          <a:p>
            <a:pPr marL="215914" lvl="1" indent="-107957">
              <a:lnSpc>
                <a:spcPts val="1200"/>
              </a:lnSpc>
              <a:buFont typeface="Arial"/>
              <a:buChar char="•"/>
            </a:pPr>
            <a:r>
              <a:rPr lang="fr-FR" sz="1200" dirty="0">
                <a:solidFill>
                  <a:srgbClr val="0F271F"/>
                </a:solidFill>
                <a:ea typeface="Gatwick"/>
                <a:cs typeface="Gatwick"/>
                <a:sym typeface="Gatwick"/>
              </a:rPr>
              <a:t>2% liés au traitement de l’obésité incluant la chirurgie bariatrique</a:t>
            </a:r>
          </a:p>
        </p:txBody>
      </p:sp>
      <p:sp>
        <p:nvSpPr>
          <p:cNvPr id="9" name="TextBox 9"/>
          <p:cNvSpPr txBox="1"/>
          <p:nvPr/>
        </p:nvSpPr>
        <p:spPr>
          <a:xfrm>
            <a:off x="3533787" y="3344244"/>
            <a:ext cx="5577479" cy="243656"/>
          </a:xfrm>
          <a:prstGeom prst="rect">
            <a:avLst/>
          </a:prstGeom>
        </p:spPr>
        <p:txBody>
          <a:bodyPr lIns="0" tIns="0" rIns="0" bIns="0" rtlCol="0" anchor="t">
            <a:spAutoFit/>
          </a:bodyPr>
          <a:lstStyle/>
          <a:p>
            <a:pPr>
              <a:lnSpc>
                <a:spcPts val="1907"/>
              </a:lnSpc>
            </a:pPr>
            <a:r>
              <a:rPr lang="fr-FR" sz="1733" spc="-52">
                <a:solidFill>
                  <a:schemeClr val="accent6">
                    <a:lumMod val="90000"/>
                    <a:lumOff val="10000"/>
                  </a:schemeClr>
                </a:solidFill>
                <a:ea typeface="Gatwick Bold"/>
                <a:cs typeface="Gatwick Bold"/>
                <a:sym typeface="Gatwick Bold"/>
              </a:rPr>
              <a:t>Un coût réparti entre payeurs</a:t>
            </a:r>
          </a:p>
        </p:txBody>
      </p:sp>
      <p:sp>
        <p:nvSpPr>
          <p:cNvPr id="10" name="TextBox 10"/>
          <p:cNvSpPr txBox="1"/>
          <p:nvPr/>
        </p:nvSpPr>
        <p:spPr>
          <a:xfrm>
            <a:off x="3533789" y="3759957"/>
            <a:ext cx="4477580" cy="615553"/>
          </a:xfrm>
          <a:prstGeom prst="rect">
            <a:avLst/>
          </a:prstGeom>
        </p:spPr>
        <p:txBody>
          <a:bodyPr wrap="square" lIns="0" tIns="0" rIns="0" bIns="0" rtlCol="0" anchor="t">
            <a:spAutoFit/>
          </a:bodyPr>
          <a:lstStyle/>
          <a:p>
            <a:pPr marL="215914" lvl="1" indent="-107957">
              <a:lnSpc>
                <a:spcPts val="1200"/>
              </a:lnSpc>
              <a:buFont typeface="Arial"/>
              <a:buChar char="•"/>
            </a:pPr>
            <a:r>
              <a:rPr lang="fr-FR" sz="1200" dirty="0">
                <a:solidFill>
                  <a:srgbClr val="0F271F"/>
                </a:solidFill>
                <a:ea typeface="Gatwick"/>
                <a:cs typeface="Gatwick"/>
                <a:sym typeface="Gatwick"/>
              </a:rPr>
              <a:t>78% de ce coût évitable est supporté par l’Assurance Maladie</a:t>
            </a:r>
          </a:p>
          <a:p>
            <a:pPr marL="215914" lvl="1" indent="-107957">
              <a:lnSpc>
                <a:spcPts val="1200"/>
              </a:lnSpc>
              <a:buFont typeface="Arial"/>
              <a:buChar char="•"/>
            </a:pPr>
            <a:r>
              <a:rPr lang="fr-FR" sz="1200" dirty="0">
                <a:solidFill>
                  <a:srgbClr val="0F271F"/>
                </a:solidFill>
                <a:ea typeface="Gatwick"/>
                <a:cs typeface="Gatwick"/>
                <a:sym typeface="Gatwick"/>
              </a:rPr>
              <a:t>13% par les Organismes de Complémentaires Santé </a:t>
            </a:r>
          </a:p>
          <a:p>
            <a:pPr marL="215914" lvl="1" indent="-107957">
              <a:lnSpc>
                <a:spcPts val="1200"/>
              </a:lnSpc>
              <a:buFont typeface="Arial"/>
              <a:buChar char="•"/>
            </a:pPr>
            <a:r>
              <a:rPr lang="fr-FR" sz="1200" dirty="0">
                <a:solidFill>
                  <a:srgbClr val="0F271F"/>
                </a:solidFill>
                <a:ea typeface="Gatwick"/>
                <a:cs typeface="Gatwick"/>
                <a:sym typeface="Gatwick"/>
              </a:rPr>
              <a:t>9% par les entreprises</a:t>
            </a:r>
          </a:p>
          <a:p>
            <a:pPr marL="215914" lvl="1" indent="-107957">
              <a:lnSpc>
                <a:spcPts val="1200"/>
              </a:lnSpc>
              <a:buFont typeface="Arial"/>
              <a:buChar char="•"/>
            </a:pPr>
            <a:r>
              <a:rPr lang="fr-FR" sz="1200" dirty="0">
                <a:solidFill>
                  <a:srgbClr val="0F271F"/>
                </a:solidFill>
                <a:ea typeface="Gatwick"/>
                <a:cs typeface="Gatwick"/>
                <a:sym typeface="Gatwick"/>
              </a:rPr>
              <a:t>Et certainement un reste à charge pour les patients non évalués</a:t>
            </a:r>
          </a:p>
        </p:txBody>
      </p:sp>
      <p:sp>
        <p:nvSpPr>
          <p:cNvPr id="11" name="TextBox 11"/>
          <p:cNvSpPr txBox="1"/>
          <p:nvPr/>
        </p:nvSpPr>
        <p:spPr>
          <a:xfrm>
            <a:off x="1908309" y="5016568"/>
            <a:ext cx="6007952" cy="900183"/>
          </a:xfrm>
          <a:prstGeom prst="rect">
            <a:avLst/>
          </a:prstGeom>
        </p:spPr>
        <p:txBody>
          <a:bodyPr wrap="square" lIns="0" tIns="0" rIns="0" bIns="0" rtlCol="0" anchor="t">
            <a:spAutoFit/>
          </a:bodyPr>
          <a:lstStyle/>
          <a:p>
            <a:pPr>
              <a:lnSpc>
                <a:spcPts val="1360"/>
              </a:lnSpc>
            </a:pPr>
            <a:r>
              <a:rPr lang="fr-FR" sz="1400" dirty="0">
                <a:solidFill>
                  <a:srgbClr val="0D7578"/>
                </a:solidFill>
                <a:ea typeface="Gatwick"/>
                <a:cs typeface="Gatwick"/>
                <a:sym typeface="Gatwick"/>
              </a:rPr>
              <a:t>Une approche holistique doit être conduite, au-delà du secteur de la santé, par un décloisonnement interministériel, sur des enjeux de santé publique et économique identifiés comme prioritaires. </a:t>
            </a:r>
            <a:r>
              <a:rPr lang="fr-FR" sz="1400" b="1" dirty="0">
                <a:solidFill>
                  <a:srgbClr val="0D7578"/>
                </a:solidFill>
                <a:ea typeface="Gatwick"/>
                <a:cs typeface="Gatwick"/>
                <a:sym typeface="Gatwick"/>
              </a:rPr>
              <a:t>Appréhender la santé par le périmètre des habitudes de vie et des facteurs de risque amènerait à générer des économies pour le système de santé. </a:t>
            </a:r>
          </a:p>
        </p:txBody>
      </p:sp>
      <p:sp>
        <p:nvSpPr>
          <p:cNvPr id="12" name="TextBox 12"/>
          <p:cNvSpPr txBox="1"/>
          <p:nvPr/>
        </p:nvSpPr>
        <p:spPr>
          <a:xfrm>
            <a:off x="1995770" y="2152730"/>
            <a:ext cx="1212799" cy="520912"/>
          </a:xfrm>
          <a:prstGeom prst="rect">
            <a:avLst/>
          </a:prstGeom>
          <a:solidFill>
            <a:schemeClr val="accent1">
              <a:lumMod val="20000"/>
              <a:lumOff val="80000"/>
            </a:schemeClr>
          </a:solidFill>
        </p:spPr>
        <p:txBody>
          <a:bodyPr wrap="square" lIns="0" tIns="0" rIns="0" bIns="0" rtlCol="0" anchor="t">
            <a:spAutoFit/>
          </a:bodyPr>
          <a:lstStyle/>
          <a:p>
            <a:pPr algn="ctr">
              <a:lnSpc>
                <a:spcPts val="2053"/>
              </a:lnSpc>
            </a:pPr>
            <a:r>
              <a:rPr lang="en-US" sz="1466" b="1">
                <a:solidFill>
                  <a:srgbClr val="0F271F"/>
                </a:solidFill>
                <a:ea typeface="Calibri (MS) Bold"/>
                <a:cs typeface="Calibri (MS) Bold"/>
                <a:sym typeface="Calibri (MS) Bold"/>
              </a:rPr>
              <a:t>10,6 </a:t>
            </a:r>
            <a:r>
              <a:rPr lang="en-US" sz="1466" b="1" err="1">
                <a:solidFill>
                  <a:srgbClr val="0F271F"/>
                </a:solidFill>
                <a:ea typeface="Calibri (MS) Bold"/>
                <a:cs typeface="Calibri (MS) Bold"/>
                <a:sym typeface="Calibri (MS) Bold"/>
              </a:rPr>
              <a:t>Mds</a:t>
            </a:r>
            <a:r>
              <a:rPr lang="en-US" sz="1466" b="1">
                <a:solidFill>
                  <a:srgbClr val="0F271F"/>
                </a:solidFill>
                <a:ea typeface="Calibri (MS) Bold"/>
                <a:cs typeface="Calibri (MS) Bold"/>
                <a:sym typeface="Calibri (MS) Bold"/>
              </a:rPr>
              <a:t> </a:t>
            </a:r>
          </a:p>
          <a:p>
            <a:pPr algn="ctr">
              <a:lnSpc>
                <a:spcPts val="2053"/>
              </a:lnSpc>
            </a:pPr>
            <a:r>
              <a:rPr lang="en-US" sz="1466" b="1">
                <a:solidFill>
                  <a:srgbClr val="0F271F"/>
                </a:solidFill>
                <a:ea typeface="Calibri (MS) Bold"/>
                <a:cs typeface="Calibri (MS) Bold"/>
                <a:sym typeface="Calibri (MS) Bold"/>
              </a:rPr>
              <a:t>€/an/patient</a:t>
            </a:r>
          </a:p>
        </p:txBody>
      </p:sp>
      <p:sp>
        <p:nvSpPr>
          <p:cNvPr id="13" name="TextBox 13"/>
          <p:cNvSpPr txBox="1"/>
          <p:nvPr/>
        </p:nvSpPr>
        <p:spPr>
          <a:xfrm>
            <a:off x="1733207" y="6330085"/>
            <a:ext cx="5418187" cy="78035"/>
          </a:xfrm>
          <a:prstGeom prst="rect">
            <a:avLst/>
          </a:prstGeom>
        </p:spPr>
        <p:txBody>
          <a:bodyPr wrap="square" lIns="0" tIns="0" rIns="0" bIns="0" rtlCol="0" anchor="t">
            <a:spAutoFit/>
          </a:bodyPr>
          <a:lstStyle/>
          <a:p>
            <a:pPr>
              <a:lnSpc>
                <a:spcPts val="587"/>
              </a:lnSpc>
              <a:spcBef>
                <a:spcPct val="0"/>
              </a:spcBef>
            </a:pPr>
            <a:r>
              <a:rPr lang="en-US" sz="600" spc="-19">
                <a:solidFill>
                  <a:srgbClr val="000000"/>
                </a:solidFill>
                <a:ea typeface="Perandory"/>
                <a:cs typeface="Perandory"/>
                <a:sym typeface="Perandory"/>
              </a:rPr>
              <a:t>1. ASTERES – Mars 2022- </a:t>
            </a:r>
            <a:r>
              <a:rPr lang="en-US" sz="600" spc="-19" err="1">
                <a:solidFill>
                  <a:srgbClr val="000000"/>
                </a:solidFill>
                <a:ea typeface="Perandory"/>
                <a:cs typeface="Perandory"/>
                <a:sym typeface="Perandory"/>
              </a:rPr>
              <a:t>L’obésité</a:t>
            </a:r>
            <a:r>
              <a:rPr lang="en-US" sz="600" spc="-19">
                <a:solidFill>
                  <a:srgbClr val="000000"/>
                </a:solidFill>
                <a:ea typeface="Perandory"/>
                <a:cs typeface="Perandory"/>
                <a:sym typeface="Perandory"/>
              </a:rPr>
              <a:t> </a:t>
            </a:r>
            <a:r>
              <a:rPr lang="en-US" sz="600" spc="-19" err="1">
                <a:solidFill>
                  <a:srgbClr val="000000"/>
                </a:solidFill>
                <a:ea typeface="Perandory"/>
                <a:cs typeface="Perandory"/>
                <a:sym typeface="Perandory"/>
              </a:rPr>
              <a:t>en</a:t>
            </a:r>
            <a:r>
              <a:rPr lang="en-US" sz="600" spc="-19">
                <a:solidFill>
                  <a:srgbClr val="000000"/>
                </a:solidFill>
                <a:ea typeface="Perandory"/>
                <a:cs typeface="Perandory"/>
                <a:sym typeface="Perandory"/>
              </a:rPr>
              <a:t> France : un </a:t>
            </a:r>
            <a:r>
              <a:rPr lang="en-US" sz="600" spc="-19" err="1">
                <a:solidFill>
                  <a:srgbClr val="000000"/>
                </a:solidFill>
                <a:ea typeface="Perandory"/>
                <a:cs typeface="Perandory"/>
                <a:sym typeface="Perandory"/>
              </a:rPr>
              <a:t>coût</a:t>
            </a:r>
            <a:r>
              <a:rPr lang="en-US" sz="600" spc="-19">
                <a:solidFill>
                  <a:srgbClr val="000000"/>
                </a:solidFill>
                <a:ea typeface="Perandory"/>
                <a:cs typeface="Perandory"/>
                <a:sym typeface="Perandory"/>
              </a:rPr>
              <a:t> de 10,6 </a:t>
            </a:r>
            <a:r>
              <a:rPr lang="en-US" sz="600" spc="-19" err="1">
                <a:solidFill>
                  <a:srgbClr val="000000"/>
                </a:solidFill>
                <a:ea typeface="Perandory"/>
                <a:cs typeface="Perandory"/>
                <a:sym typeface="Perandory"/>
              </a:rPr>
              <a:t>Mds</a:t>
            </a:r>
            <a:r>
              <a:rPr lang="en-US" sz="600" spc="-19">
                <a:solidFill>
                  <a:srgbClr val="000000"/>
                </a:solidFill>
                <a:ea typeface="Perandory"/>
                <a:cs typeface="Perandory"/>
                <a:sym typeface="Perandory"/>
              </a:rPr>
              <a:t>€ par an pour la </a:t>
            </a:r>
            <a:r>
              <a:rPr lang="en-US" sz="600" spc="-19" err="1">
                <a:solidFill>
                  <a:srgbClr val="000000"/>
                </a:solidFill>
                <a:ea typeface="Perandory"/>
                <a:cs typeface="Perandory"/>
                <a:sym typeface="Perandory"/>
              </a:rPr>
              <a:t>collectivité</a:t>
            </a:r>
            <a:endParaRPr lang="en-US" sz="600" spc="-19">
              <a:solidFill>
                <a:srgbClr val="000000"/>
              </a:solidFill>
              <a:ea typeface="Perandory"/>
              <a:cs typeface="Perandory"/>
              <a:sym typeface="Perandory"/>
            </a:endParaRPr>
          </a:p>
        </p:txBody>
      </p:sp>
      <p:sp>
        <p:nvSpPr>
          <p:cNvPr id="14" name="Titre 13">
            <a:extLst>
              <a:ext uri="{FF2B5EF4-FFF2-40B4-BE49-F238E27FC236}">
                <a16:creationId xmlns:a16="http://schemas.microsoft.com/office/drawing/2014/main" id="{B490B686-0E8E-A220-D737-6640A4D5B94B}"/>
              </a:ext>
            </a:extLst>
          </p:cNvPr>
          <p:cNvSpPr>
            <a:spLocks noGrp="1"/>
          </p:cNvSpPr>
          <p:nvPr>
            <p:ph type="title"/>
          </p:nvPr>
        </p:nvSpPr>
        <p:spPr>
          <a:xfrm>
            <a:off x="1306286" y="365125"/>
            <a:ext cx="8438605" cy="1325563"/>
          </a:xfrm>
        </p:spPr>
        <p:txBody>
          <a:bodyPr>
            <a:normAutofit/>
          </a:bodyPr>
          <a:lstStyle/>
          <a:p>
            <a:r>
              <a:rPr lang="fr-FR" dirty="0"/>
              <a:t>Impact économique de l’obésité en France</a:t>
            </a:r>
          </a:p>
        </p:txBody>
      </p:sp>
      <p:sp>
        <p:nvSpPr>
          <p:cNvPr id="6" name="Espace réservé du pied de page 5">
            <a:extLst>
              <a:ext uri="{FF2B5EF4-FFF2-40B4-BE49-F238E27FC236}">
                <a16:creationId xmlns:a16="http://schemas.microsoft.com/office/drawing/2014/main" id="{A47C9A25-88E9-8A21-C665-375B1D9086B8}"/>
              </a:ext>
            </a:extLst>
          </p:cNvPr>
          <p:cNvSpPr>
            <a:spLocks noGrp="1"/>
          </p:cNvSpPr>
          <p:nvPr>
            <p:ph type="ftr" sz="quarter" idx="11"/>
          </p:nvPr>
        </p:nvSpPr>
        <p:spPr/>
        <p:txBody>
          <a:bodyPr/>
          <a:lstStyle/>
          <a:p>
            <a:r>
              <a:rPr lang="fr-FR"/>
              <a:t>Etude Efficience en santé - Août 2024</a:t>
            </a:r>
          </a:p>
        </p:txBody>
      </p:sp>
      <p:sp>
        <p:nvSpPr>
          <p:cNvPr id="19" name="Espace réservé du numéro de diapositive 18">
            <a:extLst>
              <a:ext uri="{FF2B5EF4-FFF2-40B4-BE49-F238E27FC236}">
                <a16:creationId xmlns:a16="http://schemas.microsoft.com/office/drawing/2014/main" id="{F15691AC-E1BB-5027-C5CF-5C9788046159}"/>
              </a:ext>
            </a:extLst>
          </p:cNvPr>
          <p:cNvSpPr>
            <a:spLocks noGrp="1"/>
          </p:cNvSpPr>
          <p:nvPr>
            <p:ph type="sldNum" sz="quarter" idx="12"/>
          </p:nvPr>
        </p:nvSpPr>
        <p:spPr/>
        <p:txBody>
          <a:bodyPr/>
          <a:lstStyle/>
          <a:p>
            <a:fld id="{F3028EA7-CCE8-BA44-A223-3032174B19F0}" type="slidenum">
              <a:rPr lang="fr-FR" smtClean="0"/>
              <a:t>10</a:t>
            </a:fld>
            <a:endParaRPr lang="fr-FR"/>
          </a:p>
        </p:txBody>
      </p:sp>
      <p:sp>
        <p:nvSpPr>
          <p:cNvPr id="2" name="Freeform 24">
            <a:extLst>
              <a:ext uri="{FF2B5EF4-FFF2-40B4-BE49-F238E27FC236}">
                <a16:creationId xmlns:a16="http://schemas.microsoft.com/office/drawing/2014/main" id="{C5AE610B-9BFD-6260-8A29-1E0E6B3336CA}"/>
              </a:ext>
            </a:extLst>
          </p:cNvPr>
          <p:cNvSpPr/>
          <p:nvPr/>
        </p:nvSpPr>
        <p:spPr>
          <a:xfrm rot="1374620">
            <a:off x="-599043" y="-910336"/>
            <a:ext cx="2600476" cy="2954749"/>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4">
              <a:extLst>
                <a:ext uri="{96DAC541-7B7A-43D3-8B79-37D633B846F1}">
                  <asvg:svgBlip xmlns:asvg="http://schemas.microsoft.com/office/drawing/2016/SVG/main" r:embed="rId5"/>
                </a:ext>
              </a:extLst>
            </a:blip>
            <a:stretch>
              <a:fillRect l="-59676" t="-68764"/>
            </a:stretch>
          </a:blipFill>
        </p:spPr>
        <p:txBody>
          <a:bodyPr/>
          <a:lstStyle/>
          <a:p>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a:extLst>
              <a:ext uri="{FF2B5EF4-FFF2-40B4-BE49-F238E27FC236}">
                <a16:creationId xmlns:a16="http://schemas.microsoft.com/office/drawing/2014/main" id="{CBC8DE2D-D80D-D46B-EE59-46C998E1A00C}"/>
              </a:ext>
            </a:extLst>
          </p:cNvPr>
          <p:cNvGrpSpPr/>
          <p:nvPr/>
        </p:nvGrpSpPr>
        <p:grpSpPr>
          <a:xfrm>
            <a:off x="1707199" y="1880593"/>
            <a:ext cx="6304169" cy="2722641"/>
            <a:chOff x="0" y="0"/>
            <a:chExt cx="1193624" cy="680398"/>
          </a:xfrm>
        </p:grpSpPr>
        <p:sp>
          <p:nvSpPr>
            <p:cNvPr id="18" name="Freeform 3">
              <a:extLst>
                <a:ext uri="{FF2B5EF4-FFF2-40B4-BE49-F238E27FC236}">
                  <a16:creationId xmlns:a16="http://schemas.microsoft.com/office/drawing/2014/main" id="{B8679F0F-7C04-81D5-E736-125B2141B9C3}"/>
                </a:ext>
              </a:extLst>
            </p:cNvPr>
            <p:cNvSpPr/>
            <p:nvPr/>
          </p:nvSpPr>
          <p:spPr>
            <a:xfrm>
              <a:off x="0" y="0"/>
              <a:ext cx="1193624" cy="680398"/>
            </a:xfrm>
            <a:custGeom>
              <a:avLst/>
              <a:gdLst/>
              <a:ahLst/>
              <a:cxnLst/>
              <a:rect l="l" t="t" r="r" b="b"/>
              <a:pathLst>
                <a:path w="1193624" h="680398">
                  <a:moveTo>
                    <a:pt x="0" y="0"/>
                  </a:moveTo>
                  <a:lnTo>
                    <a:pt x="1193624" y="0"/>
                  </a:lnTo>
                  <a:lnTo>
                    <a:pt x="1193624" y="680398"/>
                  </a:lnTo>
                  <a:lnTo>
                    <a:pt x="0" y="680398"/>
                  </a:lnTo>
                  <a:close/>
                </a:path>
              </a:pathLst>
            </a:custGeom>
            <a:solidFill>
              <a:srgbClr val="F2F4F5"/>
            </a:solidFill>
            <a:ln w="12700">
              <a:noFill/>
            </a:ln>
          </p:spPr>
          <p:txBody>
            <a:bodyPr/>
            <a:lstStyle/>
            <a:p>
              <a:endParaRPr lang="fr-FR" sz="1200"/>
            </a:p>
          </p:txBody>
        </p:sp>
      </p:grpSp>
      <p:grpSp>
        <p:nvGrpSpPr>
          <p:cNvPr id="15" name="Group 2">
            <a:extLst>
              <a:ext uri="{FF2B5EF4-FFF2-40B4-BE49-F238E27FC236}">
                <a16:creationId xmlns:a16="http://schemas.microsoft.com/office/drawing/2014/main" id="{98A1D779-D2CA-8018-9E3C-0C5A5D5A5AF2}"/>
              </a:ext>
            </a:extLst>
          </p:cNvPr>
          <p:cNvGrpSpPr/>
          <p:nvPr/>
        </p:nvGrpSpPr>
        <p:grpSpPr>
          <a:xfrm>
            <a:off x="1733207" y="4712575"/>
            <a:ext cx="6278162" cy="1508169"/>
            <a:chOff x="0" y="0"/>
            <a:chExt cx="1193624" cy="680398"/>
          </a:xfrm>
        </p:grpSpPr>
        <p:sp>
          <p:nvSpPr>
            <p:cNvPr id="16" name="Freeform 3">
              <a:extLst>
                <a:ext uri="{FF2B5EF4-FFF2-40B4-BE49-F238E27FC236}">
                  <a16:creationId xmlns:a16="http://schemas.microsoft.com/office/drawing/2014/main" id="{CF5979AF-665D-2F2B-BF3D-2FF60C66948F}"/>
                </a:ext>
              </a:extLst>
            </p:cNvPr>
            <p:cNvSpPr/>
            <p:nvPr/>
          </p:nvSpPr>
          <p:spPr>
            <a:xfrm>
              <a:off x="0" y="0"/>
              <a:ext cx="1193624" cy="680398"/>
            </a:xfrm>
            <a:custGeom>
              <a:avLst/>
              <a:gdLst/>
              <a:ahLst/>
              <a:cxnLst/>
              <a:rect l="l" t="t" r="r" b="b"/>
              <a:pathLst>
                <a:path w="1193624" h="680398">
                  <a:moveTo>
                    <a:pt x="0" y="0"/>
                  </a:moveTo>
                  <a:lnTo>
                    <a:pt x="1193624" y="0"/>
                  </a:lnTo>
                  <a:lnTo>
                    <a:pt x="1193624" y="680398"/>
                  </a:lnTo>
                  <a:lnTo>
                    <a:pt x="0" y="680398"/>
                  </a:lnTo>
                  <a:close/>
                </a:path>
              </a:pathLst>
            </a:custGeom>
            <a:solidFill>
              <a:srgbClr val="F2F4F5"/>
            </a:solidFill>
            <a:ln w="12700">
              <a:noFill/>
            </a:ln>
          </p:spPr>
          <p:txBody>
            <a:bodyPr/>
            <a:lstStyle/>
            <a:p>
              <a:endParaRPr lang="fr-FR" sz="1200"/>
            </a:p>
          </p:txBody>
        </p:sp>
      </p:grpSp>
      <p:pic>
        <p:nvPicPr>
          <p:cNvPr id="3" name="Picture 3"/>
          <p:cNvPicPr>
            <a:picLocks noChangeAspect="1"/>
          </p:cNvPicPr>
          <p:nvPr/>
        </p:nvPicPr>
        <p:blipFill>
          <a:blip r:embed="rId2"/>
          <a:stretch>
            <a:fillRect/>
          </a:stretch>
        </p:blipFill>
        <p:spPr>
          <a:xfrm>
            <a:off x="1808114" y="3276138"/>
            <a:ext cx="1624757" cy="947775"/>
          </a:xfrm>
          <a:prstGeom prst="rect">
            <a:avLst/>
          </a:prstGeom>
        </p:spPr>
      </p:pic>
      <p:sp>
        <p:nvSpPr>
          <p:cNvPr id="7" name="TextBox 7"/>
          <p:cNvSpPr txBox="1"/>
          <p:nvPr/>
        </p:nvSpPr>
        <p:spPr>
          <a:xfrm>
            <a:off x="3533790" y="2009369"/>
            <a:ext cx="4382472" cy="487313"/>
          </a:xfrm>
          <a:prstGeom prst="rect">
            <a:avLst/>
          </a:prstGeom>
        </p:spPr>
        <p:txBody>
          <a:bodyPr wrap="square" lIns="0" tIns="0" rIns="0" bIns="0" rtlCol="0" anchor="t">
            <a:spAutoFit/>
          </a:bodyPr>
          <a:lstStyle/>
          <a:p>
            <a:pPr>
              <a:lnSpc>
                <a:spcPts val="1907"/>
              </a:lnSpc>
            </a:pPr>
            <a:r>
              <a:rPr lang="fr-FR" sz="1733" spc="-52">
                <a:solidFill>
                  <a:schemeClr val="accent6">
                    <a:lumMod val="90000"/>
                    <a:lumOff val="10000"/>
                  </a:schemeClr>
                </a:solidFill>
                <a:ea typeface="Gatwick Bold"/>
                <a:cs typeface="Gatwick Bold"/>
                <a:sym typeface="Gatwick Bold"/>
              </a:rPr>
              <a:t>Une efficacité sur la réduction des passages aux urgences et des hospitalisations</a:t>
            </a:r>
            <a:endParaRPr lang="en-US" sz="1733" spc="-52" baseline="30000">
              <a:solidFill>
                <a:schemeClr val="accent6">
                  <a:lumMod val="90000"/>
                  <a:lumOff val="10000"/>
                </a:schemeClr>
              </a:solidFill>
              <a:ea typeface="Gatwick Bold"/>
              <a:cs typeface="Gatwick Bold"/>
              <a:sym typeface="Gatwick Bold"/>
            </a:endParaRPr>
          </a:p>
        </p:txBody>
      </p:sp>
      <p:sp>
        <p:nvSpPr>
          <p:cNvPr id="8" name="TextBox 8"/>
          <p:cNvSpPr txBox="1"/>
          <p:nvPr/>
        </p:nvSpPr>
        <p:spPr>
          <a:xfrm>
            <a:off x="3532390" y="2540423"/>
            <a:ext cx="4477581" cy="925510"/>
          </a:xfrm>
          <a:prstGeom prst="rect">
            <a:avLst/>
          </a:prstGeom>
        </p:spPr>
        <p:txBody>
          <a:bodyPr wrap="square" lIns="0" tIns="0" rIns="0" bIns="0" rtlCol="0" anchor="t">
            <a:spAutoFit/>
          </a:bodyPr>
          <a:lstStyle/>
          <a:p>
            <a:pPr marL="215914" lvl="1" indent="-107957">
              <a:lnSpc>
                <a:spcPts val="1200"/>
              </a:lnSpc>
              <a:buFont typeface="Arial"/>
              <a:buChar char="•"/>
            </a:pPr>
            <a:r>
              <a:rPr lang="fr-FR" sz="1200">
                <a:solidFill>
                  <a:srgbClr val="0F271F"/>
                </a:solidFill>
                <a:ea typeface="Gatwick"/>
                <a:cs typeface="Gatwick"/>
                <a:sym typeface="Gatwick"/>
              </a:rPr>
              <a:t>Efficacité en vie réelle de 76 % à 81 % pour prévenir les admissions en réanimation pour bronchiolite à VRS</a:t>
            </a:r>
          </a:p>
          <a:p>
            <a:pPr marL="215914" lvl="1" indent="-107957">
              <a:lnSpc>
                <a:spcPts val="1200"/>
              </a:lnSpc>
              <a:buFont typeface="Arial"/>
              <a:buChar char="•"/>
            </a:pPr>
            <a:r>
              <a:rPr lang="fr-FR" sz="1200">
                <a:solidFill>
                  <a:srgbClr val="0F271F"/>
                </a:solidFill>
                <a:ea typeface="Gatwick"/>
                <a:cs typeface="Gatwick"/>
                <a:sym typeface="Gatwick"/>
              </a:rPr>
              <a:t>Une surveillance spécifique de SPF avec le réseau </a:t>
            </a:r>
            <a:r>
              <a:rPr lang="fr-FR" sz="1200" err="1">
                <a:solidFill>
                  <a:srgbClr val="0F271F"/>
                </a:solidFill>
                <a:ea typeface="Gatwick"/>
                <a:cs typeface="Gatwick"/>
                <a:sym typeface="Gatwick"/>
              </a:rPr>
              <a:t>PICURe</a:t>
            </a:r>
            <a:r>
              <a:rPr lang="fr-FR" sz="1200">
                <a:solidFill>
                  <a:srgbClr val="0F271F"/>
                </a:solidFill>
                <a:ea typeface="Gatwick"/>
                <a:cs typeface="Gatwick"/>
                <a:sym typeface="Gatwick"/>
              </a:rPr>
              <a:t> </a:t>
            </a:r>
            <a:r>
              <a:rPr lang="fr-FR" sz="1200" baseline="30000">
                <a:solidFill>
                  <a:srgbClr val="0F271F"/>
                </a:solidFill>
                <a:ea typeface="Gatwick"/>
                <a:cs typeface="Gatwick"/>
                <a:sym typeface="Gatwick"/>
              </a:rPr>
              <a:t>1</a:t>
            </a:r>
            <a:r>
              <a:rPr lang="fr-FR" sz="1200">
                <a:solidFill>
                  <a:srgbClr val="0F271F"/>
                </a:solidFill>
                <a:ea typeface="Gatwick"/>
                <a:cs typeface="Gatwick"/>
                <a:sym typeface="Gatwick"/>
              </a:rPr>
              <a:t>: réduction estimée des cas graves de bronchiolite hospitalisés en réanimation entre 75,9 % et 80,6 %. </a:t>
            </a:r>
          </a:p>
          <a:p>
            <a:pPr marL="215914" lvl="1" indent="-107957">
              <a:lnSpc>
                <a:spcPts val="1200"/>
              </a:lnSpc>
              <a:buFont typeface="Arial"/>
              <a:buChar char="•"/>
            </a:pPr>
            <a:endParaRPr lang="fr-FR" sz="1200">
              <a:solidFill>
                <a:srgbClr val="0F271F"/>
              </a:solidFill>
              <a:ea typeface="Gatwick"/>
              <a:cs typeface="Gatwick"/>
              <a:sym typeface="Gatwick"/>
            </a:endParaRPr>
          </a:p>
        </p:txBody>
      </p:sp>
      <p:sp>
        <p:nvSpPr>
          <p:cNvPr id="9" name="TextBox 9"/>
          <p:cNvSpPr txBox="1"/>
          <p:nvPr/>
        </p:nvSpPr>
        <p:spPr>
          <a:xfrm>
            <a:off x="3533787" y="3344244"/>
            <a:ext cx="5577479" cy="243656"/>
          </a:xfrm>
          <a:prstGeom prst="rect">
            <a:avLst/>
          </a:prstGeom>
        </p:spPr>
        <p:txBody>
          <a:bodyPr lIns="0" tIns="0" rIns="0" bIns="0" rtlCol="0" anchor="t">
            <a:spAutoFit/>
          </a:bodyPr>
          <a:lstStyle/>
          <a:p>
            <a:pPr>
              <a:lnSpc>
                <a:spcPts val="1907"/>
              </a:lnSpc>
            </a:pPr>
            <a:r>
              <a:rPr lang="fr-FR" sz="1733" spc="-52">
                <a:solidFill>
                  <a:schemeClr val="accent6">
                    <a:lumMod val="90000"/>
                    <a:lumOff val="10000"/>
                  </a:schemeClr>
                </a:solidFill>
                <a:ea typeface="Gatwick Bold"/>
                <a:cs typeface="Gatwick Bold"/>
                <a:sym typeface="Gatwick Bold"/>
              </a:rPr>
              <a:t>Impact économique positif</a:t>
            </a:r>
          </a:p>
        </p:txBody>
      </p:sp>
      <p:sp>
        <p:nvSpPr>
          <p:cNvPr id="10" name="TextBox 10"/>
          <p:cNvSpPr txBox="1"/>
          <p:nvPr/>
        </p:nvSpPr>
        <p:spPr>
          <a:xfrm>
            <a:off x="3533789" y="3743586"/>
            <a:ext cx="4477580" cy="771621"/>
          </a:xfrm>
          <a:prstGeom prst="rect">
            <a:avLst/>
          </a:prstGeom>
        </p:spPr>
        <p:txBody>
          <a:bodyPr wrap="square" lIns="0" tIns="0" rIns="0" bIns="0" rtlCol="0" anchor="t">
            <a:spAutoFit/>
          </a:bodyPr>
          <a:lstStyle/>
          <a:p>
            <a:pPr marL="215914" lvl="1" indent="-107957">
              <a:lnSpc>
                <a:spcPts val="1200"/>
              </a:lnSpc>
              <a:buFont typeface="Arial"/>
              <a:buChar char="•"/>
            </a:pPr>
            <a:r>
              <a:rPr lang="fr-FR" sz="1200">
                <a:solidFill>
                  <a:srgbClr val="0F271F"/>
                </a:solidFill>
                <a:ea typeface="Gatwick"/>
                <a:cs typeface="Gatwick"/>
                <a:sym typeface="Gatwick"/>
              </a:rPr>
              <a:t>5800 hospitalisations évitées entre le 15 septembre 2023 et le 4 février 2024</a:t>
            </a:r>
            <a:r>
              <a:rPr lang="fr-FR" sz="1200" baseline="30000">
                <a:solidFill>
                  <a:srgbClr val="0F271F"/>
                </a:solidFill>
                <a:ea typeface="Gatwick"/>
                <a:cs typeface="Gatwick"/>
                <a:sym typeface="Gatwick"/>
              </a:rPr>
              <a:t> 2</a:t>
            </a:r>
            <a:endParaRPr lang="fr-FR" sz="1200">
              <a:solidFill>
                <a:srgbClr val="0F271F"/>
              </a:solidFill>
              <a:ea typeface="Gatwick"/>
              <a:cs typeface="Gatwick"/>
              <a:sym typeface="Gatwick"/>
            </a:endParaRPr>
          </a:p>
          <a:p>
            <a:pPr marL="215914" lvl="1" indent="-107957">
              <a:lnSpc>
                <a:spcPts val="1200"/>
              </a:lnSpc>
              <a:buFont typeface="Arial"/>
              <a:buChar char="•"/>
            </a:pPr>
            <a:r>
              <a:rPr lang="fr-FR" sz="1200">
                <a:solidFill>
                  <a:srgbClr val="0F271F"/>
                </a:solidFill>
                <a:ea typeface="Gatwick"/>
                <a:cs typeface="Gatwick"/>
                <a:sym typeface="Gatwick"/>
              </a:rPr>
              <a:t>Réduction de 23 % du total des admissions après passage aux urgences </a:t>
            </a:r>
            <a:r>
              <a:rPr lang="fr-FR" sz="1200" baseline="30000">
                <a:solidFill>
                  <a:srgbClr val="0F271F"/>
                </a:solidFill>
                <a:ea typeface="Gatwick"/>
                <a:cs typeface="Gatwick"/>
                <a:sym typeface="Gatwick"/>
              </a:rPr>
              <a:t>2</a:t>
            </a:r>
          </a:p>
          <a:p>
            <a:pPr marL="215914" lvl="1" indent="-107957">
              <a:lnSpc>
                <a:spcPts val="1200"/>
              </a:lnSpc>
              <a:buFont typeface="Arial"/>
              <a:buChar char="•"/>
            </a:pPr>
            <a:r>
              <a:rPr lang="fr-FR" sz="1200">
                <a:solidFill>
                  <a:srgbClr val="0F271F"/>
                </a:solidFill>
                <a:sym typeface="Gatwick"/>
              </a:rPr>
              <a:t>Correspond à  une hospitalisation évitée toutes les 39 doses</a:t>
            </a:r>
            <a:endParaRPr lang="en-US" sz="1200">
              <a:solidFill>
                <a:srgbClr val="0F271F"/>
              </a:solidFill>
              <a:sym typeface="Gatwick"/>
            </a:endParaRPr>
          </a:p>
        </p:txBody>
      </p:sp>
      <p:sp>
        <p:nvSpPr>
          <p:cNvPr id="11" name="TextBox 11"/>
          <p:cNvSpPr txBox="1"/>
          <p:nvPr/>
        </p:nvSpPr>
        <p:spPr>
          <a:xfrm>
            <a:off x="1908309" y="4820328"/>
            <a:ext cx="6304168" cy="1292662"/>
          </a:xfrm>
          <a:prstGeom prst="rect">
            <a:avLst/>
          </a:prstGeom>
        </p:spPr>
        <p:txBody>
          <a:bodyPr wrap="square" lIns="0" tIns="0" rIns="0" bIns="0" rtlCol="0" anchor="t">
            <a:spAutoFit/>
          </a:bodyPr>
          <a:lstStyle/>
          <a:p>
            <a:pPr marR="690880" algn="just"/>
            <a:r>
              <a:rPr lang="fr-FR" sz="1400">
                <a:solidFill>
                  <a:srgbClr val="0D7578"/>
                </a:solidFill>
              </a:rPr>
              <a:t>La pérennité de ce traitement préventif et de son évaluation d’impact doit perdurer dans le temps et ne pas être déprioriser pour des raisons uniquement budgétaires. L’efficience des traitements n’est à ce jour pas assez considérée dans l’évaluation puisque la Commission de la Transparence ne tient pas compte dans ses conclusions des gains d’efficience ni des gains organisationnels pour le système de santé.</a:t>
            </a:r>
          </a:p>
        </p:txBody>
      </p:sp>
      <p:sp>
        <p:nvSpPr>
          <p:cNvPr id="12" name="TextBox 12"/>
          <p:cNvSpPr txBox="1"/>
          <p:nvPr/>
        </p:nvSpPr>
        <p:spPr>
          <a:xfrm>
            <a:off x="1995770" y="2152730"/>
            <a:ext cx="1212799" cy="1059521"/>
          </a:xfrm>
          <a:prstGeom prst="rect">
            <a:avLst/>
          </a:prstGeom>
          <a:solidFill>
            <a:schemeClr val="accent1">
              <a:lumMod val="20000"/>
              <a:lumOff val="80000"/>
            </a:schemeClr>
          </a:solidFill>
        </p:spPr>
        <p:txBody>
          <a:bodyPr wrap="square" lIns="0" tIns="0" rIns="0" bIns="0" rtlCol="0" anchor="t">
            <a:spAutoFit/>
          </a:bodyPr>
          <a:lstStyle/>
          <a:p>
            <a:pPr algn="ctr">
              <a:lnSpc>
                <a:spcPts val="2053"/>
              </a:lnSpc>
            </a:pPr>
            <a:r>
              <a:rPr lang="en-US" sz="1466" b="1" err="1">
                <a:solidFill>
                  <a:srgbClr val="0F271F"/>
                </a:solidFill>
                <a:ea typeface="Calibri (MS) Bold"/>
                <a:cs typeface="Calibri (MS) Bold"/>
                <a:sym typeface="Calibri (MS) Bold"/>
              </a:rPr>
              <a:t>Efficacité</a:t>
            </a:r>
            <a:r>
              <a:rPr lang="en-US" sz="1466" b="1">
                <a:solidFill>
                  <a:srgbClr val="0F271F"/>
                </a:solidFill>
                <a:ea typeface="Calibri (MS) Bold"/>
                <a:cs typeface="Calibri (MS) Bold"/>
                <a:sym typeface="Calibri (MS) Bold"/>
              </a:rPr>
              <a:t> Clinique </a:t>
            </a:r>
            <a:r>
              <a:rPr lang="en-US" sz="1466" b="1" err="1">
                <a:solidFill>
                  <a:srgbClr val="0F271F"/>
                </a:solidFill>
                <a:ea typeface="Calibri (MS) Bold"/>
                <a:cs typeface="Calibri (MS) Bold"/>
                <a:sym typeface="Calibri (MS) Bold"/>
              </a:rPr>
              <a:t>confirmé</a:t>
            </a:r>
            <a:r>
              <a:rPr lang="en-US" sz="1466" b="1">
                <a:solidFill>
                  <a:srgbClr val="0F271F"/>
                </a:solidFill>
                <a:ea typeface="Calibri (MS) Bold"/>
                <a:cs typeface="Calibri (MS) Bold"/>
                <a:sym typeface="Calibri (MS) Bold"/>
              </a:rPr>
              <a:t> </a:t>
            </a:r>
            <a:r>
              <a:rPr lang="en-US" sz="1466" b="1" err="1">
                <a:solidFill>
                  <a:srgbClr val="0F271F"/>
                </a:solidFill>
                <a:ea typeface="Calibri (MS) Bold"/>
                <a:cs typeface="Calibri (MS) Bold"/>
                <a:sym typeface="Calibri (MS) Bold"/>
              </a:rPr>
              <a:t>en</a:t>
            </a:r>
            <a:r>
              <a:rPr lang="en-US" sz="1466" b="1">
                <a:solidFill>
                  <a:srgbClr val="0F271F"/>
                </a:solidFill>
                <a:ea typeface="Calibri (MS) Bold"/>
                <a:cs typeface="Calibri (MS) Bold"/>
                <a:sym typeface="Calibri (MS) Bold"/>
              </a:rPr>
              <a:t> vie </a:t>
            </a:r>
            <a:r>
              <a:rPr lang="en-US" sz="1466" b="1" err="1">
                <a:solidFill>
                  <a:srgbClr val="0F271F"/>
                </a:solidFill>
                <a:ea typeface="Calibri (MS) Bold"/>
                <a:cs typeface="Calibri (MS) Bold"/>
                <a:sym typeface="Calibri (MS) Bold"/>
              </a:rPr>
              <a:t>réelle</a:t>
            </a:r>
            <a:endParaRPr lang="en-US" sz="1466" b="1">
              <a:solidFill>
                <a:srgbClr val="0F271F"/>
              </a:solidFill>
              <a:ea typeface="Calibri (MS) Bold"/>
              <a:cs typeface="Calibri (MS) Bold"/>
              <a:sym typeface="Calibri (MS) Bold"/>
            </a:endParaRPr>
          </a:p>
        </p:txBody>
      </p:sp>
      <p:sp>
        <p:nvSpPr>
          <p:cNvPr id="13" name="TextBox 13"/>
          <p:cNvSpPr txBox="1"/>
          <p:nvPr/>
        </p:nvSpPr>
        <p:spPr>
          <a:xfrm>
            <a:off x="1733207" y="6343914"/>
            <a:ext cx="5418187" cy="154979"/>
          </a:xfrm>
          <a:prstGeom prst="rect">
            <a:avLst/>
          </a:prstGeom>
        </p:spPr>
        <p:txBody>
          <a:bodyPr wrap="square" lIns="0" tIns="0" rIns="0" bIns="0" rtlCol="0" anchor="t">
            <a:spAutoFit/>
          </a:bodyPr>
          <a:lstStyle/>
          <a:p>
            <a:pPr marL="228600" indent="-228600">
              <a:lnSpc>
                <a:spcPts val="587"/>
              </a:lnSpc>
              <a:spcBef>
                <a:spcPct val="0"/>
              </a:spcBef>
              <a:buAutoNum type="arabicPeriod"/>
            </a:pPr>
            <a:r>
              <a:rPr lang="fr-FR" sz="600" spc="-19">
                <a:solidFill>
                  <a:srgbClr val="000000"/>
                </a:solidFill>
                <a:ea typeface="Perandory"/>
                <a:cs typeface="Perandory"/>
                <a:sym typeface="Perandory"/>
              </a:rPr>
              <a:t>Une étude cas-témoins menée du 15 septembre 2023 au 31 janvier 2024 auprès de 288 nourrissons</a:t>
            </a:r>
          </a:p>
          <a:p>
            <a:pPr marL="228600" indent="-228600">
              <a:lnSpc>
                <a:spcPts val="587"/>
              </a:lnSpc>
              <a:spcBef>
                <a:spcPct val="0"/>
              </a:spcBef>
              <a:buAutoNum type="arabicPeriod"/>
            </a:pPr>
            <a:r>
              <a:rPr lang="fr-FR" sz="600" spc="-19">
                <a:solidFill>
                  <a:srgbClr val="000000"/>
                </a:solidFill>
                <a:ea typeface="Perandory"/>
                <a:cs typeface="Perandory"/>
                <a:sym typeface="Perandory"/>
              </a:rPr>
              <a:t>2. Résultats issus du modèle de Santé Publique France et de l’Institut Pasteur  </a:t>
            </a:r>
            <a:endParaRPr lang="en-US" sz="600" spc="-19">
              <a:solidFill>
                <a:srgbClr val="000000"/>
              </a:solidFill>
              <a:ea typeface="Perandory"/>
              <a:cs typeface="Perandory"/>
              <a:sym typeface="Perandory"/>
            </a:endParaRPr>
          </a:p>
        </p:txBody>
      </p:sp>
      <p:sp>
        <p:nvSpPr>
          <p:cNvPr id="14" name="Titre 13">
            <a:extLst>
              <a:ext uri="{FF2B5EF4-FFF2-40B4-BE49-F238E27FC236}">
                <a16:creationId xmlns:a16="http://schemas.microsoft.com/office/drawing/2014/main" id="{B490B686-0E8E-A220-D737-6640A4D5B94B}"/>
              </a:ext>
            </a:extLst>
          </p:cNvPr>
          <p:cNvSpPr>
            <a:spLocks noGrp="1"/>
          </p:cNvSpPr>
          <p:nvPr>
            <p:ph type="title"/>
          </p:nvPr>
        </p:nvSpPr>
        <p:spPr>
          <a:xfrm>
            <a:off x="1306286" y="365125"/>
            <a:ext cx="8438605" cy="1325563"/>
          </a:xfrm>
        </p:spPr>
        <p:txBody>
          <a:bodyPr>
            <a:normAutofit/>
          </a:bodyPr>
          <a:lstStyle/>
          <a:p>
            <a:r>
              <a:rPr lang="fr-FR" dirty="0"/>
              <a:t>Les traitements préventifs pour éviter la maladie et les coûts associés</a:t>
            </a:r>
          </a:p>
        </p:txBody>
      </p:sp>
      <p:sp>
        <p:nvSpPr>
          <p:cNvPr id="24" name="Freeform 5">
            <a:extLst>
              <a:ext uri="{FF2B5EF4-FFF2-40B4-BE49-F238E27FC236}">
                <a16:creationId xmlns:a16="http://schemas.microsoft.com/office/drawing/2014/main" id="{BF01B69C-85FA-8879-CB01-0234437C1D13}"/>
              </a:ext>
            </a:extLst>
          </p:cNvPr>
          <p:cNvSpPr/>
          <p:nvPr/>
        </p:nvSpPr>
        <p:spPr>
          <a:xfrm>
            <a:off x="9845806" y="957142"/>
            <a:ext cx="1684557" cy="5450978"/>
          </a:xfrm>
          <a:custGeom>
            <a:avLst/>
            <a:gdLst/>
            <a:ahLst/>
            <a:cxnLst/>
            <a:rect l="l" t="t" r="r" b="b"/>
            <a:pathLst>
              <a:path w="391473" h="1270449">
                <a:moveTo>
                  <a:pt x="0" y="0"/>
                </a:moveTo>
                <a:lnTo>
                  <a:pt x="391473" y="0"/>
                </a:lnTo>
                <a:lnTo>
                  <a:pt x="391473" y="1270449"/>
                </a:lnTo>
                <a:lnTo>
                  <a:pt x="0" y="1270449"/>
                </a:lnTo>
                <a:close/>
              </a:path>
            </a:pathLst>
          </a:custGeom>
          <a:blipFill>
            <a:blip r:embed="rId3"/>
            <a:stretch>
              <a:fillRect l="-223288" r="-223288"/>
            </a:stretch>
          </a:blipFill>
        </p:spPr>
        <p:txBody>
          <a:bodyPr/>
          <a:lstStyle/>
          <a:p>
            <a:endParaRPr lang="fr-FR"/>
          </a:p>
        </p:txBody>
      </p:sp>
      <p:sp>
        <p:nvSpPr>
          <p:cNvPr id="2" name="Espace réservé du pied de page 1">
            <a:extLst>
              <a:ext uri="{FF2B5EF4-FFF2-40B4-BE49-F238E27FC236}">
                <a16:creationId xmlns:a16="http://schemas.microsoft.com/office/drawing/2014/main" id="{07DB0B3D-1100-0586-3D7B-CE805FCAFDD7}"/>
              </a:ext>
            </a:extLst>
          </p:cNvPr>
          <p:cNvSpPr>
            <a:spLocks noGrp="1"/>
          </p:cNvSpPr>
          <p:nvPr>
            <p:ph type="ftr" sz="quarter" idx="11"/>
          </p:nvPr>
        </p:nvSpPr>
        <p:spPr/>
        <p:txBody>
          <a:bodyPr/>
          <a:lstStyle/>
          <a:p>
            <a:r>
              <a:rPr lang="fr-FR"/>
              <a:t>Etude Efficience en santé - Août 2024</a:t>
            </a:r>
          </a:p>
        </p:txBody>
      </p:sp>
      <p:sp>
        <p:nvSpPr>
          <p:cNvPr id="4" name="Espace réservé du numéro de diapositive 3">
            <a:extLst>
              <a:ext uri="{FF2B5EF4-FFF2-40B4-BE49-F238E27FC236}">
                <a16:creationId xmlns:a16="http://schemas.microsoft.com/office/drawing/2014/main" id="{A4A220C1-0BB4-695F-4AA8-3A526930A270}"/>
              </a:ext>
            </a:extLst>
          </p:cNvPr>
          <p:cNvSpPr>
            <a:spLocks noGrp="1"/>
          </p:cNvSpPr>
          <p:nvPr>
            <p:ph type="sldNum" sz="quarter" idx="12"/>
          </p:nvPr>
        </p:nvSpPr>
        <p:spPr/>
        <p:txBody>
          <a:bodyPr/>
          <a:lstStyle/>
          <a:p>
            <a:fld id="{F3028EA7-CCE8-BA44-A223-3032174B19F0}" type="slidenum">
              <a:rPr lang="fr-FR" smtClean="0"/>
              <a:t>11</a:t>
            </a:fld>
            <a:endParaRPr lang="fr-FR"/>
          </a:p>
        </p:txBody>
      </p:sp>
      <p:sp>
        <p:nvSpPr>
          <p:cNvPr id="5" name="Freeform 24">
            <a:extLst>
              <a:ext uri="{FF2B5EF4-FFF2-40B4-BE49-F238E27FC236}">
                <a16:creationId xmlns:a16="http://schemas.microsoft.com/office/drawing/2014/main" id="{503C51BF-4250-B225-7BA6-5EBD7793B163}"/>
              </a:ext>
            </a:extLst>
          </p:cNvPr>
          <p:cNvSpPr/>
          <p:nvPr/>
        </p:nvSpPr>
        <p:spPr>
          <a:xfrm rot="1374620">
            <a:off x="-599043" y="-910336"/>
            <a:ext cx="2600476" cy="2954749"/>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4">
              <a:extLst>
                <a:ext uri="{96DAC541-7B7A-43D3-8B79-37D633B846F1}">
                  <asvg:svgBlip xmlns:asvg="http://schemas.microsoft.com/office/drawing/2016/SVG/main" r:embed="rId5"/>
                </a:ext>
              </a:extLst>
            </a:blip>
            <a:stretch>
              <a:fillRect l="-59676" t="-68764"/>
            </a:stretch>
          </a:blipFill>
        </p:spPr>
        <p:txBody>
          <a:bodyPr/>
          <a:lstStyle/>
          <a:p>
            <a:endParaRPr lang="fr-FR"/>
          </a:p>
        </p:txBody>
      </p:sp>
    </p:spTree>
    <p:extLst>
      <p:ext uri="{BB962C8B-B14F-4D97-AF65-F5344CB8AC3E}">
        <p14:creationId xmlns:p14="http://schemas.microsoft.com/office/powerpoint/2010/main" val="157209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a:extLst>
              <a:ext uri="{FF2B5EF4-FFF2-40B4-BE49-F238E27FC236}">
                <a16:creationId xmlns:a16="http://schemas.microsoft.com/office/drawing/2014/main" id="{CBC8DE2D-D80D-D46B-EE59-46C998E1A00C}"/>
              </a:ext>
            </a:extLst>
          </p:cNvPr>
          <p:cNvGrpSpPr/>
          <p:nvPr/>
        </p:nvGrpSpPr>
        <p:grpSpPr>
          <a:xfrm>
            <a:off x="1707199" y="1880593"/>
            <a:ext cx="6304169" cy="2722641"/>
            <a:chOff x="0" y="0"/>
            <a:chExt cx="1193624" cy="680398"/>
          </a:xfrm>
        </p:grpSpPr>
        <p:sp>
          <p:nvSpPr>
            <p:cNvPr id="18" name="Freeform 3">
              <a:extLst>
                <a:ext uri="{FF2B5EF4-FFF2-40B4-BE49-F238E27FC236}">
                  <a16:creationId xmlns:a16="http://schemas.microsoft.com/office/drawing/2014/main" id="{B8679F0F-7C04-81D5-E736-125B2141B9C3}"/>
                </a:ext>
              </a:extLst>
            </p:cNvPr>
            <p:cNvSpPr/>
            <p:nvPr/>
          </p:nvSpPr>
          <p:spPr>
            <a:xfrm>
              <a:off x="0" y="0"/>
              <a:ext cx="1193624" cy="680398"/>
            </a:xfrm>
            <a:custGeom>
              <a:avLst/>
              <a:gdLst/>
              <a:ahLst/>
              <a:cxnLst/>
              <a:rect l="l" t="t" r="r" b="b"/>
              <a:pathLst>
                <a:path w="1193624" h="680398">
                  <a:moveTo>
                    <a:pt x="0" y="0"/>
                  </a:moveTo>
                  <a:lnTo>
                    <a:pt x="1193624" y="0"/>
                  </a:lnTo>
                  <a:lnTo>
                    <a:pt x="1193624" y="680398"/>
                  </a:lnTo>
                  <a:lnTo>
                    <a:pt x="0" y="680398"/>
                  </a:lnTo>
                  <a:close/>
                </a:path>
              </a:pathLst>
            </a:custGeom>
            <a:solidFill>
              <a:srgbClr val="F2F4F5"/>
            </a:solidFill>
            <a:ln w="12700">
              <a:noFill/>
            </a:ln>
          </p:spPr>
          <p:txBody>
            <a:bodyPr/>
            <a:lstStyle/>
            <a:p>
              <a:endParaRPr lang="fr-FR" sz="1200"/>
            </a:p>
          </p:txBody>
        </p:sp>
      </p:grpSp>
      <p:grpSp>
        <p:nvGrpSpPr>
          <p:cNvPr id="15" name="Group 2">
            <a:extLst>
              <a:ext uri="{FF2B5EF4-FFF2-40B4-BE49-F238E27FC236}">
                <a16:creationId xmlns:a16="http://schemas.microsoft.com/office/drawing/2014/main" id="{98A1D779-D2CA-8018-9E3C-0C5A5D5A5AF2}"/>
              </a:ext>
            </a:extLst>
          </p:cNvPr>
          <p:cNvGrpSpPr/>
          <p:nvPr/>
        </p:nvGrpSpPr>
        <p:grpSpPr>
          <a:xfrm>
            <a:off x="1733207" y="4712575"/>
            <a:ext cx="6278162" cy="1508169"/>
            <a:chOff x="0" y="0"/>
            <a:chExt cx="1193624" cy="680398"/>
          </a:xfrm>
        </p:grpSpPr>
        <p:sp>
          <p:nvSpPr>
            <p:cNvPr id="16" name="Freeform 3">
              <a:extLst>
                <a:ext uri="{FF2B5EF4-FFF2-40B4-BE49-F238E27FC236}">
                  <a16:creationId xmlns:a16="http://schemas.microsoft.com/office/drawing/2014/main" id="{CF5979AF-665D-2F2B-BF3D-2FF60C66948F}"/>
                </a:ext>
              </a:extLst>
            </p:cNvPr>
            <p:cNvSpPr/>
            <p:nvPr/>
          </p:nvSpPr>
          <p:spPr>
            <a:xfrm>
              <a:off x="0" y="0"/>
              <a:ext cx="1193624" cy="680398"/>
            </a:xfrm>
            <a:custGeom>
              <a:avLst/>
              <a:gdLst/>
              <a:ahLst/>
              <a:cxnLst/>
              <a:rect l="l" t="t" r="r" b="b"/>
              <a:pathLst>
                <a:path w="1193624" h="680398">
                  <a:moveTo>
                    <a:pt x="0" y="0"/>
                  </a:moveTo>
                  <a:lnTo>
                    <a:pt x="1193624" y="0"/>
                  </a:lnTo>
                  <a:lnTo>
                    <a:pt x="1193624" y="680398"/>
                  </a:lnTo>
                  <a:lnTo>
                    <a:pt x="0" y="680398"/>
                  </a:lnTo>
                  <a:close/>
                </a:path>
              </a:pathLst>
            </a:custGeom>
            <a:solidFill>
              <a:srgbClr val="F2F4F5"/>
            </a:solidFill>
            <a:ln w="12700">
              <a:noFill/>
            </a:ln>
          </p:spPr>
          <p:txBody>
            <a:bodyPr/>
            <a:lstStyle/>
            <a:p>
              <a:endParaRPr lang="fr-FR" sz="1200"/>
            </a:p>
          </p:txBody>
        </p:sp>
      </p:grpSp>
      <p:sp>
        <p:nvSpPr>
          <p:cNvPr id="7" name="TextBox 7"/>
          <p:cNvSpPr txBox="1"/>
          <p:nvPr/>
        </p:nvSpPr>
        <p:spPr>
          <a:xfrm>
            <a:off x="3533790" y="2009369"/>
            <a:ext cx="4382472" cy="243656"/>
          </a:xfrm>
          <a:prstGeom prst="rect">
            <a:avLst/>
          </a:prstGeom>
        </p:spPr>
        <p:txBody>
          <a:bodyPr wrap="square" lIns="0" tIns="0" rIns="0" bIns="0" rtlCol="0" anchor="t">
            <a:spAutoFit/>
          </a:bodyPr>
          <a:lstStyle/>
          <a:p>
            <a:pPr>
              <a:lnSpc>
                <a:spcPts val="1907"/>
              </a:lnSpc>
            </a:pPr>
            <a:r>
              <a:rPr lang="fr-FR" sz="1733" b="1" spc="-52">
                <a:solidFill>
                  <a:schemeClr val="accent6">
                    <a:lumMod val="90000"/>
                    <a:lumOff val="10000"/>
                  </a:schemeClr>
                </a:solidFill>
                <a:ea typeface="Gatwick Bold"/>
                <a:cs typeface="Gatwick Bold"/>
                <a:sym typeface="Gatwick Bold"/>
              </a:rPr>
              <a:t>Hospitalisations évitables</a:t>
            </a:r>
            <a:endParaRPr lang="en-US" sz="1733" b="1" spc="-52" baseline="30000">
              <a:solidFill>
                <a:schemeClr val="accent6">
                  <a:lumMod val="90000"/>
                  <a:lumOff val="10000"/>
                </a:schemeClr>
              </a:solidFill>
              <a:ea typeface="Gatwick Bold"/>
              <a:cs typeface="Gatwick Bold"/>
              <a:sym typeface="Gatwick Bold"/>
            </a:endParaRPr>
          </a:p>
        </p:txBody>
      </p:sp>
      <p:sp>
        <p:nvSpPr>
          <p:cNvPr id="8" name="TextBox 8"/>
          <p:cNvSpPr txBox="1"/>
          <p:nvPr/>
        </p:nvSpPr>
        <p:spPr>
          <a:xfrm>
            <a:off x="3533790" y="2343471"/>
            <a:ext cx="4477581" cy="463845"/>
          </a:xfrm>
          <a:prstGeom prst="rect">
            <a:avLst/>
          </a:prstGeom>
        </p:spPr>
        <p:txBody>
          <a:bodyPr wrap="square" lIns="0" tIns="0" rIns="0" bIns="0" rtlCol="0" anchor="t">
            <a:spAutoFit/>
          </a:bodyPr>
          <a:lstStyle/>
          <a:p>
            <a:pPr marL="107957" lvl="1">
              <a:lnSpc>
                <a:spcPts val="1200"/>
              </a:lnSpc>
            </a:pPr>
            <a:r>
              <a:rPr lang="fr-FR" sz="1200" spc="-40">
                <a:solidFill>
                  <a:srgbClr val="0F271F"/>
                </a:solidFill>
                <a:ea typeface="Gatwick"/>
                <a:cs typeface="Gatwick"/>
                <a:sym typeface="Gatwick"/>
              </a:rPr>
              <a:t>1 sur 10 d’après l’OCDE </a:t>
            </a:r>
            <a:r>
              <a:rPr lang="fr-FR" sz="1200" spc="-40" baseline="30000">
                <a:solidFill>
                  <a:srgbClr val="0F271F"/>
                </a:solidFill>
                <a:ea typeface="Gatwick"/>
                <a:cs typeface="Gatwick"/>
                <a:sym typeface="Gatwick"/>
              </a:rPr>
              <a:t>1</a:t>
            </a:r>
            <a:r>
              <a:rPr lang="fr-FR" sz="1200" spc="-40">
                <a:solidFill>
                  <a:srgbClr val="0F271F"/>
                </a:solidFill>
                <a:ea typeface="Gatwick"/>
                <a:cs typeface="Gatwick"/>
                <a:sym typeface="Gatwick"/>
              </a:rPr>
              <a:t>, 1 sur 40 d’après la DREES </a:t>
            </a:r>
            <a:r>
              <a:rPr lang="fr-FR" sz="1200" spc="-40" baseline="30000">
                <a:solidFill>
                  <a:srgbClr val="0F271F"/>
                </a:solidFill>
                <a:ea typeface="Gatwick"/>
                <a:cs typeface="Gatwick"/>
                <a:sym typeface="Gatwick"/>
              </a:rPr>
              <a:t>2</a:t>
            </a:r>
            <a:r>
              <a:rPr lang="fr-FR" sz="1200" spc="-40">
                <a:solidFill>
                  <a:srgbClr val="0F271F"/>
                </a:solidFill>
                <a:ea typeface="Gatwick"/>
                <a:cs typeface="Gatwick"/>
                <a:sym typeface="Gatwick"/>
              </a:rPr>
              <a:t> en 2023: dans tous les cas un % non négligeables d’hospitalisations évitables</a:t>
            </a:r>
          </a:p>
          <a:p>
            <a:pPr marL="215914" lvl="1" indent="-107957">
              <a:lnSpc>
                <a:spcPts val="1200"/>
              </a:lnSpc>
              <a:buFont typeface="Arial"/>
              <a:buChar char="•"/>
            </a:pPr>
            <a:endParaRPr lang="fr-FR" sz="1200" spc="-40">
              <a:solidFill>
                <a:srgbClr val="0F271F"/>
              </a:solidFill>
              <a:ea typeface="Gatwick"/>
              <a:cs typeface="Gatwick"/>
              <a:sym typeface="Gatwick"/>
            </a:endParaRPr>
          </a:p>
        </p:txBody>
      </p:sp>
      <p:sp>
        <p:nvSpPr>
          <p:cNvPr id="9" name="TextBox 9"/>
          <p:cNvSpPr txBox="1"/>
          <p:nvPr/>
        </p:nvSpPr>
        <p:spPr>
          <a:xfrm>
            <a:off x="3533785" y="2732762"/>
            <a:ext cx="4324937" cy="243656"/>
          </a:xfrm>
          <a:prstGeom prst="rect">
            <a:avLst/>
          </a:prstGeom>
        </p:spPr>
        <p:txBody>
          <a:bodyPr wrap="square" lIns="0" tIns="0" rIns="0" bIns="0" rtlCol="0" anchor="t">
            <a:spAutoFit/>
          </a:bodyPr>
          <a:lstStyle/>
          <a:p>
            <a:pPr>
              <a:lnSpc>
                <a:spcPts val="1907"/>
              </a:lnSpc>
            </a:pPr>
            <a:r>
              <a:rPr lang="en-US" sz="1733" b="1" spc="-52">
                <a:solidFill>
                  <a:schemeClr val="accent6">
                    <a:lumMod val="90000"/>
                    <a:lumOff val="10000"/>
                  </a:schemeClr>
                </a:solidFill>
                <a:ea typeface="Gatwick Bold"/>
                <a:cs typeface="Gatwick Bold"/>
                <a:sym typeface="Gatwick Bold"/>
              </a:rPr>
              <a:t>Des populations à </a:t>
            </a:r>
            <a:r>
              <a:rPr lang="en-US" sz="1733" b="1" spc="-52" err="1">
                <a:solidFill>
                  <a:schemeClr val="accent6">
                    <a:lumMod val="90000"/>
                    <a:lumOff val="10000"/>
                  </a:schemeClr>
                </a:solidFill>
                <a:ea typeface="Gatwick Bold"/>
                <a:cs typeface="Gatwick Bold"/>
                <a:sym typeface="Gatwick Bold"/>
              </a:rPr>
              <a:t>prioriser</a:t>
            </a:r>
            <a:endParaRPr lang="en-US" sz="1733" b="1" spc="-52">
              <a:solidFill>
                <a:schemeClr val="accent6">
                  <a:lumMod val="90000"/>
                  <a:lumOff val="10000"/>
                </a:schemeClr>
              </a:solidFill>
              <a:ea typeface="Gatwick Bold"/>
              <a:cs typeface="Gatwick Bold"/>
              <a:sym typeface="Gatwick Bold"/>
            </a:endParaRPr>
          </a:p>
        </p:txBody>
      </p:sp>
      <p:sp>
        <p:nvSpPr>
          <p:cNvPr id="10" name="TextBox 10"/>
          <p:cNvSpPr txBox="1"/>
          <p:nvPr/>
        </p:nvSpPr>
        <p:spPr>
          <a:xfrm>
            <a:off x="3533788" y="3013308"/>
            <a:ext cx="4477580" cy="1477328"/>
          </a:xfrm>
          <a:prstGeom prst="rect">
            <a:avLst/>
          </a:prstGeom>
        </p:spPr>
        <p:txBody>
          <a:bodyPr wrap="square" lIns="0" tIns="0" rIns="0" bIns="0" rtlCol="0" anchor="t">
            <a:spAutoFit/>
          </a:bodyPr>
          <a:lstStyle/>
          <a:p>
            <a:pPr algn="just"/>
            <a:r>
              <a:rPr lang="fr-FR" sz="1200" spc="-40">
                <a:solidFill>
                  <a:srgbClr val="0F271F"/>
                </a:solidFill>
              </a:rPr>
              <a:t>Trois causes concentrent les HPE:</a:t>
            </a:r>
          </a:p>
          <a:p>
            <a:pPr marL="285750" indent="-17463" algn="just">
              <a:buFont typeface="Arial" panose="020B0604020202020204" pitchFamily="34" charset="0"/>
              <a:buChar char="•"/>
            </a:pPr>
            <a:r>
              <a:rPr lang="fr-FR" sz="1200" spc="-40">
                <a:solidFill>
                  <a:srgbClr val="0F271F"/>
                </a:solidFill>
              </a:rPr>
              <a:t>L’insuffisance cardiaque, qui reflétait  plus de la moitié des HPE (51%),</a:t>
            </a:r>
          </a:p>
          <a:p>
            <a:pPr marL="285750" indent="-17463" algn="just">
              <a:buFont typeface="Arial" panose="020B0604020202020204" pitchFamily="34" charset="0"/>
              <a:buChar char="•"/>
            </a:pPr>
            <a:r>
              <a:rPr lang="fr-FR" sz="1200" spc="-40">
                <a:solidFill>
                  <a:srgbClr val="0F271F"/>
                </a:solidFill>
              </a:rPr>
              <a:t>La BPCO (22%) , </a:t>
            </a:r>
          </a:p>
          <a:p>
            <a:pPr marL="285750" indent="-17463" algn="just">
              <a:buFont typeface="Arial" panose="020B0604020202020204" pitchFamily="34" charset="0"/>
              <a:buChar char="•"/>
            </a:pPr>
            <a:r>
              <a:rPr lang="fr-FR" sz="1200" spc="-40">
                <a:solidFill>
                  <a:srgbClr val="0F271F"/>
                </a:solidFill>
              </a:rPr>
              <a:t>La déshydratation (11%)</a:t>
            </a:r>
          </a:p>
          <a:p>
            <a:pPr algn="just"/>
            <a:r>
              <a:rPr lang="fr-FR" sz="1200" spc="-40">
                <a:solidFill>
                  <a:srgbClr val="0F271F"/>
                </a:solidFill>
              </a:rPr>
              <a:t>Mais aussi des facteurs de risques exogènes: </a:t>
            </a:r>
            <a:r>
              <a:rPr lang="fr-FR" sz="1200" i="1"/>
              <a:t>les individus qui n'ont pas consulté leur médecin traitant dans l'année précédente, étant cinq fois et demie plus élevée par rapport à ceux qui ont consulté leur médecin une ou deux fois. </a:t>
            </a:r>
            <a:endParaRPr lang="fr-FR" sz="1200" spc="-40">
              <a:solidFill>
                <a:srgbClr val="0F271F"/>
              </a:solidFill>
            </a:endParaRPr>
          </a:p>
        </p:txBody>
      </p:sp>
      <p:sp>
        <p:nvSpPr>
          <p:cNvPr id="11" name="TextBox 11"/>
          <p:cNvSpPr txBox="1"/>
          <p:nvPr/>
        </p:nvSpPr>
        <p:spPr>
          <a:xfrm>
            <a:off x="1868312" y="4926800"/>
            <a:ext cx="6007952" cy="1079719"/>
          </a:xfrm>
          <a:prstGeom prst="rect">
            <a:avLst/>
          </a:prstGeom>
        </p:spPr>
        <p:txBody>
          <a:bodyPr wrap="square" lIns="0" tIns="0" rIns="0" bIns="0" rtlCol="0" anchor="t">
            <a:spAutoFit/>
          </a:bodyPr>
          <a:lstStyle/>
          <a:p>
            <a:pPr>
              <a:lnSpc>
                <a:spcPts val="1360"/>
              </a:lnSpc>
            </a:pPr>
            <a:r>
              <a:rPr lang="fr-FR" sz="1400">
                <a:solidFill>
                  <a:srgbClr val="0D7578"/>
                </a:solidFill>
                <a:ea typeface="Gatwick"/>
                <a:cs typeface="Gatwick"/>
                <a:sym typeface="Gatwick"/>
              </a:rPr>
              <a:t>Cet indicateur existe et ne semble pas guider l’organisation de l’offre de soins territoriale et locale. Des actions concrètes vers les professionnels de santé mais aussi vers les patients pourraient être pilotées par les ARS avec des relais en médecine du travail et ciblant des groupes socio-professionnels, tel que l’incitation via des courriers CNAM à une consultation de médecin traitant au moins tous les 5 ans. </a:t>
            </a:r>
          </a:p>
        </p:txBody>
      </p:sp>
      <p:sp>
        <p:nvSpPr>
          <p:cNvPr id="4" name="Titre 3">
            <a:extLst>
              <a:ext uri="{FF2B5EF4-FFF2-40B4-BE49-F238E27FC236}">
                <a16:creationId xmlns:a16="http://schemas.microsoft.com/office/drawing/2014/main" id="{AA126A7F-6C59-5537-AC9D-5C79191343BD}"/>
              </a:ext>
            </a:extLst>
          </p:cNvPr>
          <p:cNvSpPr>
            <a:spLocks noGrp="1"/>
          </p:cNvSpPr>
          <p:nvPr>
            <p:ph type="title"/>
          </p:nvPr>
        </p:nvSpPr>
        <p:spPr>
          <a:xfrm>
            <a:off x="1306286" y="365125"/>
            <a:ext cx="8528876" cy="1325563"/>
          </a:xfrm>
        </p:spPr>
        <p:txBody>
          <a:bodyPr>
            <a:normAutofit/>
          </a:bodyPr>
          <a:lstStyle/>
          <a:p>
            <a:r>
              <a:rPr lang="fr-FR" dirty="0"/>
              <a:t>Hospitalisation potentiellement évitable, un indicateur à mieux exploiter </a:t>
            </a:r>
          </a:p>
        </p:txBody>
      </p:sp>
      <p:pic>
        <p:nvPicPr>
          <p:cNvPr id="20" name="Image 19">
            <a:extLst>
              <a:ext uri="{FF2B5EF4-FFF2-40B4-BE49-F238E27FC236}">
                <a16:creationId xmlns:a16="http://schemas.microsoft.com/office/drawing/2014/main" id="{05214B96-2395-4255-86B9-59B4C6611CD2}"/>
              </a:ext>
            </a:extLst>
          </p:cNvPr>
          <p:cNvPicPr>
            <a:picLocks noChangeAspect="1"/>
          </p:cNvPicPr>
          <p:nvPr/>
        </p:nvPicPr>
        <p:blipFill>
          <a:blip r:embed="rId3"/>
          <a:stretch>
            <a:fillRect/>
          </a:stretch>
        </p:blipFill>
        <p:spPr>
          <a:xfrm>
            <a:off x="1617545" y="2170425"/>
            <a:ext cx="1977831" cy="663397"/>
          </a:xfrm>
          <a:prstGeom prst="rect">
            <a:avLst/>
          </a:prstGeom>
        </p:spPr>
      </p:pic>
      <p:sp>
        <p:nvSpPr>
          <p:cNvPr id="21" name="TextBox 21">
            <a:extLst>
              <a:ext uri="{FF2B5EF4-FFF2-40B4-BE49-F238E27FC236}">
                <a16:creationId xmlns:a16="http://schemas.microsoft.com/office/drawing/2014/main" id="{D15C8607-4955-77B4-3930-F526C8F69FB2}"/>
              </a:ext>
            </a:extLst>
          </p:cNvPr>
          <p:cNvSpPr txBox="1"/>
          <p:nvPr/>
        </p:nvSpPr>
        <p:spPr>
          <a:xfrm>
            <a:off x="1745563" y="6256790"/>
            <a:ext cx="4124499" cy="184666"/>
          </a:xfrm>
          <a:prstGeom prst="rect">
            <a:avLst/>
          </a:prstGeom>
        </p:spPr>
        <p:txBody>
          <a:bodyPr wrap="square" lIns="0" tIns="0" rIns="0" bIns="0" rtlCol="0" anchor="t">
            <a:spAutoFit/>
          </a:bodyPr>
          <a:lstStyle/>
          <a:p>
            <a:r>
              <a:rPr lang="en-US" sz="600" i="1">
                <a:solidFill>
                  <a:srgbClr val="231F20"/>
                </a:solidFill>
                <a:latin typeface="Calibri (MS) Light Italics"/>
              </a:rPr>
              <a:t>1.OCDE – Tackling wasteful spending on Health – 2017</a:t>
            </a:r>
          </a:p>
          <a:p>
            <a:r>
              <a:rPr lang="en-US" sz="600" i="1">
                <a:solidFill>
                  <a:srgbClr val="231F20"/>
                </a:solidFill>
                <a:latin typeface="Calibri (MS) Light Italics"/>
              </a:rPr>
              <a:t>2. </a:t>
            </a:r>
            <a:r>
              <a:rPr lang="fr-FR" sz="600" i="1">
                <a:solidFill>
                  <a:srgbClr val="231F20"/>
                </a:solidFill>
                <a:latin typeface="Calibri (MS) Light Italics"/>
              </a:rPr>
              <a:t>DREES -Etudes et résultats d’avril 2023 </a:t>
            </a:r>
            <a:endParaRPr lang="en-US" sz="600" i="1">
              <a:solidFill>
                <a:srgbClr val="231F20"/>
              </a:solidFill>
              <a:latin typeface="Calibri (MS) Light Italics"/>
            </a:endParaRPr>
          </a:p>
        </p:txBody>
      </p:sp>
      <p:sp>
        <p:nvSpPr>
          <p:cNvPr id="22" name="ZoneTexte 21">
            <a:extLst>
              <a:ext uri="{FF2B5EF4-FFF2-40B4-BE49-F238E27FC236}">
                <a16:creationId xmlns:a16="http://schemas.microsoft.com/office/drawing/2014/main" id="{CEBFF34F-791F-4743-DDE2-EC41AE5A3A3C}"/>
              </a:ext>
            </a:extLst>
          </p:cNvPr>
          <p:cNvSpPr txBox="1"/>
          <p:nvPr/>
        </p:nvSpPr>
        <p:spPr>
          <a:xfrm>
            <a:off x="1901784" y="3150122"/>
            <a:ext cx="1429571" cy="1277273"/>
          </a:xfrm>
          <a:prstGeom prst="rect">
            <a:avLst/>
          </a:prstGeom>
          <a:solidFill>
            <a:schemeClr val="accent2">
              <a:lumMod val="20000"/>
              <a:lumOff val="80000"/>
            </a:schemeClr>
          </a:solidFill>
        </p:spPr>
        <p:txBody>
          <a:bodyPr wrap="square" rtlCol="0">
            <a:spAutoFit/>
          </a:bodyPr>
          <a:lstStyle/>
          <a:p>
            <a:pPr algn="ctr"/>
            <a:r>
              <a:rPr lang="fr-FR" sz="1100"/>
              <a:t>Actualisation: un indicateur qui a été repris dans le rapport Charge et Produits pour 2025 de la CNAM </a:t>
            </a:r>
            <a:r>
              <a:rPr lang="fr-FR" sz="1050" i="1"/>
              <a:t>(Proposition 25, p. 386)</a:t>
            </a:r>
            <a:endParaRPr lang="fr-FR" sz="1100" i="1"/>
          </a:p>
        </p:txBody>
      </p:sp>
      <p:sp>
        <p:nvSpPr>
          <p:cNvPr id="26" name="Freeform 5">
            <a:extLst>
              <a:ext uri="{FF2B5EF4-FFF2-40B4-BE49-F238E27FC236}">
                <a16:creationId xmlns:a16="http://schemas.microsoft.com/office/drawing/2014/main" id="{D9DA5D81-AFCC-71B4-0660-3026F9CFF9CC}"/>
              </a:ext>
            </a:extLst>
          </p:cNvPr>
          <p:cNvSpPr/>
          <p:nvPr/>
        </p:nvSpPr>
        <p:spPr>
          <a:xfrm>
            <a:off x="9835162" y="957142"/>
            <a:ext cx="1684557" cy="5450978"/>
          </a:xfrm>
          <a:custGeom>
            <a:avLst/>
            <a:gdLst/>
            <a:ahLst/>
            <a:cxnLst/>
            <a:rect l="l" t="t" r="r" b="b"/>
            <a:pathLst>
              <a:path w="391473" h="1270449">
                <a:moveTo>
                  <a:pt x="0" y="0"/>
                </a:moveTo>
                <a:lnTo>
                  <a:pt x="391473" y="0"/>
                </a:lnTo>
                <a:lnTo>
                  <a:pt x="391473" y="1270449"/>
                </a:lnTo>
                <a:lnTo>
                  <a:pt x="0" y="1270449"/>
                </a:lnTo>
                <a:close/>
              </a:path>
            </a:pathLst>
          </a:custGeom>
          <a:blipFill>
            <a:blip r:embed="rId4"/>
            <a:stretch>
              <a:fillRect l="-238471" r="-238471"/>
            </a:stretch>
          </a:blipFill>
        </p:spPr>
        <p:txBody>
          <a:bodyPr/>
          <a:lstStyle/>
          <a:p>
            <a:endParaRPr lang="fr-FR"/>
          </a:p>
        </p:txBody>
      </p:sp>
      <p:sp>
        <p:nvSpPr>
          <p:cNvPr id="2" name="Espace réservé du pied de page 1">
            <a:extLst>
              <a:ext uri="{FF2B5EF4-FFF2-40B4-BE49-F238E27FC236}">
                <a16:creationId xmlns:a16="http://schemas.microsoft.com/office/drawing/2014/main" id="{5AE09E32-8BF3-B0F5-1C16-9B6F575339EC}"/>
              </a:ext>
            </a:extLst>
          </p:cNvPr>
          <p:cNvSpPr>
            <a:spLocks noGrp="1"/>
          </p:cNvSpPr>
          <p:nvPr>
            <p:ph type="ftr" sz="quarter" idx="11"/>
          </p:nvPr>
        </p:nvSpPr>
        <p:spPr/>
        <p:txBody>
          <a:bodyPr/>
          <a:lstStyle/>
          <a:p>
            <a:r>
              <a:rPr lang="fr-FR"/>
              <a:t>Etude Efficience en santé - Août 2024</a:t>
            </a:r>
          </a:p>
        </p:txBody>
      </p:sp>
      <p:sp>
        <p:nvSpPr>
          <p:cNvPr id="3" name="Espace réservé du numéro de diapositive 2">
            <a:extLst>
              <a:ext uri="{FF2B5EF4-FFF2-40B4-BE49-F238E27FC236}">
                <a16:creationId xmlns:a16="http://schemas.microsoft.com/office/drawing/2014/main" id="{3D68DDFE-D259-7408-D3B8-25E29D35BCBC}"/>
              </a:ext>
            </a:extLst>
          </p:cNvPr>
          <p:cNvSpPr>
            <a:spLocks noGrp="1"/>
          </p:cNvSpPr>
          <p:nvPr>
            <p:ph type="sldNum" sz="quarter" idx="12"/>
          </p:nvPr>
        </p:nvSpPr>
        <p:spPr/>
        <p:txBody>
          <a:bodyPr/>
          <a:lstStyle/>
          <a:p>
            <a:fld id="{F3028EA7-CCE8-BA44-A223-3032174B19F0}" type="slidenum">
              <a:rPr lang="fr-FR" smtClean="0"/>
              <a:t>12</a:t>
            </a:fld>
            <a:endParaRPr lang="fr-FR"/>
          </a:p>
        </p:txBody>
      </p:sp>
      <p:sp>
        <p:nvSpPr>
          <p:cNvPr id="5" name="Freeform 24">
            <a:extLst>
              <a:ext uri="{FF2B5EF4-FFF2-40B4-BE49-F238E27FC236}">
                <a16:creationId xmlns:a16="http://schemas.microsoft.com/office/drawing/2014/main" id="{48D7BB15-1A0A-26B8-E214-3C1017227D8C}"/>
              </a:ext>
            </a:extLst>
          </p:cNvPr>
          <p:cNvSpPr/>
          <p:nvPr/>
        </p:nvSpPr>
        <p:spPr>
          <a:xfrm rot="1374620">
            <a:off x="-599043" y="-910336"/>
            <a:ext cx="2600476" cy="2954749"/>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5">
              <a:extLst>
                <a:ext uri="{96DAC541-7B7A-43D3-8B79-37D633B846F1}">
                  <asvg:svgBlip xmlns:asvg="http://schemas.microsoft.com/office/drawing/2016/SVG/main" r:embed="rId6"/>
                </a:ext>
              </a:extLst>
            </a:blip>
            <a:stretch>
              <a:fillRect l="-59676" t="-68764"/>
            </a:stretch>
          </a:blipFill>
        </p:spPr>
        <p:txBody>
          <a:bodyPr/>
          <a:lstStyle/>
          <a:p>
            <a:endParaRPr lang="fr-FR"/>
          </a:p>
        </p:txBody>
      </p:sp>
    </p:spTree>
    <p:extLst>
      <p:ext uri="{BB962C8B-B14F-4D97-AF65-F5344CB8AC3E}">
        <p14:creationId xmlns:p14="http://schemas.microsoft.com/office/powerpoint/2010/main" val="258371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a:extLst>
              <a:ext uri="{FF2B5EF4-FFF2-40B4-BE49-F238E27FC236}">
                <a16:creationId xmlns:a16="http://schemas.microsoft.com/office/drawing/2014/main" id="{CBC8DE2D-D80D-D46B-EE59-46C998E1A00C}"/>
              </a:ext>
            </a:extLst>
          </p:cNvPr>
          <p:cNvGrpSpPr/>
          <p:nvPr/>
        </p:nvGrpSpPr>
        <p:grpSpPr>
          <a:xfrm>
            <a:off x="1707199" y="1880593"/>
            <a:ext cx="6304169" cy="2722641"/>
            <a:chOff x="0" y="0"/>
            <a:chExt cx="1193624" cy="680398"/>
          </a:xfrm>
        </p:grpSpPr>
        <p:sp>
          <p:nvSpPr>
            <p:cNvPr id="18" name="Freeform 3">
              <a:extLst>
                <a:ext uri="{FF2B5EF4-FFF2-40B4-BE49-F238E27FC236}">
                  <a16:creationId xmlns:a16="http://schemas.microsoft.com/office/drawing/2014/main" id="{B8679F0F-7C04-81D5-E736-125B2141B9C3}"/>
                </a:ext>
              </a:extLst>
            </p:cNvPr>
            <p:cNvSpPr/>
            <p:nvPr/>
          </p:nvSpPr>
          <p:spPr>
            <a:xfrm>
              <a:off x="0" y="0"/>
              <a:ext cx="1193624" cy="680398"/>
            </a:xfrm>
            <a:custGeom>
              <a:avLst/>
              <a:gdLst/>
              <a:ahLst/>
              <a:cxnLst/>
              <a:rect l="l" t="t" r="r" b="b"/>
              <a:pathLst>
                <a:path w="1193624" h="680398">
                  <a:moveTo>
                    <a:pt x="0" y="0"/>
                  </a:moveTo>
                  <a:lnTo>
                    <a:pt x="1193624" y="0"/>
                  </a:lnTo>
                  <a:lnTo>
                    <a:pt x="1193624" y="680398"/>
                  </a:lnTo>
                  <a:lnTo>
                    <a:pt x="0" y="680398"/>
                  </a:lnTo>
                  <a:close/>
                </a:path>
              </a:pathLst>
            </a:custGeom>
            <a:solidFill>
              <a:srgbClr val="F2F4F5"/>
            </a:solidFill>
            <a:ln w="12700">
              <a:noFill/>
            </a:ln>
          </p:spPr>
          <p:txBody>
            <a:bodyPr/>
            <a:lstStyle/>
            <a:p>
              <a:endParaRPr lang="fr-FR" sz="1200"/>
            </a:p>
          </p:txBody>
        </p:sp>
      </p:grpSp>
      <p:grpSp>
        <p:nvGrpSpPr>
          <p:cNvPr id="15" name="Group 2">
            <a:extLst>
              <a:ext uri="{FF2B5EF4-FFF2-40B4-BE49-F238E27FC236}">
                <a16:creationId xmlns:a16="http://schemas.microsoft.com/office/drawing/2014/main" id="{98A1D779-D2CA-8018-9E3C-0C5A5D5A5AF2}"/>
              </a:ext>
            </a:extLst>
          </p:cNvPr>
          <p:cNvGrpSpPr/>
          <p:nvPr/>
        </p:nvGrpSpPr>
        <p:grpSpPr>
          <a:xfrm>
            <a:off x="1733207" y="4829883"/>
            <a:ext cx="6278162" cy="1508169"/>
            <a:chOff x="0" y="0"/>
            <a:chExt cx="1193624" cy="680398"/>
          </a:xfrm>
        </p:grpSpPr>
        <p:sp>
          <p:nvSpPr>
            <p:cNvPr id="16" name="Freeform 3">
              <a:extLst>
                <a:ext uri="{FF2B5EF4-FFF2-40B4-BE49-F238E27FC236}">
                  <a16:creationId xmlns:a16="http://schemas.microsoft.com/office/drawing/2014/main" id="{CF5979AF-665D-2F2B-BF3D-2FF60C66948F}"/>
                </a:ext>
              </a:extLst>
            </p:cNvPr>
            <p:cNvSpPr/>
            <p:nvPr/>
          </p:nvSpPr>
          <p:spPr>
            <a:xfrm>
              <a:off x="0" y="0"/>
              <a:ext cx="1193624" cy="680398"/>
            </a:xfrm>
            <a:custGeom>
              <a:avLst/>
              <a:gdLst/>
              <a:ahLst/>
              <a:cxnLst/>
              <a:rect l="l" t="t" r="r" b="b"/>
              <a:pathLst>
                <a:path w="1193624" h="680398">
                  <a:moveTo>
                    <a:pt x="0" y="0"/>
                  </a:moveTo>
                  <a:lnTo>
                    <a:pt x="1193624" y="0"/>
                  </a:lnTo>
                  <a:lnTo>
                    <a:pt x="1193624" y="680398"/>
                  </a:lnTo>
                  <a:lnTo>
                    <a:pt x="0" y="680398"/>
                  </a:lnTo>
                  <a:close/>
                </a:path>
              </a:pathLst>
            </a:custGeom>
            <a:solidFill>
              <a:srgbClr val="F2F4F5"/>
            </a:solidFill>
            <a:ln w="12700">
              <a:noFill/>
            </a:ln>
          </p:spPr>
          <p:txBody>
            <a:bodyPr/>
            <a:lstStyle/>
            <a:p>
              <a:endParaRPr lang="fr-FR" sz="1200"/>
            </a:p>
          </p:txBody>
        </p:sp>
      </p:grpSp>
      <p:sp>
        <p:nvSpPr>
          <p:cNvPr id="7" name="TextBox 7"/>
          <p:cNvSpPr txBox="1"/>
          <p:nvPr/>
        </p:nvSpPr>
        <p:spPr>
          <a:xfrm>
            <a:off x="1745564" y="1981380"/>
            <a:ext cx="5928693" cy="243656"/>
          </a:xfrm>
          <a:prstGeom prst="rect">
            <a:avLst/>
          </a:prstGeom>
        </p:spPr>
        <p:txBody>
          <a:bodyPr wrap="square" lIns="0" tIns="0" rIns="0" bIns="0" rtlCol="0" anchor="t">
            <a:spAutoFit/>
          </a:bodyPr>
          <a:lstStyle/>
          <a:p>
            <a:pPr>
              <a:lnSpc>
                <a:spcPts val="1907"/>
              </a:lnSpc>
            </a:pPr>
            <a:r>
              <a:rPr lang="fr-FR" sz="1733" spc="-52" dirty="0">
                <a:solidFill>
                  <a:schemeClr val="accent6">
                    <a:lumMod val="90000"/>
                    <a:lumOff val="10000"/>
                  </a:schemeClr>
                </a:solidFill>
                <a:ea typeface="Gatwick Bold"/>
                <a:cs typeface="Gatwick Bold"/>
                <a:sym typeface="Gatwick Bold"/>
              </a:rPr>
              <a:t>En Europe, six pays ont rejoint le programme « </a:t>
            </a:r>
            <a:r>
              <a:rPr lang="fr-FR" sz="1733" spc="-52" dirty="0" err="1">
                <a:solidFill>
                  <a:schemeClr val="accent6">
                    <a:lumMod val="90000"/>
                    <a:lumOff val="10000"/>
                  </a:schemeClr>
                </a:solidFill>
                <a:ea typeface="Gatwick Bold"/>
                <a:cs typeface="Gatwick Bold"/>
                <a:sym typeface="Gatwick Bold"/>
              </a:rPr>
              <a:t>Choosing</a:t>
            </a:r>
            <a:r>
              <a:rPr lang="fr-FR" sz="1733" spc="-52" dirty="0">
                <a:solidFill>
                  <a:schemeClr val="accent6">
                    <a:lumMod val="90000"/>
                    <a:lumOff val="10000"/>
                  </a:schemeClr>
                </a:solidFill>
                <a:ea typeface="Gatwick Bold"/>
                <a:cs typeface="Gatwick Bold"/>
                <a:sym typeface="Gatwick Bold"/>
              </a:rPr>
              <a:t> </a:t>
            </a:r>
            <a:r>
              <a:rPr lang="fr-FR" sz="1733" spc="-52" dirty="0" err="1">
                <a:solidFill>
                  <a:schemeClr val="accent6">
                    <a:lumMod val="90000"/>
                    <a:lumOff val="10000"/>
                  </a:schemeClr>
                </a:solidFill>
                <a:ea typeface="Gatwick Bold"/>
                <a:cs typeface="Gatwick Bold"/>
                <a:sym typeface="Gatwick Bold"/>
              </a:rPr>
              <a:t>Wisely</a:t>
            </a:r>
            <a:r>
              <a:rPr lang="fr-FR" sz="1733" spc="-52" dirty="0">
                <a:solidFill>
                  <a:schemeClr val="accent6">
                    <a:lumMod val="90000"/>
                    <a:lumOff val="10000"/>
                  </a:schemeClr>
                </a:solidFill>
                <a:ea typeface="Gatwick Bold"/>
                <a:cs typeface="Gatwick Bold"/>
                <a:sym typeface="Gatwick Bold"/>
              </a:rPr>
              <a:t>® ». </a:t>
            </a:r>
          </a:p>
        </p:txBody>
      </p:sp>
      <p:sp>
        <p:nvSpPr>
          <p:cNvPr id="8" name="TextBox 8"/>
          <p:cNvSpPr txBox="1"/>
          <p:nvPr/>
        </p:nvSpPr>
        <p:spPr>
          <a:xfrm>
            <a:off x="1868312" y="2515729"/>
            <a:ext cx="6056488" cy="2310504"/>
          </a:xfrm>
          <a:prstGeom prst="rect">
            <a:avLst/>
          </a:prstGeom>
        </p:spPr>
        <p:txBody>
          <a:bodyPr wrap="square" lIns="0" tIns="0" rIns="0" bIns="0" rtlCol="0" anchor="t">
            <a:spAutoFit/>
          </a:bodyPr>
          <a:lstStyle/>
          <a:p>
            <a:pPr algn="just"/>
            <a:r>
              <a:rPr lang="fr-FR" sz="1200" i="1"/>
              <a:t>"</a:t>
            </a:r>
            <a:r>
              <a:rPr lang="fr-FR" sz="1200" b="1" i="1" err="1"/>
              <a:t>Choosing</a:t>
            </a:r>
            <a:r>
              <a:rPr lang="fr-FR" sz="1200" b="1" i="1"/>
              <a:t> </a:t>
            </a:r>
            <a:r>
              <a:rPr lang="fr-FR" sz="1200" b="1" i="1" err="1"/>
              <a:t>Wisely</a:t>
            </a:r>
            <a:r>
              <a:rPr lang="fr-FR" sz="1200" b="1" i="1"/>
              <a:t>®</a:t>
            </a:r>
            <a:r>
              <a:rPr lang="fr-FR" sz="1200" i="1"/>
              <a:t>" est une initiative lancée par l'American </a:t>
            </a:r>
            <a:r>
              <a:rPr lang="fr-FR" sz="1200" i="1" err="1"/>
              <a:t>Board</a:t>
            </a:r>
            <a:r>
              <a:rPr lang="fr-FR" sz="1200" i="1"/>
              <a:t> of </a:t>
            </a:r>
            <a:r>
              <a:rPr lang="fr-FR" sz="1200" i="1" err="1"/>
              <a:t>Internal</a:t>
            </a:r>
            <a:r>
              <a:rPr lang="fr-FR" sz="1200" i="1"/>
              <a:t> </a:t>
            </a:r>
            <a:r>
              <a:rPr lang="fr-FR" sz="1200" i="1" err="1"/>
              <a:t>Medicine</a:t>
            </a:r>
            <a:r>
              <a:rPr lang="fr-FR" sz="1200" i="1"/>
              <a:t> (ABIM) </a:t>
            </a:r>
            <a:r>
              <a:rPr lang="fr-FR" sz="1200" i="1" err="1"/>
              <a:t>Foundation</a:t>
            </a:r>
            <a:r>
              <a:rPr lang="fr-FR" sz="1200" i="1"/>
              <a:t> aux États-Unis en 2012. </a:t>
            </a:r>
          </a:p>
          <a:p>
            <a:pPr algn="just"/>
            <a:r>
              <a:rPr lang="fr-FR" sz="1200" i="1"/>
              <a:t>Ce programme vise à promouvoir des </a:t>
            </a:r>
            <a:r>
              <a:rPr lang="fr-FR" sz="1200" b="1" i="1"/>
              <a:t>soins de santé plus sûrs et plus efficaces </a:t>
            </a:r>
            <a:r>
              <a:rPr lang="fr-FR" sz="1200" i="1"/>
              <a:t>en encourageant les médecins, les professionnels de la santé et les patients à discuter ensemble des tests, des traitements et des procédures qui sont nécessaires et basés sur des preuves, tout en évitant ceux qui sont peu susceptibles d'être bénéfiques et pourraient même causer des complications.</a:t>
            </a:r>
          </a:p>
          <a:p>
            <a:r>
              <a:rPr lang="fr-FR" sz="1200" b="0" i="1" u="none" strike="noStrike" baseline="0">
                <a:solidFill>
                  <a:srgbClr val="000000"/>
                </a:solidFill>
              </a:rPr>
              <a:t>Le programme repose sur </a:t>
            </a:r>
            <a:r>
              <a:rPr lang="fr-FR" sz="1200" b="1" i="1" u="none" strike="noStrike" baseline="0">
                <a:solidFill>
                  <a:srgbClr val="000000"/>
                </a:solidFill>
              </a:rPr>
              <a:t>trois piliers fondamentaux </a:t>
            </a:r>
            <a:r>
              <a:rPr lang="fr-FR" sz="1200" b="0" i="1" u="none" strike="noStrike" baseline="0">
                <a:solidFill>
                  <a:srgbClr val="000000"/>
                </a:solidFill>
              </a:rPr>
              <a:t>:</a:t>
            </a:r>
          </a:p>
          <a:p>
            <a:endParaRPr lang="fr-FR" sz="1200" b="0" i="0" u="none" strike="noStrike" baseline="30000">
              <a:solidFill>
                <a:srgbClr val="000000"/>
              </a:solidFill>
            </a:endParaRPr>
          </a:p>
          <a:p>
            <a:pPr marL="342900" indent="-342900">
              <a:buAutoNum type="arabicPeriod"/>
            </a:pPr>
            <a:r>
              <a:rPr lang="fr-FR" sz="1200" b="1" i="1" u="none" strike="noStrike" baseline="0">
                <a:solidFill>
                  <a:srgbClr val="000000"/>
                </a:solidFill>
              </a:rPr>
              <a:t>Éduquer les professionnels de santé sur l'importance de l'abstention de soins inutiles </a:t>
            </a:r>
          </a:p>
          <a:p>
            <a:pPr marL="342900" indent="-342900">
              <a:buFont typeface="+mj-lt"/>
              <a:buAutoNum type="arabicPeriod" startAt="2"/>
            </a:pPr>
            <a:r>
              <a:rPr lang="fr-FR" sz="1200" b="1" i="1" u="none" strike="noStrike" baseline="0">
                <a:solidFill>
                  <a:srgbClr val="000000"/>
                </a:solidFill>
              </a:rPr>
              <a:t>Sensibiliser les patients sur les soins appropriés</a:t>
            </a:r>
          </a:p>
          <a:p>
            <a:pPr marL="342900" indent="-342900">
              <a:buFont typeface="+mj-lt"/>
              <a:buAutoNum type="arabicPeriod" startAt="3"/>
            </a:pPr>
            <a:r>
              <a:rPr lang="fr-FR" sz="1200" b="1" i="1" u="none" strike="noStrike" baseline="0">
                <a:solidFill>
                  <a:srgbClr val="000000"/>
                </a:solidFill>
              </a:rPr>
              <a:t>Réduire le gaspillage dans le système de santé</a:t>
            </a:r>
            <a:r>
              <a:rPr lang="fr-FR" sz="1200" b="0" i="1" u="none" strike="noStrike" baseline="0">
                <a:solidFill>
                  <a:srgbClr val="000000"/>
                </a:solidFill>
              </a:rPr>
              <a:t>.</a:t>
            </a:r>
          </a:p>
          <a:p>
            <a:pPr algn="just"/>
            <a:endParaRPr lang="fr-FR" sz="1200" i="1"/>
          </a:p>
          <a:p>
            <a:pPr marL="215914" lvl="1" indent="-107957">
              <a:lnSpc>
                <a:spcPts val="1200"/>
              </a:lnSpc>
              <a:buFont typeface="Arial"/>
              <a:buChar char="•"/>
            </a:pPr>
            <a:endParaRPr lang="fr-FR" sz="1200" spc="-40">
              <a:solidFill>
                <a:srgbClr val="0F271F"/>
              </a:solidFill>
              <a:ea typeface="Gatwick"/>
              <a:cs typeface="Gatwick"/>
              <a:sym typeface="Gatwick"/>
            </a:endParaRPr>
          </a:p>
        </p:txBody>
      </p:sp>
      <p:sp>
        <p:nvSpPr>
          <p:cNvPr id="11" name="TextBox 11"/>
          <p:cNvSpPr txBox="1"/>
          <p:nvPr/>
        </p:nvSpPr>
        <p:spPr>
          <a:xfrm>
            <a:off x="1868312" y="4864571"/>
            <a:ext cx="6007952" cy="1438792"/>
          </a:xfrm>
          <a:prstGeom prst="rect">
            <a:avLst/>
          </a:prstGeom>
        </p:spPr>
        <p:txBody>
          <a:bodyPr wrap="square" lIns="0" tIns="0" rIns="0" bIns="0" rtlCol="0" anchor="t">
            <a:spAutoFit/>
          </a:bodyPr>
          <a:lstStyle/>
          <a:p>
            <a:pPr>
              <a:lnSpc>
                <a:spcPts val="1360"/>
              </a:lnSpc>
            </a:pPr>
            <a:r>
              <a:rPr lang="fr-FR" sz="1400">
                <a:solidFill>
                  <a:srgbClr val="0D7578"/>
                </a:solidFill>
                <a:ea typeface="Gatwick"/>
                <a:cs typeface="Gatwick"/>
                <a:sym typeface="Gatwick"/>
              </a:rPr>
              <a:t>Des programmes internationaux, validés dans leur usage quotidien, existent dans nos priorités de santé publique comme l’antibiothérapie. Ces solutions devraient rejoindre les chantiers prioritaires du plan national d’efficience car rapides à mettre en œuvre.</a:t>
            </a:r>
          </a:p>
          <a:p>
            <a:pPr>
              <a:lnSpc>
                <a:spcPts val="1360"/>
              </a:lnSpc>
            </a:pPr>
            <a:endParaRPr lang="fr-FR" sz="1400">
              <a:solidFill>
                <a:srgbClr val="0D7578"/>
              </a:solidFill>
              <a:ea typeface="Gatwick"/>
              <a:cs typeface="Gatwick"/>
              <a:sym typeface="Gatwick"/>
            </a:endParaRPr>
          </a:p>
          <a:p>
            <a:pPr>
              <a:lnSpc>
                <a:spcPts val="1360"/>
              </a:lnSpc>
            </a:pPr>
            <a:r>
              <a:rPr lang="fr-FR" sz="1400">
                <a:solidFill>
                  <a:srgbClr val="0D7578"/>
                </a:solidFill>
                <a:ea typeface="Gatwick"/>
                <a:cs typeface="Gatwick"/>
                <a:sym typeface="Wingdings" panose="05000000000000000000" pitchFamily="2" charset="2"/>
              </a:rPr>
              <a:t>Cependant, la France n’en fait pas partie à ce jour, bien que demeurant la plus grande consommatrice d’antibiotiques à date.</a:t>
            </a:r>
          </a:p>
          <a:p>
            <a:pPr>
              <a:lnSpc>
                <a:spcPts val="1360"/>
              </a:lnSpc>
            </a:pPr>
            <a:endParaRPr lang="fr-FR" sz="1400">
              <a:solidFill>
                <a:srgbClr val="0D7578"/>
              </a:solidFill>
              <a:ea typeface="Gatwick"/>
              <a:cs typeface="Gatwick"/>
              <a:sym typeface="Gatwick"/>
            </a:endParaRPr>
          </a:p>
        </p:txBody>
      </p:sp>
      <p:sp>
        <p:nvSpPr>
          <p:cNvPr id="4" name="Titre 3">
            <a:extLst>
              <a:ext uri="{FF2B5EF4-FFF2-40B4-BE49-F238E27FC236}">
                <a16:creationId xmlns:a16="http://schemas.microsoft.com/office/drawing/2014/main" id="{AA126A7F-6C59-5537-AC9D-5C79191343BD}"/>
              </a:ext>
            </a:extLst>
          </p:cNvPr>
          <p:cNvSpPr>
            <a:spLocks noGrp="1"/>
          </p:cNvSpPr>
          <p:nvPr>
            <p:ph type="title"/>
          </p:nvPr>
        </p:nvSpPr>
        <p:spPr>
          <a:xfrm>
            <a:off x="1306286" y="365125"/>
            <a:ext cx="8404674" cy="1325563"/>
          </a:xfrm>
        </p:spPr>
        <p:txBody>
          <a:bodyPr>
            <a:normAutofit/>
          </a:bodyPr>
          <a:lstStyle/>
          <a:p>
            <a:r>
              <a:rPr lang="fr-FR" dirty="0"/>
              <a:t>Vers un programme de promotion de l’efficience</a:t>
            </a:r>
          </a:p>
        </p:txBody>
      </p:sp>
      <p:sp>
        <p:nvSpPr>
          <p:cNvPr id="21" name="TextBox 21">
            <a:extLst>
              <a:ext uri="{FF2B5EF4-FFF2-40B4-BE49-F238E27FC236}">
                <a16:creationId xmlns:a16="http://schemas.microsoft.com/office/drawing/2014/main" id="{D15C8607-4955-77B4-3930-F526C8F69FB2}"/>
              </a:ext>
            </a:extLst>
          </p:cNvPr>
          <p:cNvSpPr txBox="1"/>
          <p:nvPr/>
        </p:nvSpPr>
        <p:spPr>
          <a:xfrm>
            <a:off x="1733207" y="6302956"/>
            <a:ext cx="4124499" cy="184666"/>
          </a:xfrm>
          <a:prstGeom prst="rect">
            <a:avLst/>
          </a:prstGeom>
        </p:spPr>
        <p:txBody>
          <a:bodyPr wrap="square" lIns="0" tIns="0" rIns="0" bIns="0" rtlCol="0" anchor="t">
            <a:spAutoFit/>
          </a:bodyPr>
          <a:lstStyle/>
          <a:p>
            <a:pPr marL="228600" indent="-228600">
              <a:buAutoNum type="arabicPeriod"/>
            </a:pPr>
            <a:r>
              <a:rPr lang="en-US" sz="600" i="1">
                <a:solidFill>
                  <a:srgbClr val="231F20"/>
                </a:solidFill>
                <a:latin typeface="Calibri (MS) Light Italics"/>
                <a:hlinkClick r:id="rId2"/>
              </a:rPr>
              <a:t>https://www.choosingwisely.org/</a:t>
            </a:r>
            <a:endParaRPr lang="en-US" sz="600" i="1">
              <a:solidFill>
                <a:srgbClr val="231F20"/>
              </a:solidFill>
              <a:latin typeface="Calibri (MS) Light Italics"/>
            </a:endParaRPr>
          </a:p>
          <a:p>
            <a:pPr marL="228600" indent="-228600">
              <a:buAutoNum type="arabicPeriod"/>
            </a:pPr>
            <a:r>
              <a:rPr lang="en-US" sz="600" i="1">
                <a:solidFill>
                  <a:srgbClr val="231F20"/>
                </a:solidFill>
                <a:latin typeface="Calibri (MS) Light Italics"/>
              </a:rPr>
              <a:t>En Europe: https://www.efim.org/working-groups/efim-choosing-wisely</a:t>
            </a:r>
          </a:p>
        </p:txBody>
      </p:sp>
      <p:pic>
        <p:nvPicPr>
          <p:cNvPr id="2" name="Image 1" descr="Une image contenant Graphique, cercle, capture d’écran, graphisme&#10;&#10;Description générée automatiquement">
            <a:extLst>
              <a:ext uri="{FF2B5EF4-FFF2-40B4-BE49-F238E27FC236}">
                <a16:creationId xmlns:a16="http://schemas.microsoft.com/office/drawing/2014/main" id="{9B21F6F7-1C83-136F-7FF3-2EEE239AD6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4851" y="3025969"/>
            <a:ext cx="832605" cy="474575"/>
          </a:xfrm>
          <a:prstGeom prst="rect">
            <a:avLst/>
          </a:prstGeom>
          <a:noFill/>
          <a:ln>
            <a:noFill/>
          </a:ln>
        </p:spPr>
      </p:pic>
      <p:pic>
        <p:nvPicPr>
          <p:cNvPr id="5" name="Image 4">
            <a:extLst>
              <a:ext uri="{FF2B5EF4-FFF2-40B4-BE49-F238E27FC236}">
                <a16:creationId xmlns:a16="http://schemas.microsoft.com/office/drawing/2014/main" id="{1A69D773-B944-E727-25A9-FE64488008E5}"/>
              </a:ext>
            </a:extLst>
          </p:cNvPr>
          <p:cNvPicPr>
            <a:picLocks noChangeAspect="1"/>
          </p:cNvPicPr>
          <p:nvPr/>
        </p:nvPicPr>
        <p:blipFill>
          <a:blip r:embed="rId4"/>
          <a:stretch>
            <a:fillRect/>
          </a:stretch>
        </p:blipFill>
        <p:spPr>
          <a:xfrm>
            <a:off x="8335677" y="1533942"/>
            <a:ext cx="1375283" cy="916855"/>
          </a:xfrm>
          <a:prstGeom prst="rect">
            <a:avLst/>
          </a:prstGeom>
        </p:spPr>
      </p:pic>
      <p:pic>
        <p:nvPicPr>
          <p:cNvPr id="1026" name="Picture 2">
            <a:extLst>
              <a:ext uri="{FF2B5EF4-FFF2-40B4-BE49-F238E27FC236}">
                <a16:creationId xmlns:a16="http://schemas.microsoft.com/office/drawing/2014/main" id="{FE2166EC-69CE-8B24-DC4C-3FC26E0583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1883" y="2992407"/>
            <a:ext cx="1216385" cy="524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oosing Wisely internationally - Choosing wisely">
            <a:extLst>
              <a:ext uri="{FF2B5EF4-FFF2-40B4-BE49-F238E27FC236}">
                <a16:creationId xmlns:a16="http://schemas.microsoft.com/office/drawing/2014/main" id="{AA169E0B-E95C-A151-920C-C231F4DE4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6478" y="2398269"/>
            <a:ext cx="1230989" cy="6154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oisir avec soin repense les tests et les traitements inutiles – Canadian  Partnership Against Cancer">
            <a:extLst>
              <a:ext uri="{FF2B5EF4-FFF2-40B4-BE49-F238E27FC236}">
                <a16:creationId xmlns:a16="http://schemas.microsoft.com/office/drawing/2014/main" id="{0FA53E45-F78F-D62D-183D-40B911CBB4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3319" y="3656039"/>
            <a:ext cx="1423117" cy="9556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FIM Choosing Wisely | European Federation of Internal Medicine">
            <a:extLst>
              <a:ext uri="{FF2B5EF4-FFF2-40B4-BE49-F238E27FC236}">
                <a16:creationId xmlns:a16="http://schemas.microsoft.com/office/drawing/2014/main" id="{2FA9EB4E-1495-04CB-3AAB-65CE1E0ADC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3137" y="4672123"/>
            <a:ext cx="1861782" cy="10558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oosing Wisely internationally - Choosing wisely">
            <a:extLst>
              <a:ext uri="{FF2B5EF4-FFF2-40B4-BE49-F238E27FC236}">
                <a16:creationId xmlns:a16="http://schemas.microsoft.com/office/drawing/2014/main" id="{45B583A9-A851-1B87-A18F-3ABE6958AF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0368" y="4761853"/>
            <a:ext cx="1752769" cy="87638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6E491BBD-E9F4-60EB-F38A-E52FC7AE9156}"/>
              </a:ext>
            </a:extLst>
          </p:cNvPr>
          <p:cNvPicPr>
            <a:picLocks noChangeAspect="1"/>
          </p:cNvPicPr>
          <p:nvPr/>
        </p:nvPicPr>
        <p:blipFill>
          <a:blip r:embed="rId10"/>
          <a:stretch>
            <a:fillRect/>
          </a:stretch>
        </p:blipFill>
        <p:spPr>
          <a:xfrm>
            <a:off x="8707848" y="5607022"/>
            <a:ext cx="1189361" cy="762986"/>
          </a:xfrm>
          <a:prstGeom prst="rect">
            <a:avLst/>
          </a:prstGeom>
        </p:spPr>
      </p:pic>
      <p:pic>
        <p:nvPicPr>
          <p:cNvPr id="1036" name="Picture 12" descr="Choosing Wisely internationally - Choosing wisely">
            <a:extLst>
              <a:ext uri="{FF2B5EF4-FFF2-40B4-BE49-F238E27FC236}">
                <a16:creationId xmlns:a16="http://schemas.microsoft.com/office/drawing/2014/main" id="{29C7140D-D297-E5A9-FDC1-C5076E53C2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07467" y="1761929"/>
            <a:ext cx="1235253" cy="617627"/>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id="{3644ABE9-068A-E4F3-90C8-11A740265EB8}"/>
              </a:ext>
            </a:extLst>
          </p:cNvPr>
          <p:cNvSpPr>
            <a:spLocks noGrp="1"/>
          </p:cNvSpPr>
          <p:nvPr>
            <p:ph type="ftr" sz="quarter" idx="11"/>
          </p:nvPr>
        </p:nvSpPr>
        <p:spPr/>
        <p:txBody>
          <a:bodyPr/>
          <a:lstStyle/>
          <a:p>
            <a:r>
              <a:rPr lang="fr-FR"/>
              <a:t>Etude Efficience en santé - Août 2024</a:t>
            </a:r>
          </a:p>
        </p:txBody>
      </p:sp>
      <p:sp>
        <p:nvSpPr>
          <p:cNvPr id="6" name="Espace réservé du numéro de diapositive 5">
            <a:extLst>
              <a:ext uri="{FF2B5EF4-FFF2-40B4-BE49-F238E27FC236}">
                <a16:creationId xmlns:a16="http://schemas.microsoft.com/office/drawing/2014/main" id="{7104167E-523A-C9C0-B422-180656A1FC18}"/>
              </a:ext>
            </a:extLst>
          </p:cNvPr>
          <p:cNvSpPr>
            <a:spLocks noGrp="1"/>
          </p:cNvSpPr>
          <p:nvPr>
            <p:ph type="sldNum" sz="quarter" idx="12"/>
          </p:nvPr>
        </p:nvSpPr>
        <p:spPr/>
        <p:txBody>
          <a:bodyPr/>
          <a:lstStyle/>
          <a:p>
            <a:fld id="{F3028EA7-CCE8-BA44-A223-3032174B19F0}" type="slidenum">
              <a:rPr lang="fr-FR" smtClean="0"/>
              <a:t>13</a:t>
            </a:fld>
            <a:endParaRPr lang="fr-FR"/>
          </a:p>
        </p:txBody>
      </p:sp>
      <p:sp>
        <p:nvSpPr>
          <p:cNvPr id="9" name="Freeform 24">
            <a:extLst>
              <a:ext uri="{FF2B5EF4-FFF2-40B4-BE49-F238E27FC236}">
                <a16:creationId xmlns:a16="http://schemas.microsoft.com/office/drawing/2014/main" id="{B113D82D-AC49-160C-F92D-6D8A8E64B390}"/>
              </a:ext>
            </a:extLst>
          </p:cNvPr>
          <p:cNvSpPr/>
          <p:nvPr/>
        </p:nvSpPr>
        <p:spPr>
          <a:xfrm rot="1374620">
            <a:off x="-599043" y="-910336"/>
            <a:ext cx="2600476" cy="2954749"/>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12">
              <a:extLst>
                <a:ext uri="{96DAC541-7B7A-43D3-8B79-37D633B846F1}">
                  <asvg:svgBlip xmlns:asvg="http://schemas.microsoft.com/office/drawing/2016/SVG/main" r:embed="rId13"/>
                </a:ext>
              </a:extLst>
            </a:blip>
            <a:stretch>
              <a:fillRect l="-59676" t="-68764"/>
            </a:stretch>
          </a:blipFill>
        </p:spPr>
        <p:txBody>
          <a:bodyPr/>
          <a:lstStyle/>
          <a:p>
            <a:endParaRPr lang="fr-FR"/>
          </a:p>
        </p:txBody>
      </p:sp>
    </p:spTree>
    <p:extLst>
      <p:ext uri="{BB962C8B-B14F-4D97-AF65-F5344CB8AC3E}">
        <p14:creationId xmlns:p14="http://schemas.microsoft.com/office/powerpoint/2010/main" val="1342495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a:extLst>
              <a:ext uri="{FF2B5EF4-FFF2-40B4-BE49-F238E27FC236}">
                <a16:creationId xmlns:a16="http://schemas.microsoft.com/office/drawing/2014/main" id="{CBC8DE2D-D80D-D46B-EE59-46C998E1A00C}"/>
              </a:ext>
            </a:extLst>
          </p:cNvPr>
          <p:cNvGrpSpPr/>
          <p:nvPr/>
        </p:nvGrpSpPr>
        <p:grpSpPr>
          <a:xfrm>
            <a:off x="1707199" y="1880593"/>
            <a:ext cx="6304169" cy="2722641"/>
            <a:chOff x="0" y="0"/>
            <a:chExt cx="1193624" cy="680398"/>
          </a:xfrm>
        </p:grpSpPr>
        <p:sp>
          <p:nvSpPr>
            <p:cNvPr id="18" name="Freeform 3">
              <a:extLst>
                <a:ext uri="{FF2B5EF4-FFF2-40B4-BE49-F238E27FC236}">
                  <a16:creationId xmlns:a16="http://schemas.microsoft.com/office/drawing/2014/main" id="{B8679F0F-7C04-81D5-E736-125B2141B9C3}"/>
                </a:ext>
              </a:extLst>
            </p:cNvPr>
            <p:cNvSpPr/>
            <p:nvPr/>
          </p:nvSpPr>
          <p:spPr>
            <a:xfrm>
              <a:off x="0" y="0"/>
              <a:ext cx="1193624" cy="680398"/>
            </a:xfrm>
            <a:custGeom>
              <a:avLst/>
              <a:gdLst/>
              <a:ahLst/>
              <a:cxnLst/>
              <a:rect l="l" t="t" r="r" b="b"/>
              <a:pathLst>
                <a:path w="1193624" h="680398">
                  <a:moveTo>
                    <a:pt x="0" y="0"/>
                  </a:moveTo>
                  <a:lnTo>
                    <a:pt x="1193624" y="0"/>
                  </a:lnTo>
                  <a:lnTo>
                    <a:pt x="1193624" y="680398"/>
                  </a:lnTo>
                  <a:lnTo>
                    <a:pt x="0" y="680398"/>
                  </a:lnTo>
                  <a:close/>
                </a:path>
              </a:pathLst>
            </a:custGeom>
            <a:solidFill>
              <a:srgbClr val="F2F4F5"/>
            </a:solidFill>
            <a:ln w="12700">
              <a:noFill/>
            </a:ln>
          </p:spPr>
          <p:txBody>
            <a:bodyPr/>
            <a:lstStyle/>
            <a:p>
              <a:endParaRPr lang="fr-FR" sz="1200"/>
            </a:p>
          </p:txBody>
        </p:sp>
      </p:grpSp>
      <p:grpSp>
        <p:nvGrpSpPr>
          <p:cNvPr id="15" name="Group 2">
            <a:extLst>
              <a:ext uri="{FF2B5EF4-FFF2-40B4-BE49-F238E27FC236}">
                <a16:creationId xmlns:a16="http://schemas.microsoft.com/office/drawing/2014/main" id="{98A1D779-D2CA-8018-9E3C-0C5A5D5A5AF2}"/>
              </a:ext>
            </a:extLst>
          </p:cNvPr>
          <p:cNvGrpSpPr/>
          <p:nvPr/>
        </p:nvGrpSpPr>
        <p:grpSpPr>
          <a:xfrm>
            <a:off x="1707199" y="4992525"/>
            <a:ext cx="6278162" cy="1112728"/>
            <a:chOff x="0" y="0"/>
            <a:chExt cx="1193624" cy="680398"/>
          </a:xfrm>
        </p:grpSpPr>
        <p:sp>
          <p:nvSpPr>
            <p:cNvPr id="16" name="Freeform 3">
              <a:extLst>
                <a:ext uri="{FF2B5EF4-FFF2-40B4-BE49-F238E27FC236}">
                  <a16:creationId xmlns:a16="http://schemas.microsoft.com/office/drawing/2014/main" id="{CF5979AF-665D-2F2B-BF3D-2FF60C66948F}"/>
                </a:ext>
              </a:extLst>
            </p:cNvPr>
            <p:cNvSpPr/>
            <p:nvPr/>
          </p:nvSpPr>
          <p:spPr>
            <a:xfrm>
              <a:off x="0" y="0"/>
              <a:ext cx="1193624" cy="680398"/>
            </a:xfrm>
            <a:custGeom>
              <a:avLst/>
              <a:gdLst/>
              <a:ahLst/>
              <a:cxnLst/>
              <a:rect l="l" t="t" r="r" b="b"/>
              <a:pathLst>
                <a:path w="1193624" h="680398">
                  <a:moveTo>
                    <a:pt x="0" y="0"/>
                  </a:moveTo>
                  <a:lnTo>
                    <a:pt x="1193624" y="0"/>
                  </a:lnTo>
                  <a:lnTo>
                    <a:pt x="1193624" y="680398"/>
                  </a:lnTo>
                  <a:lnTo>
                    <a:pt x="0" y="680398"/>
                  </a:lnTo>
                  <a:close/>
                </a:path>
              </a:pathLst>
            </a:custGeom>
            <a:solidFill>
              <a:srgbClr val="F2F4F5"/>
            </a:solidFill>
            <a:ln w="12700">
              <a:noFill/>
            </a:ln>
          </p:spPr>
          <p:txBody>
            <a:bodyPr/>
            <a:lstStyle/>
            <a:p>
              <a:endParaRPr lang="fr-FR" sz="1200"/>
            </a:p>
          </p:txBody>
        </p:sp>
      </p:grpSp>
      <p:sp>
        <p:nvSpPr>
          <p:cNvPr id="7" name="TextBox 7"/>
          <p:cNvSpPr txBox="1"/>
          <p:nvPr/>
        </p:nvSpPr>
        <p:spPr>
          <a:xfrm>
            <a:off x="3533790" y="2009369"/>
            <a:ext cx="4382472" cy="243656"/>
          </a:xfrm>
          <a:prstGeom prst="rect">
            <a:avLst/>
          </a:prstGeom>
        </p:spPr>
        <p:txBody>
          <a:bodyPr wrap="square" lIns="0" tIns="0" rIns="0" bIns="0" rtlCol="0" anchor="t">
            <a:spAutoFit/>
          </a:bodyPr>
          <a:lstStyle/>
          <a:p>
            <a:pPr>
              <a:lnSpc>
                <a:spcPts val="1907"/>
              </a:lnSpc>
            </a:pPr>
            <a:r>
              <a:rPr lang="fr-FR" sz="1733" spc="-52" dirty="0">
                <a:solidFill>
                  <a:schemeClr val="accent6">
                    <a:lumMod val="90000"/>
                    <a:lumOff val="10000"/>
                  </a:schemeClr>
                </a:solidFill>
                <a:ea typeface="Gatwick Bold"/>
                <a:cs typeface="Gatwick Bold"/>
                <a:sym typeface="Gatwick Bold"/>
              </a:rPr>
              <a:t>Le bon test, au bon moment</a:t>
            </a:r>
            <a:endParaRPr lang="en-US" sz="1733" spc="-52" baseline="30000" dirty="0">
              <a:solidFill>
                <a:schemeClr val="accent6">
                  <a:lumMod val="90000"/>
                  <a:lumOff val="10000"/>
                </a:schemeClr>
              </a:solidFill>
              <a:ea typeface="Gatwick Bold"/>
              <a:cs typeface="Gatwick Bold"/>
              <a:sym typeface="Gatwick Bold"/>
            </a:endParaRPr>
          </a:p>
        </p:txBody>
      </p:sp>
      <p:sp>
        <p:nvSpPr>
          <p:cNvPr id="9" name="TextBox 9"/>
          <p:cNvSpPr txBox="1"/>
          <p:nvPr/>
        </p:nvSpPr>
        <p:spPr>
          <a:xfrm>
            <a:off x="3463447" y="3150122"/>
            <a:ext cx="4324937" cy="243656"/>
          </a:xfrm>
          <a:prstGeom prst="rect">
            <a:avLst/>
          </a:prstGeom>
        </p:spPr>
        <p:txBody>
          <a:bodyPr wrap="square" lIns="0" tIns="0" rIns="0" bIns="0" rtlCol="0" anchor="t">
            <a:spAutoFit/>
          </a:bodyPr>
          <a:lstStyle/>
          <a:p>
            <a:pPr>
              <a:lnSpc>
                <a:spcPts val="1907"/>
              </a:lnSpc>
            </a:pPr>
            <a:r>
              <a:rPr lang="fr-FR" sz="1733" spc="-52">
                <a:solidFill>
                  <a:schemeClr val="accent6">
                    <a:lumMod val="90000"/>
                    <a:lumOff val="10000"/>
                  </a:schemeClr>
                </a:solidFill>
                <a:ea typeface="Gatwick Bold"/>
                <a:cs typeface="Gatwick Bold"/>
                <a:sym typeface="Gatwick Bold"/>
              </a:rPr>
              <a:t>Tests et délégations de tâches</a:t>
            </a:r>
          </a:p>
        </p:txBody>
      </p:sp>
      <p:sp>
        <p:nvSpPr>
          <p:cNvPr id="10" name="TextBox 10"/>
          <p:cNvSpPr txBox="1"/>
          <p:nvPr/>
        </p:nvSpPr>
        <p:spPr>
          <a:xfrm>
            <a:off x="3486236" y="3383968"/>
            <a:ext cx="4477580" cy="1215717"/>
          </a:xfrm>
          <a:prstGeom prst="rect">
            <a:avLst/>
          </a:prstGeom>
        </p:spPr>
        <p:txBody>
          <a:bodyPr wrap="square" lIns="0" tIns="0" rIns="0" bIns="0" rtlCol="0" anchor="t">
            <a:spAutoFit/>
          </a:bodyPr>
          <a:lstStyle/>
          <a:p>
            <a:pPr algn="just"/>
            <a:r>
              <a:rPr lang="fr-FR" sz="1200"/>
              <a:t>Les </a:t>
            </a:r>
            <a:r>
              <a:rPr lang="fr-FR" sz="1200" u="none" strike="noStrike" baseline="0">
                <a:solidFill>
                  <a:srgbClr val="000000"/>
                </a:solidFill>
              </a:rPr>
              <a:t>pharmaciens en officine sont aujourd’hui habilités à effectuer quatre types de TROD, après une formation obligatoire :</a:t>
            </a:r>
          </a:p>
          <a:p>
            <a:pPr marL="285750" indent="-285750" algn="just">
              <a:buFont typeface="Arial" panose="020B0604020202020204" pitchFamily="34" charset="0"/>
              <a:buChar char="•"/>
            </a:pPr>
            <a:r>
              <a:rPr lang="fr-FR" sz="1100" i="1" u="none" strike="noStrike" baseline="0">
                <a:solidFill>
                  <a:srgbClr val="000000"/>
                </a:solidFill>
              </a:rPr>
              <a:t>Test capillaire pour évaluer la </a:t>
            </a:r>
          </a:p>
          <a:p>
            <a:pPr marL="285750" indent="-285750" algn="just">
              <a:buFont typeface="Arial" panose="020B0604020202020204" pitchFamily="34" charset="0"/>
              <a:buChar char="•"/>
            </a:pPr>
            <a:r>
              <a:rPr lang="fr-FR" sz="1100" i="1" u="none" strike="noStrike" baseline="0">
                <a:solidFill>
                  <a:srgbClr val="000000"/>
                </a:solidFill>
              </a:rPr>
              <a:t>TROD oropharyngé pour les angines à streptocoque A </a:t>
            </a:r>
          </a:p>
          <a:p>
            <a:pPr marL="285750" indent="-285750" algn="just">
              <a:buFont typeface="Arial" panose="020B0604020202020204" pitchFamily="34" charset="0"/>
              <a:buChar char="•"/>
            </a:pPr>
            <a:r>
              <a:rPr lang="fr-FR" sz="1100" i="1" u="none" strike="noStrike" baseline="0">
                <a:solidFill>
                  <a:srgbClr val="000000"/>
                </a:solidFill>
              </a:rPr>
              <a:t>TROD oropharyngé pour la grippe</a:t>
            </a:r>
          </a:p>
          <a:p>
            <a:pPr marL="285750" indent="-285750" algn="just">
              <a:buFont typeface="Arial" panose="020B0604020202020204" pitchFamily="34" charset="0"/>
              <a:buChar char="•"/>
            </a:pPr>
            <a:r>
              <a:rPr lang="fr-FR" sz="1100" i="1" u="none" strike="noStrike" baseline="0">
                <a:solidFill>
                  <a:srgbClr val="000000"/>
                </a:solidFill>
              </a:rPr>
              <a:t>TROD bandelette urinaire pour les cystites aigües bactériennes non compliquées chez la femme</a:t>
            </a:r>
          </a:p>
        </p:txBody>
      </p:sp>
      <p:sp>
        <p:nvSpPr>
          <p:cNvPr id="11" name="TextBox 11"/>
          <p:cNvSpPr txBox="1"/>
          <p:nvPr/>
        </p:nvSpPr>
        <p:spPr>
          <a:xfrm>
            <a:off x="1842304" y="5188566"/>
            <a:ext cx="6007952" cy="720647"/>
          </a:xfrm>
          <a:prstGeom prst="rect">
            <a:avLst/>
          </a:prstGeom>
        </p:spPr>
        <p:txBody>
          <a:bodyPr wrap="square" lIns="0" tIns="0" rIns="0" bIns="0" rtlCol="0" anchor="t">
            <a:spAutoFit/>
          </a:bodyPr>
          <a:lstStyle/>
          <a:p>
            <a:pPr>
              <a:lnSpc>
                <a:spcPts val="1360"/>
              </a:lnSpc>
            </a:pPr>
            <a:r>
              <a:rPr lang="fr-FR" sz="1400" dirty="0">
                <a:solidFill>
                  <a:srgbClr val="0D7578"/>
                </a:solidFill>
                <a:ea typeface="Gatwick"/>
                <a:cs typeface="Gatwick"/>
                <a:sym typeface="Gatwick"/>
              </a:rPr>
              <a:t>L’impact économique (gains et coût d’utilisation des tests) ainsi que l’impact sur les trajectoires de soins ne semblent pas avoir été évalués. Une meilleure compréhension des freins ou des motivations à leurs utilisations serait riche d’enseignements pour déployer des axes d’amélioration opérationnels.</a:t>
            </a:r>
          </a:p>
        </p:txBody>
      </p:sp>
      <p:sp>
        <p:nvSpPr>
          <p:cNvPr id="4" name="Titre 3">
            <a:extLst>
              <a:ext uri="{FF2B5EF4-FFF2-40B4-BE49-F238E27FC236}">
                <a16:creationId xmlns:a16="http://schemas.microsoft.com/office/drawing/2014/main" id="{AA126A7F-6C59-5537-AC9D-5C79191343BD}"/>
              </a:ext>
            </a:extLst>
          </p:cNvPr>
          <p:cNvSpPr>
            <a:spLocks noGrp="1"/>
          </p:cNvSpPr>
          <p:nvPr>
            <p:ph type="title"/>
          </p:nvPr>
        </p:nvSpPr>
        <p:spPr>
          <a:xfrm>
            <a:off x="1306286" y="365125"/>
            <a:ext cx="8528876" cy="1325563"/>
          </a:xfrm>
        </p:spPr>
        <p:txBody>
          <a:bodyPr>
            <a:normAutofit/>
          </a:bodyPr>
          <a:lstStyle/>
          <a:p>
            <a:r>
              <a:rPr lang="fr-FR" dirty="0"/>
              <a:t>Les tests</a:t>
            </a:r>
          </a:p>
        </p:txBody>
      </p:sp>
      <p:sp>
        <p:nvSpPr>
          <p:cNvPr id="21" name="TextBox 21">
            <a:extLst>
              <a:ext uri="{FF2B5EF4-FFF2-40B4-BE49-F238E27FC236}">
                <a16:creationId xmlns:a16="http://schemas.microsoft.com/office/drawing/2014/main" id="{D15C8607-4955-77B4-3930-F526C8F69FB2}"/>
              </a:ext>
            </a:extLst>
          </p:cNvPr>
          <p:cNvSpPr txBox="1"/>
          <p:nvPr/>
        </p:nvSpPr>
        <p:spPr>
          <a:xfrm>
            <a:off x="1745563" y="6256790"/>
            <a:ext cx="4124499" cy="461665"/>
          </a:xfrm>
          <a:prstGeom prst="rect">
            <a:avLst/>
          </a:prstGeom>
        </p:spPr>
        <p:txBody>
          <a:bodyPr wrap="square" lIns="0" tIns="0" rIns="0" bIns="0" rtlCol="0" anchor="t">
            <a:spAutoFit/>
          </a:bodyPr>
          <a:lstStyle/>
          <a:p>
            <a:pPr marL="228600" indent="-228600">
              <a:buAutoNum type="arabicPeriod"/>
            </a:pPr>
            <a:r>
              <a:rPr lang="en-US" sz="600" i="1" dirty="0" err="1">
                <a:solidFill>
                  <a:srgbClr val="231F20"/>
                </a:solidFill>
                <a:latin typeface="Calibri (MS) Light Italics"/>
              </a:rPr>
              <a:t>Subramony</a:t>
            </a:r>
            <a:r>
              <a:rPr lang="en-US" sz="600" i="1" dirty="0">
                <a:solidFill>
                  <a:srgbClr val="231F20"/>
                </a:solidFill>
                <a:latin typeface="Calibri (MS) Light Italics"/>
              </a:rPr>
              <a:t> A, Zachariah P, Krones A, Whittier S, Saiman L. Impact of Multiplex Polymerase Chain Reaction Testing for Respiratory Pathogens on Healthcare Resource Utilization for Pediatric Inpatients. J </a:t>
            </a:r>
            <a:r>
              <a:rPr lang="en-US" sz="600" i="1" dirty="0" err="1">
                <a:solidFill>
                  <a:srgbClr val="231F20"/>
                </a:solidFill>
                <a:latin typeface="Calibri (MS) Light Italics"/>
              </a:rPr>
              <a:t>Pediatr</a:t>
            </a:r>
            <a:r>
              <a:rPr lang="en-US" sz="600" i="1" dirty="0">
                <a:solidFill>
                  <a:srgbClr val="231F20"/>
                </a:solidFill>
                <a:latin typeface="Calibri (MS) Light Italics"/>
              </a:rPr>
              <a:t>. 2016 ; </a:t>
            </a:r>
          </a:p>
          <a:p>
            <a:pPr marL="228600" indent="-228600">
              <a:buAutoNum type="arabicPeriod"/>
            </a:pPr>
            <a:r>
              <a:rPr lang="en-US" sz="600" i="1" dirty="0">
                <a:solidFill>
                  <a:srgbClr val="231F20"/>
                </a:solidFill>
                <a:latin typeface="Calibri (MS) Light Italics"/>
              </a:rPr>
              <a:t>2. </a:t>
            </a:r>
            <a:r>
              <a:rPr lang="en-GB" sz="600" i="1" dirty="0" err="1">
                <a:solidFill>
                  <a:srgbClr val="231F20"/>
                </a:solidFill>
                <a:latin typeface="Calibri (MS) Light Italics"/>
              </a:rPr>
              <a:t>Péan</a:t>
            </a:r>
            <a:r>
              <a:rPr lang="en-GB" sz="600" i="1" dirty="0">
                <a:solidFill>
                  <a:srgbClr val="231F20"/>
                </a:solidFill>
                <a:latin typeface="Calibri (MS) Light Italics"/>
              </a:rPr>
              <a:t> de </a:t>
            </a:r>
            <a:r>
              <a:rPr lang="en-GB" sz="600" i="1" dirty="0" err="1">
                <a:solidFill>
                  <a:srgbClr val="231F20"/>
                </a:solidFill>
                <a:latin typeface="Calibri (MS) Light Italics"/>
              </a:rPr>
              <a:t>Ponfilly</a:t>
            </a:r>
            <a:r>
              <a:rPr lang="en-GB" sz="600" i="1" dirty="0">
                <a:solidFill>
                  <a:srgbClr val="231F20"/>
                </a:solidFill>
                <a:latin typeface="Calibri (MS) Light Italics"/>
              </a:rPr>
              <a:t> G, Chauvin A, </a:t>
            </a:r>
            <a:r>
              <a:rPr lang="en-GB" sz="600" i="1" dirty="0" err="1">
                <a:solidFill>
                  <a:srgbClr val="231F20"/>
                </a:solidFill>
                <a:latin typeface="Calibri (MS) Light Italics"/>
              </a:rPr>
              <a:t>Salmona</a:t>
            </a:r>
            <a:r>
              <a:rPr lang="en-GB" sz="600" i="1" dirty="0">
                <a:solidFill>
                  <a:srgbClr val="231F20"/>
                </a:solidFill>
                <a:latin typeface="Calibri (MS) Light Italics"/>
              </a:rPr>
              <a:t> M, et al. Impact of a 24/7 multiplex-PCR on the management of patients with confirmed viral meningitis. J Infect. 2021</a:t>
            </a:r>
          </a:p>
          <a:p>
            <a:pPr marL="228600" indent="-228600">
              <a:buAutoNum type="arabicPeriod"/>
            </a:pPr>
            <a:r>
              <a:rPr lang="en-GB" sz="600" i="1" dirty="0">
                <a:solidFill>
                  <a:srgbClr val="231F20"/>
                </a:solidFill>
                <a:latin typeface="Calibri (MS) Light Italics"/>
              </a:rPr>
              <a:t>OCDE – Tackling wasteful spending on Health – 2017</a:t>
            </a:r>
            <a:endParaRPr lang="en-US" sz="600" i="1" dirty="0">
              <a:solidFill>
                <a:srgbClr val="231F20"/>
              </a:solidFill>
              <a:latin typeface="Calibri (MS) Light Italics"/>
            </a:endParaRPr>
          </a:p>
        </p:txBody>
      </p:sp>
      <p:sp>
        <p:nvSpPr>
          <p:cNvPr id="22" name="ZoneTexte 21">
            <a:extLst>
              <a:ext uri="{FF2B5EF4-FFF2-40B4-BE49-F238E27FC236}">
                <a16:creationId xmlns:a16="http://schemas.microsoft.com/office/drawing/2014/main" id="{CEBFF34F-791F-4743-DDE2-EC41AE5A3A3C}"/>
              </a:ext>
            </a:extLst>
          </p:cNvPr>
          <p:cNvSpPr txBox="1"/>
          <p:nvPr/>
        </p:nvSpPr>
        <p:spPr>
          <a:xfrm>
            <a:off x="1901784" y="3150122"/>
            <a:ext cx="1429571" cy="938719"/>
          </a:xfrm>
          <a:prstGeom prst="rect">
            <a:avLst/>
          </a:prstGeom>
          <a:solidFill>
            <a:schemeClr val="accent2">
              <a:lumMod val="20000"/>
              <a:lumOff val="80000"/>
            </a:schemeClr>
          </a:solidFill>
        </p:spPr>
        <p:txBody>
          <a:bodyPr wrap="square" rtlCol="0">
            <a:spAutoFit/>
          </a:bodyPr>
          <a:lstStyle/>
          <a:p>
            <a:pPr algn="ctr"/>
            <a:r>
              <a:rPr lang="fr-FR" sz="1100"/>
              <a:t>D’autres tests comme les tests multiplex s’inscrivent dans les démarches de biologie délocalisée.</a:t>
            </a:r>
          </a:p>
        </p:txBody>
      </p:sp>
      <p:sp>
        <p:nvSpPr>
          <p:cNvPr id="14" name="ZoneTexte 13">
            <a:extLst>
              <a:ext uri="{FF2B5EF4-FFF2-40B4-BE49-F238E27FC236}">
                <a16:creationId xmlns:a16="http://schemas.microsoft.com/office/drawing/2014/main" id="{B126DE63-6AF7-9C74-6EA0-73FB1E6E5BB6}"/>
              </a:ext>
            </a:extLst>
          </p:cNvPr>
          <p:cNvSpPr txBox="1"/>
          <p:nvPr/>
        </p:nvSpPr>
        <p:spPr>
          <a:xfrm>
            <a:off x="3438684" y="2211429"/>
            <a:ext cx="4382472" cy="923330"/>
          </a:xfrm>
          <a:prstGeom prst="rect">
            <a:avLst/>
          </a:prstGeom>
          <a:noFill/>
        </p:spPr>
        <p:txBody>
          <a:bodyPr wrap="square">
            <a:spAutoFit/>
          </a:bodyPr>
          <a:lstStyle/>
          <a:p>
            <a:pPr marR="690880" algn="just"/>
            <a:r>
              <a:rPr lang="fr-FR"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Les tests multiplex en identifiant rapidement la cause de la maladie respiratoire  réduisent les coûts:</a:t>
            </a:r>
          </a:p>
          <a:p>
            <a:pPr marR="690880" algn="just"/>
            <a:r>
              <a:rPr lang="fr-FR" sz="1000" i="1" kern="100">
                <a:solidFill>
                  <a:srgbClr val="000000"/>
                </a:solidFill>
                <a:effectLst/>
                <a:latin typeface="Calibri" panose="020F0502020204030204" pitchFamily="34" charset="0"/>
                <a:ea typeface="Calibri" panose="020F0502020204030204" pitchFamily="34" charset="0"/>
                <a:cs typeface="Arial" panose="020B0604020202020204" pitchFamily="34" charset="0"/>
              </a:rPr>
              <a:t>- Une réduction du nombre de radios thoraciques de 78% à 59% </a:t>
            </a:r>
            <a:r>
              <a:rPr lang="fr-FR" sz="1000" i="1" kern="100" baseline="30000">
                <a:solidFill>
                  <a:srgbClr val="000000"/>
                </a:solidFill>
                <a:effectLst/>
                <a:latin typeface="Calibri" panose="020F0502020204030204" pitchFamily="34" charset="0"/>
                <a:ea typeface="Calibri" panose="020F0502020204030204" pitchFamily="34" charset="0"/>
                <a:cs typeface="Arial" panose="020B0604020202020204" pitchFamily="34" charset="0"/>
              </a:rPr>
              <a:t>1</a:t>
            </a:r>
            <a:r>
              <a:rPr lang="fr-FR" sz="1000" i="1" kern="10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1000" kern="100">
              <a:effectLst/>
              <a:latin typeface="Calibri" panose="020F0502020204030204" pitchFamily="34" charset="0"/>
              <a:ea typeface="Calibri" panose="020F0502020204030204" pitchFamily="34" charset="0"/>
              <a:cs typeface="Arial" panose="020B0604020202020204" pitchFamily="34" charset="0"/>
            </a:endParaRPr>
          </a:p>
          <a:p>
            <a:pPr marR="690880" algn="just"/>
            <a:r>
              <a:rPr lang="fr-FR" sz="1000" i="1" kern="100">
                <a:solidFill>
                  <a:srgbClr val="000000"/>
                </a:solidFill>
                <a:effectLst/>
                <a:latin typeface="Calibri" panose="020F0502020204030204" pitchFamily="34" charset="0"/>
                <a:ea typeface="Calibri" panose="020F0502020204030204" pitchFamily="34" charset="0"/>
                <a:cs typeface="Arial" panose="020B0604020202020204" pitchFamily="34" charset="0"/>
              </a:rPr>
              <a:t>- Une diminution des administrations empiriques des antiviraux (14% contre 26%) et des antibactériens (15% contre 29%)</a:t>
            </a:r>
            <a:r>
              <a:rPr lang="fr-FR" sz="1000" i="1" kern="100" baseline="300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r>
              <a:rPr lang="fr-FR" sz="1000" i="1" kern="10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10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6FEDE10E-23A5-B03E-E9F8-46234EC097B4}"/>
              </a:ext>
            </a:extLst>
          </p:cNvPr>
          <p:cNvSpPr txBox="1"/>
          <p:nvPr/>
        </p:nvSpPr>
        <p:spPr>
          <a:xfrm>
            <a:off x="2845510" y="2676560"/>
            <a:ext cx="140677" cy="205184"/>
          </a:xfrm>
          <a:prstGeom prst="rect">
            <a:avLst/>
          </a:prstGeom>
          <a:noFill/>
        </p:spPr>
        <p:txBody>
          <a:bodyPr wrap="square" rtlCol="0">
            <a:spAutoFit/>
          </a:bodyPr>
          <a:lstStyle/>
          <a:p>
            <a:r>
              <a:rPr lang="fr-FR" sz="1050" baseline="30000"/>
              <a:t>3</a:t>
            </a:r>
          </a:p>
        </p:txBody>
      </p:sp>
      <p:sp>
        <p:nvSpPr>
          <p:cNvPr id="3" name="Freeform 5"/>
          <p:cNvSpPr/>
          <p:nvPr/>
        </p:nvSpPr>
        <p:spPr>
          <a:xfrm>
            <a:off x="9840031" y="957142"/>
            <a:ext cx="1684557" cy="5450978"/>
          </a:xfrm>
          <a:custGeom>
            <a:avLst/>
            <a:gdLst/>
            <a:ahLst/>
            <a:cxnLst/>
            <a:rect l="l" t="t" r="r" b="b"/>
            <a:pathLst>
              <a:path w="391473" h="1270449">
                <a:moveTo>
                  <a:pt x="0" y="0"/>
                </a:moveTo>
                <a:lnTo>
                  <a:pt x="391473" y="0"/>
                </a:lnTo>
                <a:lnTo>
                  <a:pt x="391473" y="1270449"/>
                </a:lnTo>
                <a:lnTo>
                  <a:pt x="0" y="1270449"/>
                </a:lnTo>
                <a:close/>
              </a:path>
            </a:pathLst>
          </a:custGeom>
          <a:blipFill>
            <a:blip r:embed="rId3"/>
            <a:stretch>
              <a:fillRect l="-194007" r="-194007"/>
            </a:stretch>
          </a:blipFill>
        </p:spPr>
        <p:txBody>
          <a:bodyPr/>
          <a:lstStyle/>
          <a:p>
            <a:endParaRPr lang="fr-FR"/>
          </a:p>
        </p:txBody>
      </p:sp>
      <p:sp>
        <p:nvSpPr>
          <p:cNvPr id="6" name="Espace réservé du pied de page 5">
            <a:extLst>
              <a:ext uri="{FF2B5EF4-FFF2-40B4-BE49-F238E27FC236}">
                <a16:creationId xmlns:a16="http://schemas.microsoft.com/office/drawing/2014/main" id="{7A2283D3-041E-B1E0-4490-AD8E34F05B78}"/>
              </a:ext>
            </a:extLst>
          </p:cNvPr>
          <p:cNvSpPr>
            <a:spLocks noGrp="1"/>
          </p:cNvSpPr>
          <p:nvPr>
            <p:ph type="ftr" sz="quarter" idx="11"/>
          </p:nvPr>
        </p:nvSpPr>
        <p:spPr/>
        <p:txBody>
          <a:bodyPr/>
          <a:lstStyle/>
          <a:p>
            <a:r>
              <a:rPr lang="fr-FR"/>
              <a:t>Etude Efficience en santé - Août 2024</a:t>
            </a:r>
          </a:p>
        </p:txBody>
      </p:sp>
      <p:sp>
        <p:nvSpPr>
          <p:cNvPr id="8" name="Espace réservé du numéro de diapositive 7">
            <a:extLst>
              <a:ext uri="{FF2B5EF4-FFF2-40B4-BE49-F238E27FC236}">
                <a16:creationId xmlns:a16="http://schemas.microsoft.com/office/drawing/2014/main" id="{93BD1F4D-934F-1EA9-801F-44A4DE69D79E}"/>
              </a:ext>
            </a:extLst>
          </p:cNvPr>
          <p:cNvSpPr>
            <a:spLocks noGrp="1"/>
          </p:cNvSpPr>
          <p:nvPr>
            <p:ph type="sldNum" sz="quarter" idx="12"/>
          </p:nvPr>
        </p:nvSpPr>
        <p:spPr/>
        <p:txBody>
          <a:bodyPr/>
          <a:lstStyle/>
          <a:p>
            <a:fld id="{F3028EA7-CCE8-BA44-A223-3032174B19F0}" type="slidenum">
              <a:rPr lang="fr-FR" smtClean="0"/>
              <a:t>14</a:t>
            </a:fld>
            <a:endParaRPr lang="fr-FR"/>
          </a:p>
        </p:txBody>
      </p:sp>
      <p:pic>
        <p:nvPicPr>
          <p:cNvPr id="13" name="Image 12">
            <a:extLst>
              <a:ext uri="{FF2B5EF4-FFF2-40B4-BE49-F238E27FC236}">
                <a16:creationId xmlns:a16="http://schemas.microsoft.com/office/drawing/2014/main" id="{98CFC89A-F473-7318-4E73-E1AA6B042351}"/>
              </a:ext>
            </a:extLst>
          </p:cNvPr>
          <p:cNvPicPr>
            <a:picLocks noChangeAspect="1"/>
          </p:cNvPicPr>
          <p:nvPr/>
        </p:nvPicPr>
        <p:blipFill>
          <a:blip r:embed="rId4"/>
          <a:stretch>
            <a:fillRect/>
          </a:stretch>
        </p:blipFill>
        <p:spPr>
          <a:xfrm>
            <a:off x="1766495" y="2076438"/>
            <a:ext cx="1719742" cy="775838"/>
          </a:xfrm>
          <a:prstGeom prst="rect">
            <a:avLst/>
          </a:prstGeom>
        </p:spPr>
      </p:pic>
      <p:sp>
        <p:nvSpPr>
          <p:cNvPr id="2" name="Freeform 24">
            <a:extLst>
              <a:ext uri="{FF2B5EF4-FFF2-40B4-BE49-F238E27FC236}">
                <a16:creationId xmlns:a16="http://schemas.microsoft.com/office/drawing/2014/main" id="{B384D618-B485-1784-2D5F-42868A34775A}"/>
              </a:ext>
            </a:extLst>
          </p:cNvPr>
          <p:cNvSpPr/>
          <p:nvPr/>
        </p:nvSpPr>
        <p:spPr>
          <a:xfrm rot="1374620">
            <a:off x="-599043" y="-910336"/>
            <a:ext cx="2600476" cy="2954749"/>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5">
              <a:extLst>
                <a:ext uri="{96DAC541-7B7A-43D3-8B79-37D633B846F1}">
                  <asvg:svgBlip xmlns:asvg="http://schemas.microsoft.com/office/drawing/2016/SVG/main" r:embed="rId6"/>
                </a:ext>
              </a:extLst>
            </a:blip>
            <a:stretch>
              <a:fillRect l="-59676" t="-68764"/>
            </a:stretch>
          </a:blipFill>
        </p:spPr>
        <p:txBody>
          <a:bodyPr/>
          <a:lstStyle/>
          <a:p>
            <a:endParaRPr lang="fr-FR"/>
          </a:p>
        </p:txBody>
      </p:sp>
    </p:spTree>
    <p:extLst>
      <p:ext uri="{BB962C8B-B14F-4D97-AF65-F5344CB8AC3E}">
        <p14:creationId xmlns:p14="http://schemas.microsoft.com/office/powerpoint/2010/main" val="424191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a:extLst>
              <a:ext uri="{FF2B5EF4-FFF2-40B4-BE49-F238E27FC236}">
                <a16:creationId xmlns:a16="http://schemas.microsoft.com/office/drawing/2014/main" id="{CBC8DE2D-D80D-D46B-EE59-46C998E1A00C}"/>
              </a:ext>
            </a:extLst>
          </p:cNvPr>
          <p:cNvGrpSpPr/>
          <p:nvPr/>
        </p:nvGrpSpPr>
        <p:grpSpPr>
          <a:xfrm>
            <a:off x="1707199" y="1880593"/>
            <a:ext cx="6304169" cy="2722641"/>
            <a:chOff x="0" y="0"/>
            <a:chExt cx="1193624" cy="680398"/>
          </a:xfrm>
        </p:grpSpPr>
        <p:sp>
          <p:nvSpPr>
            <p:cNvPr id="18" name="Freeform 3">
              <a:extLst>
                <a:ext uri="{FF2B5EF4-FFF2-40B4-BE49-F238E27FC236}">
                  <a16:creationId xmlns:a16="http://schemas.microsoft.com/office/drawing/2014/main" id="{B8679F0F-7C04-81D5-E736-125B2141B9C3}"/>
                </a:ext>
              </a:extLst>
            </p:cNvPr>
            <p:cNvSpPr/>
            <p:nvPr/>
          </p:nvSpPr>
          <p:spPr>
            <a:xfrm>
              <a:off x="0" y="0"/>
              <a:ext cx="1193624" cy="680398"/>
            </a:xfrm>
            <a:custGeom>
              <a:avLst/>
              <a:gdLst/>
              <a:ahLst/>
              <a:cxnLst/>
              <a:rect l="l" t="t" r="r" b="b"/>
              <a:pathLst>
                <a:path w="1193624" h="680398">
                  <a:moveTo>
                    <a:pt x="0" y="0"/>
                  </a:moveTo>
                  <a:lnTo>
                    <a:pt x="1193624" y="0"/>
                  </a:lnTo>
                  <a:lnTo>
                    <a:pt x="1193624" y="680398"/>
                  </a:lnTo>
                  <a:lnTo>
                    <a:pt x="0" y="680398"/>
                  </a:lnTo>
                  <a:close/>
                </a:path>
              </a:pathLst>
            </a:custGeom>
            <a:solidFill>
              <a:srgbClr val="F2F4F5"/>
            </a:solidFill>
            <a:ln w="12700">
              <a:noFill/>
            </a:ln>
          </p:spPr>
          <p:txBody>
            <a:bodyPr/>
            <a:lstStyle/>
            <a:p>
              <a:endParaRPr lang="fr-FR" sz="1200"/>
            </a:p>
          </p:txBody>
        </p:sp>
      </p:grpSp>
      <p:grpSp>
        <p:nvGrpSpPr>
          <p:cNvPr id="15" name="Group 2">
            <a:extLst>
              <a:ext uri="{FF2B5EF4-FFF2-40B4-BE49-F238E27FC236}">
                <a16:creationId xmlns:a16="http://schemas.microsoft.com/office/drawing/2014/main" id="{98A1D779-D2CA-8018-9E3C-0C5A5D5A5AF2}"/>
              </a:ext>
            </a:extLst>
          </p:cNvPr>
          <p:cNvGrpSpPr/>
          <p:nvPr/>
        </p:nvGrpSpPr>
        <p:grpSpPr>
          <a:xfrm>
            <a:off x="1733207" y="4712575"/>
            <a:ext cx="6278162" cy="1508169"/>
            <a:chOff x="0" y="0"/>
            <a:chExt cx="1193624" cy="680398"/>
          </a:xfrm>
        </p:grpSpPr>
        <p:sp>
          <p:nvSpPr>
            <p:cNvPr id="16" name="Freeform 3">
              <a:extLst>
                <a:ext uri="{FF2B5EF4-FFF2-40B4-BE49-F238E27FC236}">
                  <a16:creationId xmlns:a16="http://schemas.microsoft.com/office/drawing/2014/main" id="{CF5979AF-665D-2F2B-BF3D-2FF60C66948F}"/>
                </a:ext>
              </a:extLst>
            </p:cNvPr>
            <p:cNvSpPr/>
            <p:nvPr/>
          </p:nvSpPr>
          <p:spPr>
            <a:xfrm>
              <a:off x="0" y="0"/>
              <a:ext cx="1193624" cy="680398"/>
            </a:xfrm>
            <a:custGeom>
              <a:avLst/>
              <a:gdLst/>
              <a:ahLst/>
              <a:cxnLst/>
              <a:rect l="l" t="t" r="r" b="b"/>
              <a:pathLst>
                <a:path w="1193624" h="680398">
                  <a:moveTo>
                    <a:pt x="0" y="0"/>
                  </a:moveTo>
                  <a:lnTo>
                    <a:pt x="1193624" y="0"/>
                  </a:lnTo>
                  <a:lnTo>
                    <a:pt x="1193624" y="680398"/>
                  </a:lnTo>
                  <a:lnTo>
                    <a:pt x="0" y="680398"/>
                  </a:lnTo>
                  <a:close/>
                </a:path>
              </a:pathLst>
            </a:custGeom>
            <a:solidFill>
              <a:srgbClr val="F2F4F5"/>
            </a:solidFill>
            <a:ln w="12700">
              <a:noFill/>
            </a:ln>
          </p:spPr>
          <p:txBody>
            <a:bodyPr/>
            <a:lstStyle/>
            <a:p>
              <a:endParaRPr lang="fr-FR" sz="1200"/>
            </a:p>
          </p:txBody>
        </p:sp>
      </p:grpSp>
      <p:sp>
        <p:nvSpPr>
          <p:cNvPr id="7" name="TextBox 7"/>
          <p:cNvSpPr txBox="1"/>
          <p:nvPr/>
        </p:nvSpPr>
        <p:spPr>
          <a:xfrm>
            <a:off x="3533790" y="2009369"/>
            <a:ext cx="4382472" cy="243656"/>
          </a:xfrm>
          <a:prstGeom prst="rect">
            <a:avLst/>
          </a:prstGeom>
        </p:spPr>
        <p:txBody>
          <a:bodyPr wrap="square" lIns="0" tIns="0" rIns="0" bIns="0" rtlCol="0" anchor="t">
            <a:spAutoFit/>
          </a:bodyPr>
          <a:lstStyle/>
          <a:p>
            <a:pPr>
              <a:lnSpc>
                <a:spcPts val="1907"/>
              </a:lnSpc>
            </a:pPr>
            <a:r>
              <a:rPr lang="fr-FR" sz="1733" spc="-52" dirty="0">
                <a:solidFill>
                  <a:schemeClr val="accent6">
                    <a:lumMod val="90000"/>
                    <a:lumOff val="10000"/>
                  </a:schemeClr>
                </a:solidFill>
                <a:ea typeface="Gatwick Bold"/>
                <a:cs typeface="Gatwick Bold"/>
                <a:sym typeface="Gatwick Bold"/>
              </a:rPr>
              <a:t>Réduction des antibiotiques</a:t>
            </a:r>
            <a:endParaRPr lang="en-US" sz="1733" spc="-52" baseline="30000" dirty="0">
              <a:solidFill>
                <a:schemeClr val="accent6">
                  <a:lumMod val="90000"/>
                  <a:lumOff val="10000"/>
                </a:schemeClr>
              </a:solidFill>
              <a:ea typeface="Gatwick Bold"/>
              <a:cs typeface="Gatwick Bold"/>
              <a:sym typeface="Gatwick Bold"/>
            </a:endParaRPr>
          </a:p>
        </p:txBody>
      </p:sp>
      <p:sp>
        <p:nvSpPr>
          <p:cNvPr id="8" name="TextBox 8"/>
          <p:cNvSpPr txBox="1"/>
          <p:nvPr/>
        </p:nvSpPr>
        <p:spPr>
          <a:xfrm>
            <a:off x="3533790" y="2343471"/>
            <a:ext cx="4477581" cy="1079398"/>
          </a:xfrm>
          <a:prstGeom prst="rect">
            <a:avLst/>
          </a:prstGeom>
        </p:spPr>
        <p:txBody>
          <a:bodyPr wrap="square" lIns="0" tIns="0" rIns="0" bIns="0" rtlCol="0" anchor="t">
            <a:spAutoFit/>
          </a:bodyPr>
          <a:lstStyle/>
          <a:p>
            <a:r>
              <a:rPr lang="fr-FR" sz="1200" i="1" kern="100">
                <a:solidFill>
                  <a:srgbClr val="000000"/>
                </a:solidFill>
                <a:latin typeface="Calibri" panose="020F0502020204030204" pitchFamily="34" charset="0"/>
                <a:ea typeface="Calibri" panose="020F0502020204030204" pitchFamily="34" charset="0"/>
                <a:cs typeface="Arial" panose="020B0604020202020204" pitchFamily="34" charset="0"/>
              </a:rPr>
              <a:t>Grâce à ce type d’analyse en temps réel et à l’algorithme EOSCAL, les établissements ont pu </a:t>
            </a:r>
            <a:r>
              <a:rPr lang="fr-FR" sz="1200" b="1" i="1" kern="100">
                <a:solidFill>
                  <a:srgbClr val="000000"/>
                </a:solidFill>
                <a:latin typeface="Calibri" panose="020F0502020204030204" pitchFamily="34" charset="0"/>
                <a:ea typeface="Calibri" panose="020F0502020204030204" pitchFamily="34" charset="0"/>
                <a:cs typeface="Arial" panose="020B0604020202020204" pitchFamily="34" charset="0"/>
              </a:rPr>
              <a:t>réduire leurs consommations d’antibiotiques</a:t>
            </a:r>
            <a:r>
              <a:rPr lang="fr-FR" sz="1200" i="1" kern="100">
                <a:solidFill>
                  <a:srgbClr val="000000"/>
                </a:solidFill>
                <a:latin typeface="Calibri" panose="020F0502020204030204" pitchFamily="34" charset="0"/>
                <a:ea typeface="Calibri" panose="020F0502020204030204" pitchFamily="34" charset="0"/>
                <a:cs typeface="Arial" panose="020B0604020202020204" pitchFamily="34" charset="0"/>
              </a:rPr>
              <a:t> notamment en néonatalité</a:t>
            </a:r>
            <a:r>
              <a:rPr lang="fr-FR" sz="1200" i="1" kern="100" baseline="30000">
                <a:solidFill>
                  <a:srgbClr val="000000"/>
                </a:solidFill>
                <a:latin typeface="Calibri" panose="020F0502020204030204" pitchFamily="34" charset="0"/>
                <a:ea typeface="Calibri" panose="020F0502020204030204" pitchFamily="34" charset="0"/>
                <a:cs typeface="Arial" panose="020B0604020202020204" pitchFamily="34" charset="0"/>
              </a:rPr>
              <a:t>1</a:t>
            </a:r>
            <a:r>
              <a:rPr lang="fr-FR" sz="1200" i="1" kern="100">
                <a:solidFill>
                  <a:srgbClr val="000000"/>
                </a:solidFill>
                <a:latin typeface="Calibri" panose="020F0502020204030204" pitchFamily="34" charset="0"/>
                <a:ea typeface="Calibri" panose="020F0502020204030204" pitchFamily="34" charset="0"/>
                <a:cs typeface="Arial" panose="020B0604020202020204" pitchFamily="34" charset="0"/>
              </a:rPr>
              <a:t>, où une utilisation trop systématique des antibiotiques n’est </a:t>
            </a:r>
            <a:r>
              <a:rPr lang="fr-FR" sz="1200" b="1" i="1" kern="100">
                <a:solidFill>
                  <a:srgbClr val="000000"/>
                </a:solidFill>
                <a:latin typeface="Calibri" panose="020F0502020204030204" pitchFamily="34" charset="0"/>
                <a:ea typeface="Calibri" panose="020F0502020204030204" pitchFamily="34" charset="0"/>
                <a:cs typeface="Arial" panose="020B0604020202020204" pitchFamily="34" charset="0"/>
              </a:rPr>
              <a:t>pas nécessaire</a:t>
            </a:r>
            <a:r>
              <a:rPr lang="fr-FR" sz="1200" i="1" kern="100">
                <a:solidFill>
                  <a:srgbClr val="000000"/>
                </a:solidFill>
                <a:latin typeface="Calibri" panose="020F0502020204030204" pitchFamily="34" charset="0"/>
                <a:ea typeface="Calibri" panose="020F0502020204030204" pitchFamily="34" charset="0"/>
                <a:cs typeface="Arial" panose="020B0604020202020204" pitchFamily="34" charset="0"/>
              </a:rPr>
              <a:t>, voire </a:t>
            </a:r>
            <a:r>
              <a:rPr lang="fr-FR" sz="1200" b="1" i="1" kern="100">
                <a:solidFill>
                  <a:srgbClr val="000000"/>
                </a:solidFill>
                <a:latin typeface="Calibri" panose="020F0502020204030204" pitchFamily="34" charset="0"/>
                <a:ea typeface="Calibri" panose="020F0502020204030204" pitchFamily="34" charset="0"/>
                <a:cs typeface="Arial" panose="020B0604020202020204" pitchFamily="34" charset="0"/>
              </a:rPr>
              <a:t>augmente le risque de bactéries multi-résistantes</a:t>
            </a:r>
            <a:r>
              <a:rPr lang="fr-FR" sz="1200" i="1" kern="100" baseline="30000">
                <a:solidFill>
                  <a:srgbClr val="000000"/>
                </a:solidFill>
                <a:latin typeface="Calibri" panose="020F0502020204030204" pitchFamily="34" charset="0"/>
                <a:ea typeface="Calibri" panose="020F0502020204030204" pitchFamily="34" charset="0"/>
                <a:cs typeface="Arial" panose="020B0604020202020204" pitchFamily="34" charset="0"/>
              </a:rPr>
              <a:t>2</a:t>
            </a:r>
            <a:endParaRPr lang="fr-FR" sz="1200"/>
          </a:p>
          <a:p>
            <a:pPr marL="215914" lvl="1" indent="-107957">
              <a:lnSpc>
                <a:spcPts val="1200"/>
              </a:lnSpc>
              <a:buFont typeface="Arial"/>
              <a:buChar char="•"/>
            </a:pPr>
            <a:endParaRPr lang="fr-FR" sz="1200" spc="-40">
              <a:solidFill>
                <a:srgbClr val="0F271F"/>
              </a:solidFill>
              <a:ea typeface="Gatwick"/>
              <a:cs typeface="Gatwick"/>
              <a:sym typeface="Gatwick"/>
            </a:endParaRPr>
          </a:p>
        </p:txBody>
      </p:sp>
      <p:sp>
        <p:nvSpPr>
          <p:cNvPr id="9" name="TextBox 9"/>
          <p:cNvSpPr txBox="1"/>
          <p:nvPr/>
        </p:nvSpPr>
        <p:spPr>
          <a:xfrm>
            <a:off x="3525940" y="3526972"/>
            <a:ext cx="4324937" cy="243656"/>
          </a:xfrm>
          <a:prstGeom prst="rect">
            <a:avLst/>
          </a:prstGeom>
        </p:spPr>
        <p:txBody>
          <a:bodyPr wrap="square" lIns="0" tIns="0" rIns="0" bIns="0" rtlCol="0" anchor="t">
            <a:spAutoFit/>
          </a:bodyPr>
          <a:lstStyle/>
          <a:p>
            <a:pPr>
              <a:lnSpc>
                <a:spcPts val="1907"/>
              </a:lnSpc>
            </a:pPr>
            <a:r>
              <a:rPr lang="fr-FR" sz="1733" spc="-52">
                <a:solidFill>
                  <a:schemeClr val="accent6">
                    <a:lumMod val="90000"/>
                    <a:lumOff val="10000"/>
                  </a:schemeClr>
                </a:solidFill>
                <a:ea typeface="Gatwick Bold"/>
                <a:cs typeface="Gatwick Bold"/>
                <a:sym typeface="Gatwick Bold"/>
              </a:rPr>
              <a:t>Diminution de la mortalité</a:t>
            </a:r>
          </a:p>
        </p:txBody>
      </p:sp>
      <p:sp>
        <p:nvSpPr>
          <p:cNvPr id="10" name="TextBox 10"/>
          <p:cNvSpPr txBox="1"/>
          <p:nvPr/>
        </p:nvSpPr>
        <p:spPr>
          <a:xfrm>
            <a:off x="3525943" y="3807518"/>
            <a:ext cx="4477580" cy="369332"/>
          </a:xfrm>
          <a:prstGeom prst="rect">
            <a:avLst/>
          </a:prstGeom>
        </p:spPr>
        <p:txBody>
          <a:bodyPr wrap="square" lIns="0" tIns="0" rIns="0" bIns="0" rtlCol="0" anchor="t">
            <a:spAutoFit/>
          </a:bodyPr>
          <a:lstStyle/>
          <a:p>
            <a:pPr algn="just"/>
            <a:r>
              <a:rPr lang="fr-FR" sz="1200" i="1" u="none" strike="noStrike" baseline="0">
                <a:solidFill>
                  <a:srgbClr val="000000"/>
                </a:solidFill>
              </a:rPr>
              <a:t>dans les deux premières années de mise en œuvre opérationnelle, AAM a aidé à </a:t>
            </a:r>
            <a:r>
              <a:rPr lang="fr-FR" sz="1200" b="1" i="1" u="none" strike="noStrike" baseline="0">
                <a:solidFill>
                  <a:srgbClr val="000000"/>
                </a:solidFill>
              </a:rPr>
              <a:t>réduire la mortalité de 20 % </a:t>
            </a:r>
            <a:r>
              <a:rPr lang="fr-FR" sz="1200" i="1" u="none" strike="noStrike" baseline="0">
                <a:solidFill>
                  <a:srgbClr val="000000"/>
                </a:solidFill>
              </a:rPr>
              <a:t>dans le système de santé</a:t>
            </a:r>
            <a:r>
              <a:rPr lang="fr-FR" sz="1200" i="1" u="none" strike="noStrike" baseline="30000">
                <a:solidFill>
                  <a:srgbClr val="000000"/>
                </a:solidFill>
              </a:rPr>
              <a:t>3</a:t>
            </a:r>
            <a:endParaRPr lang="fr-FR" sz="1200" spc="-40">
              <a:solidFill>
                <a:srgbClr val="0F271F"/>
              </a:solidFill>
            </a:endParaRPr>
          </a:p>
        </p:txBody>
      </p:sp>
      <p:sp>
        <p:nvSpPr>
          <p:cNvPr id="11" name="TextBox 11"/>
          <p:cNvSpPr txBox="1"/>
          <p:nvPr/>
        </p:nvSpPr>
        <p:spPr>
          <a:xfrm>
            <a:off x="1868312" y="4926800"/>
            <a:ext cx="6007952" cy="1079719"/>
          </a:xfrm>
          <a:prstGeom prst="rect">
            <a:avLst/>
          </a:prstGeom>
        </p:spPr>
        <p:txBody>
          <a:bodyPr wrap="square" lIns="0" tIns="0" rIns="0" bIns="0" rtlCol="0" anchor="t">
            <a:spAutoFit/>
          </a:bodyPr>
          <a:lstStyle/>
          <a:p>
            <a:pPr>
              <a:lnSpc>
                <a:spcPts val="1360"/>
              </a:lnSpc>
            </a:pPr>
            <a:r>
              <a:rPr lang="fr-FR" sz="1400">
                <a:solidFill>
                  <a:srgbClr val="0D7578"/>
                </a:solidFill>
                <a:ea typeface="Gatwick"/>
                <a:cs typeface="Gatwick"/>
                <a:sym typeface="Gatwick"/>
              </a:rPr>
              <a:t>Cet indicateur existe et ne semble pas guider l’organisation de l’offre de soins territoriale et locale. Des actions concrètes vers les professionnels de santé mais aussi vers les patients pourraient être pilotées par les ARS avec des relais en médecine du travail et ciblant des groupes socio-professionnels, tel que l’incitation via des courriers CNAM à une consultation de médecin traitant au moins tous les 5 ans. </a:t>
            </a:r>
          </a:p>
        </p:txBody>
      </p:sp>
      <p:sp>
        <p:nvSpPr>
          <p:cNvPr id="4" name="Titre 3">
            <a:extLst>
              <a:ext uri="{FF2B5EF4-FFF2-40B4-BE49-F238E27FC236}">
                <a16:creationId xmlns:a16="http://schemas.microsoft.com/office/drawing/2014/main" id="{AA126A7F-6C59-5537-AC9D-5C79191343BD}"/>
              </a:ext>
            </a:extLst>
          </p:cNvPr>
          <p:cNvSpPr>
            <a:spLocks noGrp="1"/>
          </p:cNvSpPr>
          <p:nvPr>
            <p:ph type="title"/>
          </p:nvPr>
        </p:nvSpPr>
        <p:spPr>
          <a:xfrm>
            <a:off x="1306286" y="365125"/>
            <a:ext cx="8528876" cy="1325563"/>
          </a:xfrm>
        </p:spPr>
        <p:txBody>
          <a:bodyPr>
            <a:normAutofit/>
          </a:bodyPr>
          <a:lstStyle/>
          <a:p>
            <a:r>
              <a:rPr lang="fr-FR" sz="4000" dirty="0"/>
              <a:t>L’IA au lit des patients</a:t>
            </a:r>
            <a:endParaRPr lang="fr-FR" dirty="0"/>
          </a:p>
        </p:txBody>
      </p:sp>
      <p:sp>
        <p:nvSpPr>
          <p:cNvPr id="21" name="TextBox 21">
            <a:extLst>
              <a:ext uri="{FF2B5EF4-FFF2-40B4-BE49-F238E27FC236}">
                <a16:creationId xmlns:a16="http://schemas.microsoft.com/office/drawing/2014/main" id="{D15C8607-4955-77B4-3930-F526C8F69FB2}"/>
              </a:ext>
            </a:extLst>
          </p:cNvPr>
          <p:cNvSpPr txBox="1"/>
          <p:nvPr/>
        </p:nvSpPr>
        <p:spPr>
          <a:xfrm>
            <a:off x="1733208" y="6217128"/>
            <a:ext cx="6304170" cy="369332"/>
          </a:xfrm>
          <a:prstGeom prst="rect">
            <a:avLst/>
          </a:prstGeom>
        </p:spPr>
        <p:txBody>
          <a:bodyPr wrap="square" lIns="0" tIns="0" rIns="0" bIns="0" rtlCol="0" anchor="t">
            <a:spAutoFit/>
          </a:bodyPr>
          <a:lstStyle/>
          <a:p>
            <a:r>
              <a:rPr lang="en-US" sz="600" i="1">
                <a:solidFill>
                  <a:srgbClr val="231F20"/>
                </a:solidFill>
                <a:latin typeface="Calibri (MS) Light Italics"/>
              </a:rPr>
              <a:t>1. Lien </a:t>
            </a:r>
            <a:r>
              <a:rPr lang="en-US" sz="600" i="1" err="1">
                <a:solidFill>
                  <a:srgbClr val="231F20"/>
                </a:solidFill>
                <a:latin typeface="Calibri (MS) Light Italics"/>
              </a:rPr>
              <a:t>vers</a:t>
            </a:r>
            <a:r>
              <a:rPr lang="en-US" sz="600" i="1">
                <a:solidFill>
                  <a:srgbClr val="231F20"/>
                </a:solidFill>
                <a:latin typeface="Calibri (MS) Light Italics"/>
              </a:rPr>
              <a:t> </a:t>
            </a:r>
            <a:r>
              <a:rPr lang="en-US" sz="600" i="1" err="1">
                <a:solidFill>
                  <a:srgbClr val="231F20"/>
                </a:solidFill>
                <a:latin typeface="Calibri (MS) Light Italics"/>
              </a:rPr>
              <a:t>Neonal</a:t>
            </a:r>
            <a:r>
              <a:rPr lang="en-US" sz="600" i="1">
                <a:solidFill>
                  <a:srgbClr val="231F20"/>
                </a:solidFill>
                <a:latin typeface="Calibri (MS) Light Italics"/>
              </a:rPr>
              <a:t> Early-set sepsis calculator https://neonatalsepsiscalculator.kaiserpermanente.org/</a:t>
            </a:r>
          </a:p>
          <a:p>
            <a:r>
              <a:rPr lang="en-US" sz="600" i="1">
                <a:solidFill>
                  <a:srgbClr val="231F20"/>
                </a:solidFill>
                <a:latin typeface="Calibri (MS) Light Italics"/>
              </a:rPr>
              <a:t>2. </a:t>
            </a:r>
            <a:r>
              <a:rPr lang="en-US" sz="600" i="1" err="1">
                <a:solidFill>
                  <a:srgbClr val="231F20"/>
                </a:solidFill>
                <a:latin typeface="Calibri (MS) Light Italics"/>
              </a:rPr>
              <a:t>Kuzniewicz</a:t>
            </a:r>
            <a:r>
              <a:rPr lang="en-US" sz="600" i="1">
                <a:solidFill>
                  <a:srgbClr val="231F20"/>
                </a:solidFill>
                <a:latin typeface="Calibri (MS) Light Italics"/>
              </a:rPr>
              <a:t> MW, Puopolo KM, Fischer A, et al. A Quantitative, Risk-Based Approach to the Management of Neonatal Early-Onset Sepsis. JAMA </a:t>
            </a:r>
            <a:r>
              <a:rPr lang="en-US" sz="600" i="1" err="1">
                <a:solidFill>
                  <a:srgbClr val="231F20"/>
                </a:solidFill>
                <a:latin typeface="Calibri (MS) Light Italics"/>
              </a:rPr>
              <a:t>Pediatr</a:t>
            </a:r>
            <a:r>
              <a:rPr lang="en-US" sz="600" i="1">
                <a:solidFill>
                  <a:srgbClr val="231F20"/>
                </a:solidFill>
                <a:latin typeface="Calibri (MS) Light Italics"/>
              </a:rPr>
              <a:t>. 2017;</a:t>
            </a:r>
          </a:p>
          <a:p>
            <a:r>
              <a:rPr lang="en-US" sz="600" i="1">
                <a:solidFill>
                  <a:srgbClr val="231F20"/>
                </a:solidFill>
                <a:latin typeface="Calibri (MS) Light Italics"/>
              </a:rPr>
              <a:t>3.</a:t>
            </a:r>
            <a:r>
              <a:rPr lang="en-GB" sz="600" i="1">
                <a:solidFill>
                  <a:srgbClr val="231F20"/>
                </a:solidFill>
                <a:latin typeface="Calibri (MS) Light Italics"/>
              </a:rPr>
              <a:t> The Kaiser Permanente Northern California Advance Alert Monitor Program: An Automated Early Warning System for Adults at Risk for In-Hospital Clinical Deterioration. The Joint Commission Journal on Quality and Patient Safety 2022;</a:t>
            </a:r>
            <a:endParaRPr lang="en-US" sz="600" i="1">
              <a:solidFill>
                <a:srgbClr val="231F20"/>
              </a:solidFill>
              <a:latin typeface="Calibri (MS) Light Italics"/>
            </a:endParaRPr>
          </a:p>
        </p:txBody>
      </p:sp>
      <p:sp>
        <p:nvSpPr>
          <p:cNvPr id="3" name="ZoneTexte 2">
            <a:extLst>
              <a:ext uri="{FF2B5EF4-FFF2-40B4-BE49-F238E27FC236}">
                <a16:creationId xmlns:a16="http://schemas.microsoft.com/office/drawing/2014/main" id="{98FDE782-AD5A-83CC-873D-CD9C3F1359A7}"/>
              </a:ext>
            </a:extLst>
          </p:cNvPr>
          <p:cNvSpPr txBox="1"/>
          <p:nvPr/>
        </p:nvSpPr>
        <p:spPr>
          <a:xfrm>
            <a:off x="142478" y="2371582"/>
            <a:ext cx="3119336" cy="2492990"/>
          </a:xfrm>
          <a:prstGeom prst="rect">
            <a:avLst/>
          </a:prstGeom>
          <a:solidFill>
            <a:schemeClr val="bg1">
              <a:lumMod val="75000"/>
            </a:schemeClr>
          </a:solidFill>
        </p:spPr>
        <p:txBody>
          <a:bodyPr wrap="square">
            <a:spAutoFit/>
          </a:bodyPr>
          <a:lstStyle/>
          <a:p>
            <a:pPr algn="just"/>
            <a:r>
              <a:rPr lang="fr-FR" sz="1200" i="1"/>
              <a:t>Le système Advance </a:t>
            </a:r>
            <a:r>
              <a:rPr lang="fr-FR" sz="1200" i="1" err="1"/>
              <a:t>Alert</a:t>
            </a:r>
            <a:r>
              <a:rPr lang="fr-FR" sz="1200" i="1"/>
              <a:t> Monitor (AAM) analyse les statistiques vitales, les résultats de laboratoire et d'autres variables pour générer des scores de risque de détérioration, selon le temps pour les patients adultes, dans les unités médicales comme chirurgicales.</a:t>
            </a:r>
          </a:p>
          <a:p>
            <a:pPr algn="just"/>
            <a:r>
              <a:rPr lang="fr-FR" sz="1200" i="1" u="none" strike="noStrike" baseline="0">
                <a:solidFill>
                  <a:srgbClr val="000000"/>
                </a:solidFill>
              </a:rPr>
              <a:t>Des équipes hospitalières évaluent à distance ces scores chaque heure et notifient les équipes de soins pour une réponse rapide en cas de détection d'une détérioration potentielle, permettant </a:t>
            </a:r>
            <a:r>
              <a:rPr lang="fr-FR" sz="1200" b="1" i="1" u="none" strike="noStrike" baseline="0">
                <a:solidFill>
                  <a:srgbClr val="000000"/>
                </a:solidFill>
              </a:rPr>
              <a:t>une évaluation rapide au chevet du patient et une adaptation du traitement</a:t>
            </a:r>
            <a:r>
              <a:rPr lang="fr-FR" sz="1200" i="1" u="none" strike="noStrike" baseline="0">
                <a:solidFill>
                  <a:srgbClr val="000000"/>
                </a:solidFill>
              </a:rPr>
              <a:t>.</a:t>
            </a:r>
          </a:p>
          <a:p>
            <a:pPr algn="just"/>
            <a:endParaRPr lang="fr-FR" sz="1200" i="1"/>
          </a:p>
        </p:txBody>
      </p:sp>
      <p:pic>
        <p:nvPicPr>
          <p:cNvPr id="6" name="Image 5">
            <a:extLst>
              <a:ext uri="{FF2B5EF4-FFF2-40B4-BE49-F238E27FC236}">
                <a16:creationId xmlns:a16="http://schemas.microsoft.com/office/drawing/2014/main" id="{48CC155B-90AF-C073-D9EC-13188B9AFD06}"/>
              </a:ext>
            </a:extLst>
          </p:cNvPr>
          <p:cNvPicPr>
            <a:picLocks noChangeAspect="1"/>
          </p:cNvPicPr>
          <p:nvPr/>
        </p:nvPicPr>
        <p:blipFill>
          <a:blip r:embed="rId2"/>
          <a:stretch>
            <a:fillRect/>
          </a:stretch>
        </p:blipFill>
        <p:spPr>
          <a:xfrm>
            <a:off x="8156766" y="1860825"/>
            <a:ext cx="2103615" cy="1875797"/>
          </a:xfrm>
          <a:prstGeom prst="rect">
            <a:avLst/>
          </a:prstGeom>
        </p:spPr>
      </p:pic>
      <p:pic>
        <p:nvPicPr>
          <p:cNvPr id="13" name="Image 12">
            <a:extLst>
              <a:ext uri="{FF2B5EF4-FFF2-40B4-BE49-F238E27FC236}">
                <a16:creationId xmlns:a16="http://schemas.microsoft.com/office/drawing/2014/main" id="{7DDF369B-5228-AD4C-7AAE-9509F774B5D9}"/>
              </a:ext>
            </a:extLst>
          </p:cNvPr>
          <p:cNvPicPr>
            <a:picLocks noChangeAspect="1"/>
          </p:cNvPicPr>
          <p:nvPr/>
        </p:nvPicPr>
        <p:blipFill>
          <a:blip r:embed="rId3"/>
          <a:stretch>
            <a:fillRect/>
          </a:stretch>
        </p:blipFill>
        <p:spPr>
          <a:xfrm>
            <a:off x="8967680" y="4336984"/>
            <a:ext cx="2103616" cy="1880144"/>
          </a:xfrm>
          <a:prstGeom prst="rect">
            <a:avLst/>
          </a:prstGeom>
        </p:spPr>
      </p:pic>
      <p:sp>
        <p:nvSpPr>
          <p:cNvPr id="14" name="Espace réservé du pied de page 13">
            <a:extLst>
              <a:ext uri="{FF2B5EF4-FFF2-40B4-BE49-F238E27FC236}">
                <a16:creationId xmlns:a16="http://schemas.microsoft.com/office/drawing/2014/main" id="{90EE7EF8-B15E-62E0-2176-F841C6325AB1}"/>
              </a:ext>
            </a:extLst>
          </p:cNvPr>
          <p:cNvSpPr>
            <a:spLocks noGrp="1"/>
          </p:cNvSpPr>
          <p:nvPr>
            <p:ph type="ftr" sz="quarter" idx="11"/>
          </p:nvPr>
        </p:nvSpPr>
        <p:spPr/>
        <p:txBody>
          <a:bodyPr/>
          <a:lstStyle/>
          <a:p>
            <a:r>
              <a:rPr lang="fr-FR"/>
              <a:t>Etude Efficience en santé - Août 2024</a:t>
            </a:r>
          </a:p>
        </p:txBody>
      </p:sp>
      <p:sp>
        <p:nvSpPr>
          <p:cNvPr id="19" name="Espace réservé du numéro de diapositive 18">
            <a:extLst>
              <a:ext uri="{FF2B5EF4-FFF2-40B4-BE49-F238E27FC236}">
                <a16:creationId xmlns:a16="http://schemas.microsoft.com/office/drawing/2014/main" id="{8E636D67-9EF8-6A43-5E6F-D49123733BF3}"/>
              </a:ext>
            </a:extLst>
          </p:cNvPr>
          <p:cNvSpPr>
            <a:spLocks noGrp="1"/>
          </p:cNvSpPr>
          <p:nvPr>
            <p:ph type="sldNum" sz="quarter" idx="12"/>
          </p:nvPr>
        </p:nvSpPr>
        <p:spPr/>
        <p:txBody>
          <a:bodyPr/>
          <a:lstStyle/>
          <a:p>
            <a:fld id="{F3028EA7-CCE8-BA44-A223-3032174B19F0}" type="slidenum">
              <a:rPr lang="fr-FR" smtClean="0"/>
              <a:t>15</a:t>
            </a:fld>
            <a:endParaRPr lang="fr-FR"/>
          </a:p>
        </p:txBody>
      </p:sp>
      <p:sp>
        <p:nvSpPr>
          <p:cNvPr id="23" name="ZoneTexte 22">
            <a:extLst>
              <a:ext uri="{FF2B5EF4-FFF2-40B4-BE49-F238E27FC236}">
                <a16:creationId xmlns:a16="http://schemas.microsoft.com/office/drawing/2014/main" id="{69938EF2-9EFA-DE62-F19A-E664F6242D59}"/>
              </a:ext>
            </a:extLst>
          </p:cNvPr>
          <p:cNvSpPr txBox="1"/>
          <p:nvPr/>
        </p:nvSpPr>
        <p:spPr>
          <a:xfrm>
            <a:off x="8930187" y="6244352"/>
            <a:ext cx="1089301" cy="184666"/>
          </a:xfrm>
          <a:prstGeom prst="rect">
            <a:avLst/>
          </a:prstGeom>
          <a:noFill/>
        </p:spPr>
        <p:txBody>
          <a:bodyPr wrap="square" rtlCol="0">
            <a:spAutoFit/>
          </a:bodyPr>
          <a:lstStyle/>
          <a:p>
            <a:r>
              <a:rPr lang="fr-FR" sz="600" i="1"/>
              <a:t>Source: 2</a:t>
            </a:r>
          </a:p>
        </p:txBody>
      </p:sp>
      <p:pic>
        <p:nvPicPr>
          <p:cNvPr id="1026" name="Picture 2" descr="Real-time in-hospital alerts associated with lower patient mortality -  Kaiser Permanente Division of Research">
            <a:extLst>
              <a:ext uri="{FF2B5EF4-FFF2-40B4-BE49-F238E27FC236}">
                <a16:creationId xmlns:a16="http://schemas.microsoft.com/office/drawing/2014/main" id="{FD884D0E-FFF3-7F23-5CC5-400D725DA0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312" y="1374409"/>
            <a:ext cx="1501878" cy="641791"/>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24">
            <a:extLst>
              <a:ext uri="{FF2B5EF4-FFF2-40B4-BE49-F238E27FC236}">
                <a16:creationId xmlns:a16="http://schemas.microsoft.com/office/drawing/2014/main" id="{C4FDC4DB-16A3-CDCE-6CA5-639FEDB2CC50}"/>
              </a:ext>
            </a:extLst>
          </p:cNvPr>
          <p:cNvSpPr/>
          <p:nvPr/>
        </p:nvSpPr>
        <p:spPr>
          <a:xfrm rot="1374620">
            <a:off x="-599043" y="-910336"/>
            <a:ext cx="2600476" cy="2954749"/>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5">
              <a:extLst>
                <a:ext uri="{96DAC541-7B7A-43D3-8B79-37D633B846F1}">
                  <asvg:svgBlip xmlns:asvg="http://schemas.microsoft.com/office/drawing/2016/SVG/main" r:embed="rId6"/>
                </a:ext>
              </a:extLst>
            </a:blip>
            <a:stretch>
              <a:fillRect l="-59676" t="-68764"/>
            </a:stretch>
          </a:blipFill>
        </p:spPr>
        <p:txBody>
          <a:bodyPr/>
          <a:lstStyle/>
          <a:p>
            <a:endParaRPr lang="fr-FR"/>
          </a:p>
        </p:txBody>
      </p:sp>
    </p:spTree>
    <p:extLst>
      <p:ext uri="{BB962C8B-B14F-4D97-AF65-F5344CB8AC3E}">
        <p14:creationId xmlns:p14="http://schemas.microsoft.com/office/powerpoint/2010/main" val="2118006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064BA07-F403-0301-B4D5-004D210FC343}"/>
              </a:ext>
            </a:extLst>
          </p:cNvPr>
          <p:cNvPicPr>
            <a:picLocks noChangeAspect="1"/>
          </p:cNvPicPr>
          <p:nvPr/>
        </p:nvPicPr>
        <p:blipFill>
          <a:blip r:embed="rId2"/>
          <a:stretch>
            <a:fillRect/>
          </a:stretch>
        </p:blipFill>
        <p:spPr>
          <a:xfrm>
            <a:off x="6909575" y="1033463"/>
            <a:ext cx="4991278" cy="5143500"/>
          </a:xfrm>
          <a:prstGeom prst="rect">
            <a:avLst/>
          </a:prstGeom>
          <a:noFill/>
        </p:spPr>
      </p:pic>
      <p:sp>
        <p:nvSpPr>
          <p:cNvPr id="2" name="Titre 1">
            <a:extLst>
              <a:ext uri="{FF2B5EF4-FFF2-40B4-BE49-F238E27FC236}">
                <a16:creationId xmlns:a16="http://schemas.microsoft.com/office/drawing/2014/main" id="{DE491F9D-CE99-75FE-C115-CE8FD1E4F274}"/>
              </a:ext>
            </a:extLst>
          </p:cNvPr>
          <p:cNvSpPr>
            <a:spLocks noGrp="1"/>
          </p:cNvSpPr>
          <p:nvPr>
            <p:ph type="title"/>
          </p:nvPr>
        </p:nvSpPr>
        <p:spPr/>
        <p:txBody>
          <a:bodyPr/>
          <a:lstStyle/>
          <a:p>
            <a:r>
              <a:rPr lang="fr-FR" dirty="0"/>
              <a:t>Pour un Plan National d’Efficience</a:t>
            </a:r>
          </a:p>
        </p:txBody>
      </p:sp>
      <p:sp>
        <p:nvSpPr>
          <p:cNvPr id="3" name="Espace réservé du texte 2">
            <a:extLst>
              <a:ext uri="{FF2B5EF4-FFF2-40B4-BE49-F238E27FC236}">
                <a16:creationId xmlns:a16="http://schemas.microsoft.com/office/drawing/2014/main" id="{838B11FC-0C2E-D7DA-7F6C-D40026DEBD48}"/>
              </a:ext>
            </a:extLst>
          </p:cNvPr>
          <p:cNvSpPr>
            <a:spLocks noGrp="1"/>
          </p:cNvSpPr>
          <p:nvPr>
            <p:ph type="body" idx="1"/>
          </p:nvPr>
        </p:nvSpPr>
        <p:spPr/>
        <p:txBody>
          <a:bodyPr/>
          <a:lstStyle/>
          <a:p>
            <a:r>
              <a:rPr lang="fr-FR" dirty="0"/>
              <a:t> </a:t>
            </a:r>
          </a:p>
        </p:txBody>
      </p:sp>
      <p:sp>
        <p:nvSpPr>
          <p:cNvPr id="4" name="Espace réservé du pied de page 3">
            <a:extLst>
              <a:ext uri="{FF2B5EF4-FFF2-40B4-BE49-F238E27FC236}">
                <a16:creationId xmlns:a16="http://schemas.microsoft.com/office/drawing/2014/main" id="{74504051-B401-F129-C832-A9F88E21E95C}"/>
              </a:ext>
            </a:extLst>
          </p:cNvPr>
          <p:cNvSpPr>
            <a:spLocks noGrp="1"/>
          </p:cNvSpPr>
          <p:nvPr>
            <p:ph type="ftr" sz="quarter" idx="11"/>
          </p:nvPr>
        </p:nvSpPr>
        <p:spPr/>
        <p:txBody>
          <a:bodyPr/>
          <a:lstStyle/>
          <a:p>
            <a:r>
              <a:rPr lang="fr-FR"/>
              <a:t>Etude Efficience en santé - Août 2024</a:t>
            </a:r>
          </a:p>
        </p:txBody>
      </p:sp>
      <p:sp>
        <p:nvSpPr>
          <p:cNvPr id="5" name="Espace réservé du numéro de diapositive 4">
            <a:extLst>
              <a:ext uri="{FF2B5EF4-FFF2-40B4-BE49-F238E27FC236}">
                <a16:creationId xmlns:a16="http://schemas.microsoft.com/office/drawing/2014/main" id="{AD5BBB34-67CA-FC13-FC80-0BF04DD905FD}"/>
              </a:ext>
            </a:extLst>
          </p:cNvPr>
          <p:cNvSpPr>
            <a:spLocks noGrp="1"/>
          </p:cNvSpPr>
          <p:nvPr>
            <p:ph type="sldNum" sz="quarter" idx="12"/>
          </p:nvPr>
        </p:nvSpPr>
        <p:spPr/>
        <p:txBody>
          <a:bodyPr/>
          <a:lstStyle/>
          <a:p>
            <a:fld id="{F3028EA7-CCE8-BA44-A223-3032174B19F0}" type="slidenum">
              <a:rPr lang="fr-FR" smtClean="0"/>
              <a:t>16</a:t>
            </a:fld>
            <a:endParaRPr lang="fr-FR"/>
          </a:p>
        </p:txBody>
      </p:sp>
      <p:pic>
        <p:nvPicPr>
          <p:cNvPr id="9" name="Image 8">
            <a:extLst>
              <a:ext uri="{FF2B5EF4-FFF2-40B4-BE49-F238E27FC236}">
                <a16:creationId xmlns:a16="http://schemas.microsoft.com/office/drawing/2014/main" id="{EBDB178D-8F2A-BEBA-6ED3-CB8859B2038D}"/>
              </a:ext>
            </a:extLst>
          </p:cNvPr>
          <p:cNvPicPr/>
          <p:nvPr/>
        </p:nvPicPr>
        <p:blipFill>
          <a:blip r:embed="rId3"/>
          <a:stretch>
            <a:fillRect/>
          </a:stretch>
        </p:blipFill>
        <p:spPr>
          <a:xfrm>
            <a:off x="291147" y="365125"/>
            <a:ext cx="1094105" cy="1409700"/>
          </a:xfrm>
          <a:prstGeom prst="rect">
            <a:avLst/>
          </a:prstGeom>
        </p:spPr>
      </p:pic>
    </p:spTree>
    <p:extLst>
      <p:ext uri="{BB962C8B-B14F-4D97-AF65-F5344CB8AC3E}">
        <p14:creationId xmlns:p14="http://schemas.microsoft.com/office/powerpoint/2010/main" val="3589381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9CE7A38-CD72-DA3B-8463-284AEF5E47EF}"/>
              </a:ext>
            </a:extLst>
          </p:cNvPr>
          <p:cNvPicPr>
            <a:picLocks noChangeAspect="1"/>
          </p:cNvPicPr>
          <p:nvPr/>
        </p:nvPicPr>
        <p:blipFill>
          <a:blip r:embed="rId2"/>
          <a:stretch>
            <a:fillRect/>
          </a:stretch>
        </p:blipFill>
        <p:spPr>
          <a:xfrm>
            <a:off x="6909575" y="1033463"/>
            <a:ext cx="4991278" cy="5143500"/>
          </a:xfrm>
          <a:prstGeom prst="rect">
            <a:avLst/>
          </a:prstGeom>
          <a:noFill/>
        </p:spPr>
      </p:pic>
      <p:sp>
        <p:nvSpPr>
          <p:cNvPr id="2" name="Titre 1">
            <a:extLst>
              <a:ext uri="{FF2B5EF4-FFF2-40B4-BE49-F238E27FC236}">
                <a16:creationId xmlns:a16="http://schemas.microsoft.com/office/drawing/2014/main" id="{7CFFE65B-1B90-DF52-F97D-9EA627FCC6C1}"/>
              </a:ext>
            </a:extLst>
          </p:cNvPr>
          <p:cNvSpPr>
            <a:spLocks noGrp="1"/>
          </p:cNvSpPr>
          <p:nvPr>
            <p:ph type="title"/>
          </p:nvPr>
        </p:nvSpPr>
        <p:spPr/>
        <p:txBody>
          <a:bodyPr/>
          <a:lstStyle/>
          <a:p>
            <a:r>
              <a:rPr lang="fr-FR"/>
              <a:t>Pour un Plan National d’Efficience</a:t>
            </a:r>
          </a:p>
        </p:txBody>
      </p:sp>
      <p:sp>
        <p:nvSpPr>
          <p:cNvPr id="3" name="Espace réservé du pied de page 2">
            <a:extLst>
              <a:ext uri="{FF2B5EF4-FFF2-40B4-BE49-F238E27FC236}">
                <a16:creationId xmlns:a16="http://schemas.microsoft.com/office/drawing/2014/main" id="{DE351DF2-EB73-E584-E3D5-014F64C50877}"/>
              </a:ext>
            </a:extLst>
          </p:cNvPr>
          <p:cNvSpPr>
            <a:spLocks noGrp="1"/>
          </p:cNvSpPr>
          <p:nvPr>
            <p:ph type="ftr" sz="quarter" idx="11"/>
          </p:nvPr>
        </p:nvSpPr>
        <p:spPr/>
        <p:txBody>
          <a:bodyPr/>
          <a:lstStyle/>
          <a:p>
            <a:r>
              <a:rPr lang="fr-FR"/>
              <a:t>Etude Efficience en santé - Août 2024</a:t>
            </a:r>
          </a:p>
        </p:txBody>
      </p:sp>
      <p:sp>
        <p:nvSpPr>
          <p:cNvPr id="4" name="Espace réservé du numéro de diapositive 3">
            <a:extLst>
              <a:ext uri="{FF2B5EF4-FFF2-40B4-BE49-F238E27FC236}">
                <a16:creationId xmlns:a16="http://schemas.microsoft.com/office/drawing/2014/main" id="{86FC704F-366D-AAFA-02B9-70D963A9BDBE}"/>
              </a:ext>
            </a:extLst>
          </p:cNvPr>
          <p:cNvSpPr>
            <a:spLocks noGrp="1"/>
          </p:cNvSpPr>
          <p:nvPr>
            <p:ph type="sldNum" sz="quarter" idx="12"/>
          </p:nvPr>
        </p:nvSpPr>
        <p:spPr/>
        <p:txBody>
          <a:bodyPr/>
          <a:lstStyle/>
          <a:p>
            <a:fld id="{F3028EA7-CCE8-BA44-A223-3032174B19F0}" type="slidenum">
              <a:rPr lang="fr-FR" smtClean="0"/>
              <a:t>17</a:t>
            </a:fld>
            <a:endParaRPr lang="fr-FR"/>
          </a:p>
        </p:txBody>
      </p:sp>
      <p:sp>
        <p:nvSpPr>
          <p:cNvPr id="5" name="Freeform 2"/>
          <p:cNvSpPr/>
          <p:nvPr/>
        </p:nvSpPr>
        <p:spPr>
          <a:xfrm>
            <a:off x="1388403" y="2412554"/>
            <a:ext cx="686907" cy="656727"/>
          </a:xfrm>
          <a:custGeom>
            <a:avLst/>
            <a:gdLst/>
            <a:ahLst/>
            <a:cxnLst/>
            <a:rect l="l" t="t" r="r" b="b"/>
            <a:pathLst>
              <a:path w="1419225" h="1519920">
                <a:moveTo>
                  <a:pt x="0" y="0"/>
                </a:moveTo>
                <a:lnTo>
                  <a:pt x="1419225" y="0"/>
                </a:lnTo>
                <a:lnTo>
                  <a:pt x="1419225" y="1519920"/>
                </a:lnTo>
                <a:lnTo>
                  <a:pt x="0" y="1519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6" name="Freeform 3"/>
          <p:cNvSpPr/>
          <p:nvPr/>
        </p:nvSpPr>
        <p:spPr>
          <a:xfrm>
            <a:off x="1387783" y="3474508"/>
            <a:ext cx="686907" cy="518937"/>
          </a:xfrm>
          <a:custGeom>
            <a:avLst/>
            <a:gdLst/>
            <a:ahLst/>
            <a:cxnLst/>
            <a:rect l="l" t="t" r="r" b="b"/>
            <a:pathLst>
              <a:path w="1419225" h="1201019">
                <a:moveTo>
                  <a:pt x="0" y="0"/>
                </a:moveTo>
                <a:lnTo>
                  <a:pt x="1419225" y="0"/>
                </a:lnTo>
                <a:lnTo>
                  <a:pt x="1419225" y="1201019"/>
                </a:lnTo>
                <a:lnTo>
                  <a:pt x="0" y="12010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8" name="TextBox 5"/>
          <p:cNvSpPr txBox="1"/>
          <p:nvPr/>
        </p:nvSpPr>
        <p:spPr>
          <a:xfrm>
            <a:off x="2279738" y="2533985"/>
            <a:ext cx="7632524" cy="2615460"/>
          </a:xfrm>
          <a:prstGeom prst="rect">
            <a:avLst/>
          </a:prstGeom>
          <a:solidFill>
            <a:schemeClr val="bg1">
              <a:lumMod val="95000"/>
            </a:schemeClr>
          </a:solidFill>
        </p:spPr>
        <p:txBody>
          <a:bodyPr wrap="square" lIns="0" tIns="0" rIns="0" bIns="0" rtlCol="0" anchor="t">
            <a:spAutoFit/>
          </a:bodyPr>
          <a:lstStyle/>
          <a:p>
            <a:pPr marL="694689" lvl="1" indent="-457200">
              <a:spcBef>
                <a:spcPts val="3600"/>
              </a:spcBef>
              <a:buFont typeface="+mj-lt"/>
              <a:buAutoNum type="arabicPeriod"/>
            </a:pPr>
            <a:r>
              <a:rPr lang="fr-FR" sz="2199">
                <a:solidFill>
                  <a:srgbClr val="000000"/>
                </a:solidFill>
                <a:ea typeface="Open Sauce"/>
                <a:cs typeface="Open Sauce"/>
                <a:sym typeface="Open Sauce"/>
              </a:rPr>
              <a:t>Mettre l’efficience au cœur du pilotage du système de santé</a:t>
            </a:r>
          </a:p>
          <a:p>
            <a:pPr marL="694689" lvl="1" indent="-457200">
              <a:spcBef>
                <a:spcPts val="3600"/>
              </a:spcBef>
              <a:buFont typeface="+mj-lt"/>
              <a:buAutoNum type="arabicPeriod"/>
            </a:pPr>
            <a:r>
              <a:rPr lang="fr-FR" sz="2199">
                <a:solidFill>
                  <a:srgbClr val="000000"/>
                </a:solidFill>
                <a:ea typeface="Open Sauce"/>
                <a:cs typeface="Open Sauce"/>
                <a:sym typeface="Open Sauce"/>
              </a:rPr>
              <a:t>Mobiliser les professionnels de santé et les patients dans la recherche d’efficience</a:t>
            </a:r>
          </a:p>
          <a:p>
            <a:pPr marL="694689" lvl="1" indent="-457200">
              <a:spcBef>
                <a:spcPts val="3600"/>
              </a:spcBef>
              <a:buFont typeface="+mj-lt"/>
              <a:buAutoNum type="arabicPeriod"/>
            </a:pPr>
            <a:r>
              <a:rPr lang="fr-FR" sz="2199">
                <a:solidFill>
                  <a:srgbClr val="000000"/>
                </a:solidFill>
                <a:ea typeface="Open Sauce"/>
                <a:cs typeface="Open Sauce"/>
                <a:sym typeface="Open Sauce"/>
              </a:rPr>
              <a:t>Mettre en place les outils et mécanismes qui favorisent l’efficience</a:t>
            </a:r>
          </a:p>
        </p:txBody>
      </p:sp>
      <p:sp>
        <p:nvSpPr>
          <p:cNvPr id="9" name="ZoneTexte 8">
            <a:extLst>
              <a:ext uri="{FF2B5EF4-FFF2-40B4-BE49-F238E27FC236}">
                <a16:creationId xmlns:a16="http://schemas.microsoft.com/office/drawing/2014/main" id="{D1A07C6A-B588-64D3-628A-474FE55D8935}"/>
              </a:ext>
            </a:extLst>
          </p:cNvPr>
          <p:cNvSpPr txBox="1"/>
          <p:nvPr/>
        </p:nvSpPr>
        <p:spPr>
          <a:xfrm>
            <a:off x="2279738" y="1927670"/>
            <a:ext cx="7929063" cy="369332"/>
          </a:xfrm>
          <a:prstGeom prst="rect">
            <a:avLst/>
          </a:prstGeom>
          <a:noFill/>
        </p:spPr>
        <p:txBody>
          <a:bodyPr wrap="square" rtlCol="0">
            <a:spAutoFit/>
          </a:bodyPr>
          <a:lstStyle/>
          <a:p>
            <a:r>
              <a:rPr lang="fr-FR" dirty="0"/>
              <a:t>Un plan organisé en 3 axes essentiels : </a:t>
            </a:r>
          </a:p>
        </p:txBody>
      </p:sp>
      <p:sp>
        <p:nvSpPr>
          <p:cNvPr id="10" name="Freeform 5"/>
          <p:cNvSpPr/>
          <p:nvPr/>
        </p:nvSpPr>
        <p:spPr>
          <a:xfrm>
            <a:off x="1388403" y="4398672"/>
            <a:ext cx="686907" cy="64846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pic>
        <p:nvPicPr>
          <p:cNvPr id="11" name="Image 10">
            <a:extLst>
              <a:ext uri="{FF2B5EF4-FFF2-40B4-BE49-F238E27FC236}">
                <a16:creationId xmlns:a16="http://schemas.microsoft.com/office/drawing/2014/main" id="{65DE41E5-E8B6-6231-0DB0-D0C5F58499CE}"/>
              </a:ext>
            </a:extLst>
          </p:cNvPr>
          <p:cNvPicPr/>
          <p:nvPr/>
        </p:nvPicPr>
        <p:blipFill>
          <a:blip r:embed="rId9"/>
          <a:stretch>
            <a:fillRect/>
          </a:stretch>
        </p:blipFill>
        <p:spPr>
          <a:xfrm>
            <a:off x="291147" y="365125"/>
            <a:ext cx="1094105" cy="1409700"/>
          </a:xfrm>
          <a:prstGeom prst="rect">
            <a:avLst/>
          </a:prstGeom>
        </p:spPr>
      </p:pic>
    </p:spTree>
    <p:extLst>
      <p:ext uri="{BB962C8B-B14F-4D97-AF65-F5344CB8AC3E}">
        <p14:creationId xmlns:p14="http://schemas.microsoft.com/office/powerpoint/2010/main" val="3921412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A4530DF-D53A-A723-675B-6EFA1538C1B0}"/>
              </a:ext>
            </a:extLst>
          </p:cNvPr>
          <p:cNvPicPr>
            <a:picLocks noChangeAspect="1"/>
          </p:cNvPicPr>
          <p:nvPr/>
        </p:nvPicPr>
        <p:blipFill>
          <a:blip r:embed="rId2"/>
          <a:stretch>
            <a:fillRect/>
          </a:stretch>
        </p:blipFill>
        <p:spPr>
          <a:xfrm>
            <a:off x="6909575" y="1033463"/>
            <a:ext cx="4991278" cy="5143500"/>
          </a:xfrm>
          <a:prstGeom prst="rect">
            <a:avLst/>
          </a:prstGeom>
          <a:noFill/>
        </p:spPr>
      </p:pic>
      <p:sp>
        <p:nvSpPr>
          <p:cNvPr id="36" name="Rectangle 35">
            <a:extLst>
              <a:ext uri="{FF2B5EF4-FFF2-40B4-BE49-F238E27FC236}">
                <a16:creationId xmlns:a16="http://schemas.microsoft.com/office/drawing/2014/main" id="{96CE4AA1-0D72-A39D-0561-3B217BC3EA3A}"/>
              </a:ext>
            </a:extLst>
          </p:cNvPr>
          <p:cNvSpPr/>
          <p:nvPr/>
        </p:nvSpPr>
        <p:spPr>
          <a:xfrm>
            <a:off x="5026003" y="2027027"/>
            <a:ext cx="4181941" cy="367038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36AAD73-2CAA-CD38-2F86-37553DA8100A}"/>
              </a:ext>
            </a:extLst>
          </p:cNvPr>
          <p:cNvSpPr>
            <a:spLocks noGrp="1"/>
          </p:cNvSpPr>
          <p:nvPr>
            <p:ph type="title"/>
          </p:nvPr>
        </p:nvSpPr>
        <p:spPr/>
        <p:txBody>
          <a:bodyPr/>
          <a:lstStyle/>
          <a:p>
            <a:r>
              <a:rPr lang="fr-FR" dirty="0"/>
              <a:t>Axe 1  </a:t>
            </a:r>
          </a:p>
        </p:txBody>
      </p:sp>
      <p:sp>
        <p:nvSpPr>
          <p:cNvPr id="3" name="Espace réservé du pied de page 2">
            <a:extLst>
              <a:ext uri="{FF2B5EF4-FFF2-40B4-BE49-F238E27FC236}">
                <a16:creationId xmlns:a16="http://schemas.microsoft.com/office/drawing/2014/main" id="{5EEE2279-C082-0592-1D01-D828FE26B5CE}"/>
              </a:ext>
            </a:extLst>
          </p:cNvPr>
          <p:cNvSpPr>
            <a:spLocks noGrp="1"/>
          </p:cNvSpPr>
          <p:nvPr>
            <p:ph type="ftr" sz="quarter" idx="11"/>
          </p:nvPr>
        </p:nvSpPr>
        <p:spPr/>
        <p:txBody>
          <a:bodyPr/>
          <a:lstStyle/>
          <a:p>
            <a:r>
              <a:rPr lang="fr-FR"/>
              <a:t>Etude Efficience en santé - Août 2024</a:t>
            </a:r>
          </a:p>
        </p:txBody>
      </p:sp>
      <p:sp>
        <p:nvSpPr>
          <p:cNvPr id="4" name="Espace réservé du numéro de diapositive 3">
            <a:extLst>
              <a:ext uri="{FF2B5EF4-FFF2-40B4-BE49-F238E27FC236}">
                <a16:creationId xmlns:a16="http://schemas.microsoft.com/office/drawing/2014/main" id="{6EFD88EE-8849-A7DA-591D-B80D8082928A}"/>
              </a:ext>
            </a:extLst>
          </p:cNvPr>
          <p:cNvSpPr>
            <a:spLocks noGrp="1"/>
          </p:cNvSpPr>
          <p:nvPr>
            <p:ph type="sldNum" sz="quarter" idx="12"/>
          </p:nvPr>
        </p:nvSpPr>
        <p:spPr/>
        <p:txBody>
          <a:bodyPr/>
          <a:lstStyle/>
          <a:p>
            <a:fld id="{F3028EA7-CCE8-BA44-A223-3032174B19F0}" type="slidenum">
              <a:rPr lang="fr-FR" smtClean="0"/>
              <a:t>18</a:t>
            </a:fld>
            <a:endParaRPr lang="fr-FR"/>
          </a:p>
        </p:txBody>
      </p:sp>
      <p:sp>
        <p:nvSpPr>
          <p:cNvPr id="5" name="Rectangle 4">
            <a:extLst>
              <a:ext uri="{FF2B5EF4-FFF2-40B4-BE49-F238E27FC236}">
                <a16:creationId xmlns:a16="http://schemas.microsoft.com/office/drawing/2014/main" id="{0DAC8D34-69EC-14BF-42FA-6F1CCBAFFF89}"/>
              </a:ext>
            </a:extLst>
          </p:cNvPr>
          <p:cNvSpPr/>
          <p:nvPr/>
        </p:nvSpPr>
        <p:spPr>
          <a:xfrm>
            <a:off x="349624" y="1855694"/>
            <a:ext cx="2635623" cy="4376536"/>
          </a:xfrm>
          <a:prstGeom prst="rect">
            <a:avLst/>
          </a:prstGeom>
          <a:solidFill>
            <a:schemeClr val="bg2">
              <a:lumMod val="20000"/>
              <a:lumOff val="80000"/>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8775" marR="690880" defTabSz="2151063"/>
            <a:endParaRPr lang="fr-FR" sz="1800" b="1" kern="10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7675FD13-5EF8-8CD7-B700-FDD40D648024}"/>
              </a:ext>
            </a:extLst>
          </p:cNvPr>
          <p:cNvSpPr txBox="1"/>
          <p:nvPr/>
        </p:nvSpPr>
        <p:spPr>
          <a:xfrm>
            <a:off x="591671" y="2612801"/>
            <a:ext cx="2151529" cy="2862322"/>
          </a:xfrm>
          <a:prstGeom prst="rect">
            <a:avLst/>
          </a:prstGeom>
          <a:solidFill>
            <a:schemeClr val="bg2">
              <a:lumMod val="20000"/>
              <a:lumOff val="80000"/>
            </a:schemeClr>
          </a:solidFill>
        </p:spPr>
        <p:txBody>
          <a:bodyPr wrap="square" rtlCol="0">
            <a:spAutoFit/>
          </a:bodyPr>
          <a:lstStyle/>
          <a:p>
            <a:pPr marL="237489" lvl="1">
              <a:lnSpc>
                <a:spcPct val="150000"/>
              </a:lnSpc>
              <a:spcBef>
                <a:spcPts val="3600"/>
              </a:spcBef>
            </a:pPr>
            <a:r>
              <a:rPr lang="en-US" sz="1800" b="1" dirty="0">
                <a:solidFill>
                  <a:srgbClr val="000000"/>
                </a:solidFill>
                <a:ea typeface="Open Sauce"/>
                <a:cs typeface="Open Sauce"/>
                <a:sym typeface="Open Sauce"/>
              </a:rPr>
              <a:t>METTRE L’EFFICIENCE AU CŒUR DU PILOTAGE DU SYSTÈME DE SANTÉ</a:t>
            </a:r>
          </a:p>
          <a:p>
            <a:endParaRPr lang="fr-FR" b="1" dirty="0"/>
          </a:p>
        </p:txBody>
      </p:sp>
      <p:grpSp>
        <p:nvGrpSpPr>
          <p:cNvPr id="35" name="Groupe 34">
            <a:extLst>
              <a:ext uri="{FF2B5EF4-FFF2-40B4-BE49-F238E27FC236}">
                <a16:creationId xmlns:a16="http://schemas.microsoft.com/office/drawing/2014/main" id="{4632A394-177C-CF30-AEA5-AEA4F8FE719D}"/>
              </a:ext>
            </a:extLst>
          </p:cNvPr>
          <p:cNvGrpSpPr/>
          <p:nvPr/>
        </p:nvGrpSpPr>
        <p:grpSpPr>
          <a:xfrm>
            <a:off x="5078933" y="2077319"/>
            <a:ext cx="4076521" cy="3556551"/>
            <a:chOff x="4286027" y="2077319"/>
            <a:chExt cx="4076521" cy="3556551"/>
          </a:xfrm>
        </p:grpSpPr>
        <p:sp>
          <p:nvSpPr>
            <p:cNvPr id="27" name="TextBox 64">
              <a:extLst>
                <a:ext uri="{FF2B5EF4-FFF2-40B4-BE49-F238E27FC236}">
                  <a16:creationId xmlns:a16="http://schemas.microsoft.com/office/drawing/2014/main" id="{ADB79A58-77C2-6D50-9103-4E9CE8DDC664}"/>
                </a:ext>
              </a:extLst>
            </p:cNvPr>
            <p:cNvSpPr txBox="1"/>
            <p:nvPr/>
          </p:nvSpPr>
          <p:spPr>
            <a:xfrm>
              <a:off x="4286027" y="2077319"/>
              <a:ext cx="3807957" cy="646331"/>
            </a:xfrm>
            <a:prstGeom prst="rect">
              <a:avLst/>
            </a:prstGeom>
          </p:spPr>
          <p:txBody>
            <a:bodyPr wrap="square" lIns="0" tIns="0" rIns="0" bIns="0" rtlCol="0" anchor="t">
              <a:spAutoFit/>
            </a:bodyPr>
            <a:lstStyle/>
            <a:p>
              <a:pPr algn="l"/>
              <a:r>
                <a:rPr lang="fr-FR" sz="1400">
                  <a:solidFill>
                    <a:srgbClr val="000000"/>
                  </a:solidFill>
                </a:rPr>
                <a:t>Elaborer et mettre en œuvre une loi d’organisation et de programmation en santé centrée sur la recherche d’efficience</a:t>
              </a:r>
            </a:p>
          </p:txBody>
        </p:sp>
        <p:sp>
          <p:nvSpPr>
            <p:cNvPr id="28" name="TextBox 65">
              <a:extLst>
                <a:ext uri="{FF2B5EF4-FFF2-40B4-BE49-F238E27FC236}">
                  <a16:creationId xmlns:a16="http://schemas.microsoft.com/office/drawing/2014/main" id="{88AF503F-6C1F-3364-4FA0-5ABE69920CC0}"/>
                </a:ext>
              </a:extLst>
            </p:cNvPr>
            <p:cNvSpPr txBox="1"/>
            <p:nvPr/>
          </p:nvSpPr>
          <p:spPr>
            <a:xfrm>
              <a:off x="4286027" y="4845897"/>
              <a:ext cx="3935845" cy="787973"/>
            </a:xfrm>
            <a:prstGeom prst="rect">
              <a:avLst/>
            </a:prstGeom>
          </p:spPr>
          <p:txBody>
            <a:bodyPr wrap="square" lIns="0" tIns="0" rIns="0" bIns="0" rtlCol="0" anchor="t">
              <a:spAutoFit/>
            </a:bodyPr>
            <a:lstStyle/>
            <a:p>
              <a:pPr marL="0" lvl="1" indent="0" algn="l">
                <a:lnSpc>
                  <a:spcPts val="2100"/>
                </a:lnSpc>
              </a:pPr>
              <a:r>
                <a:rPr lang="fr-FR" sz="1400">
                  <a:solidFill>
                    <a:srgbClr val="000000"/>
                  </a:solidFill>
                </a:rPr>
                <a:t>Décliner la recherche d’efficience au niveau des agences d’expertises, des institutions et des organisations régionales</a:t>
              </a:r>
            </a:p>
          </p:txBody>
        </p:sp>
        <p:sp>
          <p:nvSpPr>
            <p:cNvPr id="29" name="TextBox 66">
              <a:extLst>
                <a:ext uri="{FF2B5EF4-FFF2-40B4-BE49-F238E27FC236}">
                  <a16:creationId xmlns:a16="http://schemas.microsoft.com/office/drawing/2014/main" id="{D48C8FE8-21AD-1E46-412C-4CD335F7230E}"/>
                </a:ext>
              </a:extLst>
            </p:cNvPr>
            <p:cNvSpPr txBox="1"/>
            <p:nvPr/>
          </p:nvSpPr>
          <p:spPr>
            <a:xfrm>
              <a:off x="4286027" y="3703982"/>
              <a:ext cx="4076521" cy="430887"/>
            </a:xfrm>
            <a:prstGeom prst="rect">
              <a:avLst/>
            </a:prstGeom>
          </p:spPr>
          <p:txBody>
            <a:bodyPr wrap="square" lIns="0" tIns="0" rIns="0" bIns="0" rtlCol="0" anchor="t">
              <a:spAutoFit/>
            </a:bodyPr>
            <a:lstStyle/>
            <a:p>
              <a:pPr marL="0" lvl="1" indent="0" algn="l">
                <a:spcBef>
                  <a:spcPct val="0"/>
                </a:spcBef>
              </a:pPr>
              <a:r>
                <a:rPr lang="fr-FR" sz="1400">
                  <a:solidFill>
                    <a:srgbClr val="000000"/>
                  </a:solidFill>
                </a:rPr>
                <a:t>Permettre la fongibilité des enveloppes budgétaires consacrées à la santé</a:t>
              </a:r>
            </a:p>
          </p:txBody>
        </p:sp>
        <p:sp>
          <p:nvSpPr>
            <p:cNvPr id="30" name="TextBox 67">
              <a:extLst>
                <a:ext uri="{FF2B5EF4-FFF2-40B4-BE49-F238E27FC236}">
                  <a16:creationId xmlns:a16="http://schemas.microsoft.com/office/drawing/2014/main" id="{F9095D0A-BB22-531E-1379-49AB7B87F844}"/>
                </a:ext>
              </a:extLst>
            </p:cNvPr>
            <p:cNvSpPr txBox="1"/>
            <p:nvPr/>
          </p:nvSpPr>
          <p:spPr>
            <a:xfrm>
              <a:off x="4286027" y="2954482"/>
              <a:ext cx="3935845" cy="518668"/>
            </a:xfrm>
            <a:prstGeom prst="rect">
              <a:avLst/>
            </a:prstGeom>
          </p:spPr>
          <p:txBody>
            <a:bodyPr wrap="square" lIns="0" tIns="0" rIns="0" bIns="0" rtlCol="0" anchor="t">
              <a:spAutoFit/>
            </a:bodyPr>
            <a:lstStyle/>
            <a:p>
              <a:pPr marL="0" lvl="1" indent="0" algn="l">
                <a:lnSpc>
                  <a:spcPts val="2100"/>
                </a:lnSpc>
              </a:pPr>
              <a:r>
                <a:rPr lang="fr-FR" sz="1400">
                  <a:solidFill>
                    <a:srgbClr val="000000"/>
                  </a:solidFill>
                </a:rPr>
                <a:t>Inscrire la Loi de Financement de la Sécurité Sociale dans un cadre pluriannuel</a:t>
              </a:r>
            </a:p>
          </p:txBody>
        </p:sp>
        <p:sp>
          <p:nvSpPr>
            <p:cNvPr id="31" name="TextBox 68">
              <a:extLst>
                <a:ext uri="{FF2B5EF4-FFF2-40B4-BE49-F238E27FC236}">
                  <a16:creationId xmlns:a16="http://schemas.microsoft.com/office/drawing/2014/main" id="{BCF6D0D5-40C5-52CB-280F-E74E3BA6B8BC}"/>
                </a:ext>
              </a:extLst>
            </p:cNvPr>
            <p:cNvSpPr txBox="1"/>
            <p:nvPr/>
          </p:nvSpPr>
          <p:spPr>
            <a:xfrm>
              <a:off x="4286027" y="4365701"/>
              <a:ext cx="3935845" cy="249364"/>
            </a:xfrm>
            <a:prstGeom prst="rect">
              <a:avLst/>
            </a:prstGeom>
          </p:spPr>
          <p:txBody>
            <a:bodyPr wrap="square" lIns="0" tIns="0" rIns="0" bIns="0" rtlCol="0" anchor="t">
              <a:spAutoFit/>
            </a:bodyPr>
            <a:lstStyle/>
            <a:p>
              <a:pPr marL="0" lvl="1" indent="0" algn="l">
                <a:lnSpc>
                  <a:spcPts val="2100"/>
                </a:lnSpc>
              </a:pPr>
              <a:r>
                <a:rPr lang="fr-FR" sz="1400">
                  <a:solidFill>
                    <a:srgbClr val="000000"/>
                  </a:solidFill>
                </a:rPr>
                <a:t>Créer un Secrétariat Général pour l’efficience en santé </a:t>
              </a:r>
            </a:p>
          </p:txBody>
        </p:sp>
      </p:grpSp>
      <p:sp>
        <p:nvSpPr>
          <p:cNvPr id="38" name="Ellipse 37">
            <a:extLst>
              <a:ext uri="{FF2B5EF4-FFF2-40B4-BE49-F238E27FC236}">
                <a16:creationId xmlns:a16="http://schemas.microsoft.com/office/drawing/2014/main" id="{78A3A95C-07D7-A04E-DD29-FE6C1409AFE6}"/>
              </a:ext>
            </a:extLst>
          </p:cNvPr>
          <p:cNvSpPr/>
          <p:nvPr/>
        </p:nvSpPr>
        <p:spPr>
          <a:xfrm>
            <a:off x="4327679" y="2179294"/>
            <a:ext cx="377270" cy="3708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39" name="Ellipse 38">
            <a:extLst>
              <a:ext uri="{FF2B5EF4-FFF2-40B4-BE49-F238E27FC236}">
                <a16:creationId xmlns:a16="http://schemas.microsoft.com/office/drawing/2014/main" id="{6824FE57-567D-A49B-53E4-91F01AD6F148}"/>
              </a:ext>
            </a:extLst>
          </p:cNvPr>
          <p:cNvSpPr/>
          <p:nvPr/>
        </p:nvSpPr>
        <p:spPr>
          <a:xfrm>
            <a:off x="4327679" y="2915968"/>
            <a:ext cx="377270" cy="3708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2</a:t>
            </a:r>
          </a:p>
        </p:txBody>
      </p:sp>
      <p:sp>
        <p:nvSpPr>
          <p:cNvPr id="40" name="Ellipse 39">
            <a:extLst>
              <a:ext uri="{FF2B5EF4-FFF2-40B4-BE49-F238E27FC236}">
                <a16:creationId xmlns:a16="http://schemas.microsoft.com/office/drawing/2014/main" id="{498790EC-D7D2-6008-E362-45907BCB5B45}"/>
              </a:ext>
            </a:extLst>
          </p:cNvPr>
          <p:cNvSpPr/>
          <p:nvPr/>
        </p:nvSpPr>
        <p:spPr>
          <a:xfrm>
            <a:off x="4327679" y="3652642"/>
            <a:ext cx="377270" cy="3708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3</a:t>
            </a:r>
          </a:p>
        </p:txBody>
      </p:sp>
      <p:sp>
        <p:nvSpPr>
          <p:cNvPr id="41" name="Ellipse 40">
            <a:extLst>
              <a:ext uri="{FF2B5EF4-FFF2-40B4-BE49-F238E27FC236}">
                <a16:creationId xmlns:a16="http://schemas.microsoft.com/office/drawing/2014/main" id="{FB717DD5-43A2-77A6-13FB-ED1AB017AF3C}"/>
              </a:ext>
            </a:extLst>
          </p:cNvPr>
          <p:cNvSpPr/>
          <p:nvPr/>
        </p:nvSpPr>
        <p:spPr>
          <a:xfrm>
            <a:off x="4327679" y="4389317"/>
            <a:ext cx="377270" cy="3708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4</a:t>
            </a:r>
          </a:p>
        </p:txBody>
      </p:sp>
      <p:sp>
        <p:nvSpPr>
          <p:cNvPr id="42" name="Ellipse 41">
            <a:extLst>
              <a:ext uri="{FF2B5EF4-FFF2-40B4-BE49-F238E27FC236}">
                <a16:creationId xmlns:a16="http://schemas.microsoft.com/office/drawing/2014/main" id="{C59001D7-354F-DF68-59D1-CB0B07A9A7B1}"/>
              </a:ext>
            </a:extLst>
          </p:cNvPr>
          <p:cNvSpPr/>
          <p:nvPr/>
        </p:nvSpPr>
        <p:spPr>
          <a:xfrm>
            <a:off x="4327679" y="5125992"/>
            <a:ext cx="377270" cy="3708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5</a:t>
            </a:r>
          </a:p>
        </p:txBody>
      </p:sp>
      <p:pic>
        <p:nvPicPr>
          <p:cNvPr id="8" name="Image 7">
            <a:extLst>
              <a:ext uri="{FF2B5EF4-FFF2-40B4-BE49-F238E27FC236}">
                <a16:creationId xmlns:a16="http://schemas.microsoft.com/office/drawing/2014/main" id="{F9EBA085-0F7B-DE44-67E0-B1DEA541F859}"/>
              </a:ext>
            </a:extLst>
          </p:cNvPr>
          <p:cNvPicPr/>
          <p:nvPr/>
        </p:nvPicPr>
        <p:blipFill>
          <a:blip r:embed="rId3"/>
          <a:stretch>
            <a:fillRect/>
          </a:stretch>
        </p:blipFill>
        <p:spPr>
          <a:xfrm>
            <a:off x="291147" y="365125"/>
            <a:ext cx="1094105" cy="1409700"/>
          </a:xfrm>
          <a:prstGeom prst="rect">
            <a:avLst/>
          </a:prstGeom>
        </p:spPr>
      </p:pic>
    </p:spTree>
    <p:extLst>
      <p:ext uri="{BB962C8B-B14F-4D97-AF65-F5344CB8AC3E}">
        <p14:creationId xmlns:p14="http://schemas.microsoft.com/office/powerpoint/2010/main" val="388619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D60E4D1-36FF-B1A3-6B71-5B9F2E0F3996}"/>
              </a:ext>
            </a:extLst>
          </p:cNvPr>
          <p:cNvPicPr>
            <a:picLocks noChangeAspect="1"/>
          </p:cNvPicPr>
          <p:nvPr/>
        </p:nvPicPr>
        <p:blipFill>
          <a:blip r:embed="rId2"/>
          <a:stretch>
            <a:fillRect/>
          </a:stretch>
        </p:blipFill>
        <p:spPr>
          <a:xfrm>
            <a:off x="6909575" y="1033463"/>
            <a:ext cx="4991278" cy="5143500"/>
          </a:xfrm>
          <a:prstGeom prst="rect">
            <a:avLst/>
          </a:prstGeom>
          <a:noFill/>
        </p:spPr>
      </p:pic>
      <p:sp>
        <p:nvSpPr>
          <p:cNvPr id="36" name="Rectangle 35">
            <a:extLst>
              <a:ext uri="{FF2B5EF4-FFF2-40B4-BE49-F238E27FC236}">
                <a16:creationId xmlns:a16="http://schemas.microsoft.com/office/drawing/2014/main" id="{96CE4AA1-0D72-A39D-0561-3B217BC3EA3A}"/>
              </a:ext>
            </a:extLst>
          </p:cNvPr>
          <p:cNvSpPr/>
          <p:nvPr/>
        </p:nvSpPr>
        <p:spPr>
          <a:xfrm>
            <a:off x="5026003" y="2027027"/>
            <a:ext cx="4181941" cy="367038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36AAD73-2CAA-CD38-2F86-37553DA8100A}"/>
              </a:ext>
            </a:extLst>
          </p:cNvPr>
          <p:cNvSpPr>
            <a:spLocks noGrp="1"/>
          </p:cNvSpPr>
          <p:nvPr>
            <p:ph type="title"/>
          </p:nvPr>
        </p:nvSpPr>
        <p:spPr/>
        <p:txBody>
          <a:bodyPr/>
          <a:lstStyle/>
          <a:p>
            <a:r>
              <a:rPr lang="fr-FR" dirty="0"/>
              <a:t>Axe 2</a:t>
            </a:r>
          </a:p>
        </p:txBody>
      </p:sp>
      <p:sp>
        <p:nvSpPr>
          <p:cNvPr id="3" name="Espace réservé du pied de page 2">
            <a:extLst>
              <a:ext uri="{FF2B5EF4-FFF2-40B4-BE49-F238E27FC236}">
                <a16:creationId xmlns:a16="http://schemas.microsoft.com/office/drawing/2014/main" id="{5EEE2279-C082-0592-1D01-D828FE26B5CE}"/>
              </a:ext>
            </a:extLst>
          </p:cNvPr>
          <p:cNvSpPr>
            <a:spLocks noGrp="1"/>
          </p:cNvSpPr>
          <p:nvPr>
            <p:ph type="ftr" sz="quarter" idx="11"/>
          </p:nvPr>
        </p:nvSpPr>
        <p:spPr/>
        <p:txBody>
          <a:bodyPr/>
          <a:lstStyle/>
          <a:p>
            <a:r>
              <a:rPr lang="fr-FR"/>
              <a:t>Etude Efficience en santé - Août 2024</a:t>
            </a:r>
          </a:p>
        </p:txBody>
      </p:sp>
      <p:sp>
        <p:nvSpPr>
          <p:cNvPr id="4" name="Espace réservé du numéro de diapositive 3">
            <a:extLst>
              <a:ext uri="{FF2B5EF4-FFF2-40B4-BE49-F238E27FC236}">
                <a16:creationId xmlns:a16="http://schemas.microsoft.com/office/drawing/2014/main" id="{6EFD88EE-8849-A7DA-591D-B80D8082928A}"/>
              </a:ext>
            </a:extLst>
          </p:cNvPr>
          <p:cNvSpPr>
            <a:spLocks noGrp="1"/>
          </p:cNvSpPr>
          <p:nvPr>
            <p:ph type="sldNum" sz="quarter" idx="12"/>
          </p:nvPr>
        </p:nvSpPr>
        <p:spPr/>
        <p:txBody>
          <a:bodyPr/>
          <a:lstStyle/>
          <a:p>
            <a:fld id="{F3028EA7-CCE8-BA44-A223-3032174B19F0}" type="slidenum">
              <a:rPr lang="fr-FR" smtClean="0"/>
              <a:t>19</a:t>
            </a:fld>
            <a:endParaRPr lang="fr-FR"/>
          </a:p>
        </p:txBody>
      </p:sp>
      <p:sp>
        <p:nvSpPr>
          <p:cNvPr id="5" name="Rectangle 4">
            <a:extLst>
              <a:ext uri="{FF2B5EF4-FFF2-40B4-BE49-F238E27FC236}">
                <a16:creationId xmlns:a16="http://schemas.microsoft.com/office/drawing/2014/main" id="{0DAC8D34-69EC-14BF-42FA-6F1CCBAFFF89}"/>
              </a:ext>
            </a:extLst>
          </p:cNvPr>
          <p:cNvSpPr/>
          <p:nvPr/>
        </p:nvSpPr>
        <p:spPr>
          <a:xfrm>
            <a:off x="349624" y="1855694"/>
            <a:ext cx="2635623" cy="4376536"/>
          </a:xfrm>
          <a:prstGeom prst="rect">
            <a:avLst/>
          </a:prstGeom>
          <a:solidFill>
            <a:schemeClr val="bg2">
              <a:lumMod val="20000"/>
              <a:lumOff val="80000"/>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8775" marR="690880" defTabSz="2151063"/>
            <a:endParaRPr lang="fr-FR" sz="1800" b="1" kern="10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7675FD13-5EF8-8CD7-B700-FDD40D648024}"/>
              </a:ext>
            </a:extLst>
          </p:cNvPr>
          <p:cNvSpPr txBox="1"/>
          <p:nvPr/>
        </p:nvSpPr>
        <p:spPr>
          <a:xfrm>
            <a:off x="591671" y="2612801"/>
            <a:ext cx="2151529" cy="2862322"/>
          </a:xfrm>
          <a:prstGeom prst="rect">
            <a:avLst/>
          </a:prstGeom>
          <a:solidFill>
            <a:schemeClr val="bg2">
              <a:lumMod val="20000"/>
              <a:lumOff val="80000"/>
            </a:schemeClr>
          </a:solidFill>
        </p:spPr>
        <p:txBody>
          <a:bodyPr wrap="square" rtlCol="0">
            <a:spAutoFit/>
          </a:bodyPr>
          <a:lstStyle/>
          <a:p>
            <a:pPr marL="237489" lvl="1">
              <a:lnSpc>
                <a:spcPct val="150000"/>
              </a:lnSpc>
              <a:spcBef>
                <a:spcPts val="3600"/>
              </a:spcBef>
            </a:pPr>
            <a:r>
              <a:rPr lang="fr-FR" sz="1800" b="1">
                <a:solidFill>
                  <a:srgbClr val="000000"/>
                </a:solidFill>
                <a:ea typeface="Open Sauce"/>
                <a:cs typeface="Open Sauce"/>
                <a:sym typeface="Open Sauce"/>
              </a:rPr>
              <a:t>MOBILISER LES PROFESSIONNELS DE SANTÉ ET LES PATIENTS DANS LA RECHERCHE D’EFFICIENCE</a:t>
            </a:r>
          </a:p>
          <a:p>
            <a:endParaRPr lang="fr-FR" b="1"/>
          </a:p>
        </p:txBody>
      </p:sp>
      <p:grpSp>
        <p:nvGrpSpPr>
          <p:cNvPr id="35" name="Groupe 34">
            <a:extLst>
              <a:ext uri="{FF2B5EF4-FFF2-40B4-BE49-F238E27FC236}">
                <a16:creationId xmlns:a16="http://schemas.microsoft.com/office/drawing/2014/main" id="{4632A394-177C-CF30-AEA5-AEA4F8FE719D}"/>
              </a:ext>
            </a:extLst>
          </p:cNvPr>
          <p:cNvGrpSpPr/>
          <p:nvPr/>
        </p:nvGrpSpPr>
        <p:grpSpPr>
          <a:xfrm>
            <a:off x="5078932" y="2077319"/>
            <a:ext cx="4076522" cy="3504458"/>
            <a:chOff x="4286026" y="2077319"/>
            <a:chExt cx="4076522" cy="3504458"/>
          </a:xfrm>
        </p:grpSpPr>
        <p:sp>
          <p:nvSpPr>
            <p:cNvPr id="27" name="TextBox 64">
              <a:extLst>
                <a:ext uri="{FF2B5EF4-FFF2-40B4-BE49-F238E27FC236}">
                  <a16:creationId xmlns:a16="http://schemas.microsoft.com/office/drawing/2014/main" id="{ADB79A58-77C2-6D50-9103-4E9CE8DDC664}"/>
                </a:ext>
              </a:extLst>
            </p:cNvPr>
            <p:cNvSpPr txBox="1"/>
            <p:nvPr/>
          </p:nvSpPr>
          <p:spPr>
            <a:xfrm>
              <a:off x="4286027" y="2077319"/>
              <a:ext cx="3807957" cy="430887"/>
            </a:xfrm>
            <a:prstGeom prst="rect">
              <a:avLst/>
            </a:prstGeom>
          </p:spPr>
          <p:txBody>
            <a:bodyPr wrap="square" lIns="0" tIns="0" rIns="0" bIns="0" rtlCol="0" anchor="t">
              <a:spAutoFit/>
            </a:bodyPr>
            <a:lstStyle/>
            <a:p>
              <a:pPr algn="l"/>
              <a:r>
                <a:rPr lang="fr-FR" sz="1400">
                  <a:solidFill>
                    <a:srgbClr val="000000"/>
                  </a:solidFill>
                </a:rPr>
                <a:t>Embarquer la société civile et ses représentants dans le plan national d’efficience </a:t>
              </a:r>
            </a:p>
          </p:txBody>
        </p:sp>
        <p:sp>
          <p:nvSpPr>
            <p:cNvPr id="28" name="TextBox 65">
              <a:extLst>
                <a:ext uri="{FF2B5EF4-FFF2-40B4-BE49-F238E27FC236}">
                  <a16:creationId xmlns:a16="http://schemas.microsoft.com/office/drawing/2014/main" id="{88AF503F-6C1F-3364-4FA0-5ABE69920CC0}"/>
                </a:ext>
              </a:extLst>
            </p:cNvPr>
            <p:cNvSpPr txBox="1"/>
            <p:nvPr/>
          </p:nvSpPr>
          <p:spPr>
            <a:xfrm>
              <a:off x="4286026" y="5063109"/>
              <a:ext cx="3935845" cy="518668"/>
            </a:xfrm>
            <a:prstGeom prst="rect">
              <a:avLst/>
            </a:prstGeom>
          </p:spPr>
          <p:txBody>
            <a:bodyPr wrap="square" lIns="0" tIns="0" rIns="0" bIns="0" rtlCol="0" anchor="t">
              <a:spAutoFit/>
            </a:bodyPr>
            <a:lstStyle/>
            <a:p>
              <a:pPr marL="0" lvl="1" indent="0" algn="l">
                <a:lnSpc>
                  <a:spcPts val="2100"/>
                </a:lnSpc>
              </a:pPr>
              <a:r>
                <a:rPr lang="fr-FR" sz="1400">
                  <a:solidFill>
                    <a:srgbClr val="000000"/>
                  </a:solidFill>
                </a:rPr>
                <a:t>Favoriser l’innovation organisationnelle et le lancement de pilotes </a:t>
              </a:r>
            </a:p>
          </p:txBody>
        </p:sp>
        <p:sp>
          <p:nvSpPr>
            <p:cNvPr id="29" name="TextBox 66">
              <a:extLst>
                <a:ext uri="{FF2B5EF4-FFF2-40B4-BE49-F238E27FC236}">
                  <a16:creationId xmlns:a16="http://schemas.microsoft.com/office/drawing/2014/main" id="{D48C8FE8-21AD-1E46-412C-4CD335F7230E}"/>
                </a:ext>
              </a:extLst>
            </p:cNvPr>
            <p:cNvSpPr txBox="1"/>
            <p:nvPr/>
          </p:nvSpPr>
          <p:spPr>
            <a:xfrm>
              <a:off x="4286027" y="3435562"/>
              <a:ext cx="4076521" cy="430887"/>
            </a:xfrm>
            <a:prstGeom prst="rect">
              <a:avLst/>
            </a:prstGeom>
          </p:spPr>
          <p:txBody>
            <a:bodyPr wrap="square" lIns="0" tIns="0" rIns="0" bIns="0" rtlCol="0" anchor="t">
              <a:spAutoFit/>
            </a:bodyPr>
            <a:lstStyle/>
            <a:p>
              <a:pPr marL="0" lvl="1" indent="0" algn="l">
                <a:spcBef>
                  <a:spcPct val="0"/>
                </a:spcBef>
              </a:pPr>
              <a:r>
                <a:rPr lang="fr-FR" sz="1400">
                  <a:solidFill>
                    <a:srgbClr val="000000"/>
                  </a:solidFill>
                </a:rPr>
                <a:t>Développer une stratégie nationale d’amélioration de l’adhérence</a:t>
              </a:r>
            </a:p>
          </p:txBody>
        </p:sp>
        <p:sp>
          <p:nvSpPr>
            <p:cNvPr id="30" name="TextBox 67">
              <a:extLst>
                <a:ext uri="{FF2B5EF4-FFF2-40B4-BE49-F238E27FC236}">
                  <a16:creationId xmlns:a16="http://schemas.microsoft.com/office/drawing/2014/main" id="{F9095D0A-BB22-531E-1379-49AB7B87F844}"/>
                </a:ext>
              </a:extLst>
            </p:cNvPr>
            <p:cNvSpPr txBox="1"/>
            <p:nvPr/>
          </p:nvSpPr>
          <p:spPr>
            <a:xfrm>
              <a:off x="4286027" y="2712550"/>
              <a:ext cx="3935845" cy="518668"/>
            </a:xfrm>
            <a:prstGeom prst="rect">
              <a:avLst/>
            </a:prstGeom>
          </p:spPr>
          <p:txBody>
            <a:bodyPr wrap="square" lIns="0" tIns="0" rIns="0" bIns="0" rtlCol="0" anchor="t">
              <a:spAutoFit/>
            </a:bodyPr>
            <a:lstStyle/>
            <a:p>
              <a:pPr marL="0" lvl="1" indent="0" algn="l">
                <a:lnSpc>
                  <a:spcPts val="2100"/>
                </a:lnSpc>
              </a:pPr>
              <a:r>
                <a:rPr lang="fr-FR" sz="1400">
                  <a:solidFill>
                    <a:srgbClr val="000000"/>
                  </a:solidFill>
                </a:rPr>
                <a:t>Développer de manière ambitieuse une stratégie et des programmes de prévention</a:t>
              </a:r>
            </a:p>
          </p:txBody>
        </p:sp>
        <p:sp>
          <p:nvSpPr>
            <p:cNvPr id="31" name="TextBox 68">
              <a:extLst>
                <a:ext uri="{FF2B5EF4-FFF2-40B4-BE49-F238E27FC236}">
                  <a16:creationId xmlns:a16="http://schemas.microsoft.com/office/drawing/2014/main" id="{BCF6D0D5-40C5-52CB-280F-E74E3BA6B8BC}"/>
                </a:ext>
              </a:extLst>
            </p:cNvPr>
            <p:cNvSpPr txBox="1"/>
            <p:nvPr/>
          </p:nvSpPr>
          <p:spPr>
            <a:xfrm>
              <a:off x="4286027" y="4070793"/>
              <a:ext cx="3935845" cy="787973"/>
            </a:xfrm>
            <a:prstGeom prst="rect">
              <a:avLst/>
            </a:prstGeom>
          </p:spPr>
          <p:txBody>
            <a:bodyPr wrap="square" lIns="0" tIns="0" rIns="0" bIns="0" rtlCol="0" anchor="t">
              <a:spAutoFit/>
            </a:bodyPr>
            <a:lstStyle/>
            <a:p>
              <a:pPr marL="0" lvl="1" indent="0" algn="l">
                <a:lnSpc>
                  <a:spcPts val="2100"/>
                </a:lnSpc>
              </a:pPr>
              <a:r>
                <a:rPr lang="fr-FR" sz="1400">
                  <a:solidFill>
                    <a:srgbClr val="000000"/>
                  </a:solidFill>
                </a:rPr>
                <a:t>Faire évoluer le travail des professionnels de santé en tirant profit des innovations technologiques et en amplifiant les délégations de tâches </a:t>
              </a:r>
            </a:p>
          </p:txBody>
        </p:sp>
      </p:grpSp>
      <p:sp>
        <p:nvSpPr>
          <p:cNvPr id="38" name="Ellipse 37">
            <a:extLst>
              <a:ext uri="{FF2B5EF4-FFF2-40B4-BE49-F238E27FC236}">
                <a16:creationId xmlns:a16="http://schemas.microsoft.com/office/drawing/2014/main" id="{78A3A95C-07D7-A04E-DD29-FE6C1409AFE6}"/>
              </a:ext>
            </a:extLst>
          </p:cNvPr>
          <p:cNvSpPr/>
          <p:nvPr/>
        </p:nvSpPr>
        <p:spPr>
          <a:xfrm>
            <a:off x="4338627" y="2137330"/>
            <a:ext cx="377270" cy="3708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6</a:t>
            </a:r>
          </a:p>
        </p:txBody>
      </p:sp>
      <p:sp>
        <p:nvSpPr>
          <p:cNvPr id="39" name="Ellipse 38">
            <a:extLst>
              <a:ext uri="{FF2B5EF4-FFF2-40B4-BE49-F238E27FC236}">
                <a16:creationId xmlns:a16="http://schemas.microsoft.com/office/drawing/2014/main" id="{6824FE57-567D-A49B-53E4-91F01AD6F148}"/>
              </a:ext>
            </a:extLst>
          </p:cNvPr>
          <p:cNvSpPr/>
          <p:nvPr/>
        </p:nvSpPr>
        <p:spPr>
          <a:xfrm>
            <a:off x="4338627" y="2874004"/>
            <a:ext cx="377270" cy="3708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7</a:t>
            </a:r>
          </a:p>
        </p:txBody>
      </p:sp>
      <p:sp>
        <p:nvSpPr>
          <p:cNvPr id="40" name="Ellipse 39">
            <a:extLst>
              <a:ext uri="{FF2B5EF4-FFF2-40B4-BE49-F238E27FC236}">
                <a16:creationId xmlns:a16="http://schemas.microsoft.com/office/drawing/2014/main" id="{498790EC-D7D2-6008-E362-45907BCB5B45}"/>
              </a:ext>
            </a:extLst>
          </p:cNvPr>
          <p:cNvSpPr/>
          <p:nvPr/>
        </p:nvSpPr>
        <p:spPr>
          <a:xfrm>
            <a:off x="4338627" y="3610678"/>
            <a:ext cx="377270" cy="3708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8</a:t>
            </a:r>
          </a:p>
        </p:txBody>
      </p:sp>
      <p:sp>
        <p:nvSpPr>
          <p:cNvPr id="41" name="Ellipse 40">
            <a:extLst>
              <a:ext uri="{FF2B5EF4-FFF2-40B4-BE49-F238E27FC236}">
                <a16:creationId xmlns:a16="http://schemas.microsoft.com/office/drawing/2014/main" id="{FB717DD5-43A2-77A6-13FB-ED1AB017AF3C}"/>
              </a:ext>
            </a:extLst>
          </p:cNvPr>
          <p:cNvSpPr/>
          <p:nvPr/>
        </p:nvSpPr>
        <p:spPr>
          <a:xfrm>
            <a:off x="4338627" y="4347353"/>
            <a:ext cx="377270" cy="3708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9</a:t>
            </a:r>
          </a:p>
        </p:txBody>
      </p:sp>
      <p:sp>
        <p:nvSpPr>
          <p:cNvPr id="42" name="Ellipse 41">
            <a:extLst>
              <a:ext uri="{FF2B5EF4-FFF2-40B4-BE49-F238E27FC236}">
                <a16:creationId xmlns:a16="http://schemas.microsoft.com/office/drawing/2014/main" id="{C59001D7-354F-DF68-59D1-CB0B07A9A7B1}"/>
              </a:ext>
            </a:extLst>
          </p:cNvPr>
          <p:cNvSpPr/>
          <p:nvPr/>
        </p:nvSpPr>
        <p:spPr>
          <a:xfrm>
            <a:off x="4338627" y="5084028"/>
            <a:ext cx="377270" cy="3708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700"/>
          </a:p>
        </p:txBody>
      </p:sp>
      <p:sp>
        <p:nvSpPr>
          <p:cNvPr id="7" name="ZoneTexte 6">
            <a:extLst>
              <a:ext uri="{FF2B5EF4-FFF2-40B4-BE49-F238E27FC236}">
                <a16:creationId xmlns:a16="http://schemas.microsoft.com/office/drawing/2014/main" id="{7FDF874B-BDC8-33F6-3DA6-F0D8526B44D0}"/>
              </a:ext>
            </a:extLst>
          </p:cNvPr>
          <p:cNvSpPr txBox="1"/>
          <p:nvPr/>
        </p:nvSpPr>
        <p:spPr>
          <a:xfrm>
            <a:off x="4327679" y="5094605"/>
            <a:ext cx="399166" cy="338554"/>
          </a:xfrm>
          <a:prstGeom prst="rect">
            <a:avLst/>
          </a:prstGeom>
          <a:noFill/>
        </p:spPr>
        <p:txBody>
          <a:bodyPr wrap="square" rtlCol="0">
            <a:spAutoFit/>
          </a:bodyPr>
          <a:lstStyle/>
          <a:p>
            <a:r>
              <a:rPr lang="fr-FR" sz="1600">
                <a:solidFill>
                  <a:schemeClr val="bg1"/>
                </a:solidFill>
              </a:rPr>
              <a:t>10</a:t>
            </a:r>
          </a:p>
        </p:txBody>
      </p:sp>
      <p:pic>
        <p:nvPicPr>
          <p:cNvPr id="9" name="Image 8">
            <a:extLst>
              <a:ext uri="{FF2B5EF4-FFF2-40B4-BE49-F238E27FC236}">
                <a16:creationId xmlns:a16="http://schemas.microsoft.com/office/drawing/2014/main" id="{94F62EFC-FEEB-A5EF-C1CE-9E47E02A4DAD}"/>
              </a:ext>
            </a:extLst>
          </p:cNvPr>
          <p:cNvPicPr/>
          <p:nvPr/>
        </p:nvPicPr>
        <p:blipFill>
          <a:blip r:embed="rId3"/>
          <a:stretch>
            <a:fillRect/>
          </a:stretch>
        </p:blipFill>
        <p:spPr>
          <a:xfrm>
            <a:off x="291147" y="365125"/>
            <a:ext cx="1094105" cy="1409700"/>
          </a:xfrm>
          <a:prstGeom prst="rect">
            <a:avLst/>
          </a:prstGeom>
        </p:spPr>
      </p:pic>
    </p:spTree>
    <p:extLst>
      <p:ext uri="{BB962C8B-B14F-4D97-AF65-F5344CB8AC3E}">
        <p14:creationId xmlns:p14="http://schemas.microsoft.com/office/powerpoint/2010/main" val="257751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521426" y="2047890"/>
            <a:ext cx="4798581" cy="1861331"/>
          </a:xfrm>
          <a:custGeom>
            <a:avLst/>
            <a:gdLst/>
            <a:ahLst/>
            <a:cxnLst/>
            <a:rect l="l" t="t" r="r" b="b"/>
            <a:pathLst>
              <a:path w="7197872" h="2791996">
                <a:moveTo>
                  <a:pt x="0" y="0"/>
                </a:moveTo>
                <a:lnTo>
                  <a:pt x="7197872" y="0"/>
                </a:lnTo>
                <a:lnTo>
                  <a:pt x="7197872" y="2791996"/>
                </a:lnTo>
                <a:lnTo>
                  <a:pt x="0" y="27919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fr-FR" sz="1200"/>
          </a:p>
        </p:txBody>
      </p:sp>
      <p:sp>
        <p:nvSpPr>
          <p:cNvPr id="4" name="Freeform 4"/>
          <p:cNvSpPr/>
          <p:nvPr/>
        </p:nvSpPr>
        <p:spPr>
          <a:xfrm>
            <a:off x="6580357" y="2047890"/>
            <a:ext cx="4798581" cy="1861331"/>
          </a:xfrm>
          <a:custGeom>
            <a:avLst/>
            <a:gdLst/>
            <a:ahLst/>
            <a:cxnLst/>
            <a:rect l="l" t="t" r="r" b="b"/>
            <a:pathLst>
              <a:path w="7197872" h="2791996">
                <a:moveTo>
                  <a:pt x="0" y="0"/>
                </a:moveTo>
                <a:lnTo>
                  <a:pt x="7197872" y="0"/>
                </a:lnTo>
                <a:lnTo>
                  <a:pt x="7197872" y="2791996"/>
                </a:lnTo>
                <a:lnTo>
                  <a:pt x="0" y="27919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fr-FR" sz="1200"/>
          </a:p>
        </p:txBody>
      </p:sp>
      <p:grpSp>
        <p:nvGrpSpPr>
          <p:cNvPr id="5" name="Group 5"/>
          <p:cNvGrpSpPr>
            <a:grpSpLocks noChangeAspect="1"/>
          </p:cNvGrpSpPr>
          <p:nvPr/>
        </p:nvGrpSpPr>
        <p:grpSpPr>
          <a:xfrm>
            <a:off x="1521426" y="1949812"/>
            <a:ext cx="1546707" cy="1540665"/>
            <a:chOff x="0" y="0"/>
            <a:chExt cx="6502400" cy="6477000"/>
          </a:xfrm>
          <a:solidFill>
            <a:schemeClr val="accent1">
              <a:lumMod val="50000"/>
            </a:schemeClr>
          </a:solidFill>
        </p:grpSpPr>
        <p:sp>
          <p:nvSpPr>
            <p:cNvPr id="6" name="Freeform 6"/>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grpFill/>
            <a:ln w="12700">
              <a:solidFill>
                <a:srgbClr val="000000"/>
              </a:solidFill>
            </a:ln>
          </p:spPr>
          <p:txBody>
            <a:bodyPr/>
            <a:lstStyle/>
            <a:p>
              <a:endParaRPr lang="fr-FR" sz="1200"/>
            </a:p>
          </p:txBody>
        </p:sp>
        <p:sp>
          <p:nvSpPr>
            <p:cNvPr id="7" name="Freeform 7"/>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grpFill/>
          </p:spPr>
          <p:txBody>
            <a:bodyPr/>
            <a:lstStyle/>
            <a:p>
              <a:endParaRPr lang="fr-FR" sz="1200"/>
            </a:p>
          </p:txBody>
        </p:sp>
      </p:grpSp>
      <p:grpSp>
        <p:nvGrpSpPr>
          <p:cNvPr id="8" name="Group 8"/>
          <p:cNvGrpSpPr>
            <a:grpSpLocks noChangeAspect="1"/>
          </p:cNvGrpSpPr>
          <p:nvPr/>
        </p:nvGrpSpPr>
        <p:grpSpPr>
          <a:xfrm>
            <a:off x="6331286" y="1990993"/>
            <a:ext cx="1546707" cy="1540665"/>
            <a:chOff x="0" y="0"/>
            <a:chExt cx="6502400" cy="6477000"/>
          </a:xfrm>
          <a:solidFill>
            <a:schemeClr val="accent1">
              <a:lumMod val="50000"/>
            </a:schemeClr>
          </a:solidFill>
        </p:grpSpPr>
        <p:sp>
          <p:nvSpPr>
            <p:cNvPr id="9" name="Freeform 9"/>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grpFill/>
            <a:ln w="12700">
              <a:solidFill>
                <a:srgbClr val="000000"/>
              </a:solidFill>
            </a:ln>
          </p:spPr>
          <p:txBody>
            <a:bodyPr/>
            <a:lstStyle/>
            <a:p>
              <a:endParaRPr lang="fr-FR" sz="1200"/>
            </a:p>
          </p:txBody>
        </p:sp>
        <p:sp>
          <p:nvSpPr>
            <p:cNvPr id="10" name="Freeform 10"/>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grpFill/>
          </p:spPr>
          <p:txBody>
            <a:bodyPr/>
            <a:lstStyle/>
            <a:p>
              <a:endParaRPr lang="fr-FR" sz="1200"/>
            </a:p>
          </p:txBody>
        </p:sp>
      </p:grpSp>
      <p:sp>
        <p:nvSpPr>
          <p:cNvPr id="11" name="Freeform 11"/>
          <p:cNvSpPr/>
          <p:nvPr/>
        </p:nvSpPr>
        <p:spPr>
          <a:xfrm>
            <a:off x="1469422" y="4038103"/>
            <a:ext cx="4798581" cy="1861331"/>
          </a:xfrm>
          <a:custGeom>
            <a:avLst/>
            <a:gdLst/>
            <a:ahLst/>
            <a:cxnLst/>
            <a:rect l="l" t="t" r="r" b="b"/>
            <a:pathLst>
              <a:path w="7197872" h="2791996">
                <a:moveTo>
                  <a:pt x="0" y="0"/>
                </a:moveTo>
                <a:lnTo>
                  <a:pt x="7197871" y="0"/>
                </a:lnTo>
                <a:lnTo>
                  <a:pt x="7197871" y="2791996"/>
                </a:lnTo>
                <a:lnTo>
                  <a:pt x="0" y="27919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fr-FR" sz="1200"/>
          </a:p>
        </p:txBody>
      </p:sp>
      <p:grpSp>
        <p:nvGrpSpPr>
          <p:cNvPr id="12" name="Group 12"/>
          <p:cNvGrpSpPr>
            <a:grpSpLocks noChangeAspect="1"/>
          </p:cNvGrpSpPr>
          <p:nvPr/>
        </p:nvGrpSpPr>
        <p:grpSpPr>
          <a:xfrm>
            <a:off x="1521426" y="3848216"/>
            <a:ext cx="1546707" cy="1540665"/>
            <a:chOff x="0" y="0"/>
            <a:chExt cx="6502400" cy="6477000"/>
          </a:xfrm>
          <a:solidFill>
            <a:schemeClr val="accent1">
              <a:lumMod val="50000"/>
            </a:schemeClr>
          </a:solidFill>
        </p:grpSpPr>
        <p:sp>
          <p:nvSpPr>
            <p:cNvPr id="13" name="Freeform 13"/>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grpFill/>
            <a:ln w="12700">
              <a:solidFill>
                <a:srgbClr val="000000"/>
              </a:solidFill>
            </a:ln>
          </p:spPr>
          <p:txBody>
            <a:bodyPr/>
            <a:lstStyle/>
            <a:p>
              <a:endParaRPr lang="fr-FR" sz="1200"/>
            </a:p>
          </p:txBody>
        </p:sp>
        <p:sp>
          <p:nvSpPr>
            <p:cNvPr id="14" name="Freeform 14"/>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grpFill/>
          </p:spPr>
          <p:txBody>
            <a:bodyPr/>
            <a:lstStyle/>
            <a:p>
              <a:endParaRPr lang="fr-FR" sz="1200"/>
            </a:p>
          </p:txBody>
        </p:sp>
      </p:grpSp>
      <p:sp>
        <p:nvSpPr>
          <p:cNvPr id="15" name="Freeform 15"/>
          <p:cNvSpPr/>
          <p:nvPr/>
        </p:nvSpPr>
        <p:spPr>
          <a:xfrm>
            <a:off x="6331286" y="4038103"/>
            <a:ext cx="4798581" cy="1861331"/>
          </a:xfrm>
          <a:custGeom>
            <a:avLst/>
            <a:gdLst/>
            <a:ahLst/>
            <a:cxnLst/>
            <a:rect l="l" t="t" r="r" b="b"/>
            <a:pathLst>
              <a:path w="7197872" h="2791996">
                <a:moveTo>
                  <a:pt x="0" y="0"/>
                </a:moveTo>
                <a:lnTo>
                  <a:pt x="7197872" y="0"/>
                </a:lnTo>
                <a:lnTo>
                  <a:pt x="7197872" y="2791996"/>
                </a:lnTo>
                <a:lnTo>
                  <a:pt x="0" y="27919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fr-FR" sz="1200"/>
          </a:p>
        </p:txBody>
      </p:sp>
      <p:grpSp>
        <p:nvGrpSpPr>
          <p:cNvPr id="16" name="Group 16"/>
          <p:cNvGrpSpPr>
            <a:grpSpLocks noChangeAspect="1"/>
          </p:cNvGrpSpPr>
          <p:nvPr/>
        </p:nvGrpSpPr>
        <p:grpSpPr>
          <a:xfrm>
            <a:off x="6290752" y="3863979"/>
            <a:ext cx="1556164" cy="1510453"/>
            <a:chOff x="-23042" y="66269"/>
            <a:chExt cx="6542159" cy="6349987"/>
          </a:xfrm>
          <a:solidFill>
            <a:schemeClr val="accent1">
              <a:lumMod val="50000"/>
            </a:schemeClr>
          </a:solidFill>
        </p:grpSpPr>
        <p:sp>
          <p:nvSpPr>
            <p:cNvPr id="17" name="Freeform 17"/>
            <p:cNvSpPr/>
            <p:nvPr/>
          </p:nvSpPr>
          <p:spPr>
            <a:xfrm>
              <a:off x="-23042" y="119185"/>
              <a:ext cx="6542159" cy="6244243"/>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grpFill/>
            <a:ln w="12700">
              <a:solidFill>
                <a:srgbClr val="000000"/>
              </a:solidFill>
            </a:ln>
          </p:spPr>
          <p:txBody>
            <a:bodyPr/>
            <a:lstStyle/>
            <a:p>
              <a:endParaRPr lang="fr-FR" sz="1200"/>
            </a:p>
          </p:txBody>
        </p:sp>
        <p:sp>
          <p:nvSpPr>
            <p:cNvPr id="18" name="Freeform 18"/>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grpFill/>
          </p:spPr>
          <p:txBody>
            <a:bodyPr/>
            <a:lstStyle/>
            <a:p>
              <a:endParaRPr lang="fr-FR" sz="1200"/>
            </a:p>
          </p:txBody>
        </p:sp>
      </p:grpSp>
      <p:sp>
        <p:nvSpPr>
          <p:cNvPr id="19" name="Freeform 19"/>
          <p:cNvSpPr/>
          <p:nvPr/>
        </p:nvSpPr>
        <p:spPr>
          <a:xfrm>
            <a:off x="1740970" y="2157188"/>
            <a:ext cx="1107618" cy="1125914"/>
          </a:xfrm>
          <a:custGeom>
            <a:avLst/>
            <a:gdLst/>
            <a:ahLst/>
            <a:cxnLst/>
            <a:rect l="l" t="t" r="r" b="b"/>
            <a:pathLst>
              <a:path w="1661427" h="1688871">
                <a:moveTo>
                  <a:pt x="0" y="0"/>
                </a:moveTo>
                <a:lnTo>
                  <a:pt x="1661427" y="0"/>
                </a:lnTo>
                <a:lnTo>
                  <a:pt x="1661427" y="1688871"/>
                </a:lnTo>
                <a:lnTo>
                  <a:pt x="0" y="16888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sz="1200"/>
          </a:p>
        </p:txBody>
      </p:sp>
      <p:sp>
        <p:nvSpPr>
          <p:cNvPr id="24" name="Freeform 3">
            <a:extLst>
              <a:ext uri="{FF2B5EF4-FFF2-40B4-BE49-F238E27FC236}">
                <a16:creationId xmlns:a16="http://schemas.microsoft.com/office/drawing/2014/main" id="{47F99A70-AF4D-5001-151B-D48C4A5600E3}"/>
              </a:ext>
            </a:extLst>
          </p:cNvPr>
          <p:cNvSpPr/>
          <p:nvPr/>
        </p:nvSpPr>
        <p:spPr>
          <a:xfrm rot="7659121">
            <a:off x="9709699" y="4777199"/>
            <a:ext cx="3521977" cy="2704766"/>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6">
              <a:extLst>
                <a:ext uri="{96DAC541-7B7A-43D3-8B79-37D633B846F1}">
                  <asvg:svgBlip xmlns:asvg="http://schemas.microsoft.com/office/drawing/2016/SVG/main" r:embed="rId7"/>
                </a:ext>
              </a:extLst>
            </a:blip>
            <a:stretch>
              <a:fillRect t="-34971" r="-19136"/>
            </a:stretch>
          </a:blipFill>
        </p:spPr>
        <p:txBody>
          <a:bodyPr/>
          <a:lstStyle/>
          <a:p>
            <a:endParaRPr lang="fr-FR"/>
          </a:p>
        </p:txBody>
      </p:sp>
      <p:sp>
        <p:nvSpPr>
          <p:cNvPr id="20" name="Freeform 20"/>
          <p:cNvSpPr/>
          <p:nvPr/>
        </p:nvSpPr>
        <p:spPr>
          <a:xfrm>
            <a:off x="6466102" y="2201601"/>
            <a:ext cx="1277075" cy="1023256"/>
          </a:xfrm>
          <a:custGeom>
            <a:avLst/>
            <a:gdLst/>
            <a:ahLst/>
            <a:cxnLst/>
            <a:rect l="l" t="t" r="r" b="b"/>
            <a:pathLst>
              <a:path w="1915612" h="1534884">
                <a:moveTo>
                  <a:pt x="0" y="0"/>
                </a:moveTo>
                <a:lnTo>
                  <a:pt x="1915611" y="0"/>
                </a:lnTo>
                <a:lnTo>
                  <a:pt x="1915611" y="1534884"/>
                </a:lnTo>
                <a:lnTo>
                  <a:pt x="0" y="15348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sz="1200"/>
          </a:p>
        </p:txBody>
      </p:sp>
      <p:sp>
        <p:nvSpPr>
          <p:cNvPr id="21" name="Freeform 21"/>
          <p:cNvSpPr/>
          <p:nvPr/>
        </p:nvSpPr>
        <p:spPr>
          <a:xfrm>
            <a:off x="1712149" y="4038103"/>
            <a:ext cx="1165261" cy="1160891"/>
          </a:xfrm>
          <a:custGeom>
            <a:avLst/>
            <a:gdLst/>
            <a:ahLst/>
            <a:cxnLst/>
            <a:rect l="l" t="t" r="r" b="b"/>
            <a:pathLst>
              <a:path w="1747891" h="1741336">
                <a:moveTo>
                  <a:pt x="0" y="0"/>
                </a:moveTo>
                <a:lnTo>
                  <a:pt x="1747891" y="0"/>
                </a:lnTo>
                <a:lnTo>
                  <a:pt x="1747891" y="1741336"/>
                </a:lnTo>
                <a:lnTo>
                  <a:pt x="0" y="17413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sz="1200"/>
          </a:p>
        </p:txBody>
      </p:sp>
      <p:sp>
        <p:nvSpPr>
          <p:cNvPr id="22" name="Freeform 22"/>
          <p:cNvSpPr/>
          <p:nvPr/>
        </p:nvSpPr>
        <p:spPr>
          <a:xfrm>
            <a:off x="6379929" y="4011349"/>
            <a:ext cx="1377811" cy="1215713"/>
          </a:xfrm>
          <a:custGeom>
            <a:avLst/>
            <a:gdLst/>
            <a:ahLst/>
            <a:cxnLst/>
            <a:rect l="l" t="t" r="r" b="b"/>
            <a:pathLst>
              <a:path w="2248736" h="1905803">
                <a:moveTo>
                  <a:pt x="0" y="0"/>
                </a:moveTo>
                <a:lnTo>
                  <a:pt x="2248736" y="0"/>
                </a:lnTo>
                <a:lnTo>
                  <a:pt x="2248736" y="1905803"/>
                </a:lnTo>
                <a:lnTo>
                  <a:pt x="0" y="19058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FR" sz="1200"/>
          </a:p>
        </p:txBody>
      </p:sp>
      <p:sp>
        <p:nvSpPr>
          <p:cNvPr id="25" name="TextBox 25"/>
          <p:cNvSpPr txBox="1"/>
          <p:nvPr/>
        </p:nvSpPr>
        <p:spPr>
          <a:xfrm>
            <a:off x="3107768" y="2858138"/>
            <a:ext cx="2750721" cy="240835"/>
          </a:xfrm>
          <a:prstGeom prst="rect">
            <a:avLst/>
          </a:prstGeom>
        </p:spPr>
        <p:txBody>
          <a:bodyPr wrap="square" lIns="0" tIns="0" rIns="0" bIns="0" rtlCol="0" anchor="t">
            <a:spAutoFit/>
          </a:bodyPr>
          <a:lstStyle/>
          <a:p>
            <a:pPr>
              <a:lnSpc>
                <a:spcPts val="1761"/>
              </a:lnSpc>
              <a:spcBef>
                <a:spcPct val="0"/>
              </a:spcBef>
            </a:pPr>
            <a:r>
              <a:rPr lang="en-US" sz="2000" b="1" spc="-25" dirty="0">
                <a:solidFill>
                  <a:schemeClr val="accent1"/>
                </a:solidFill>
                <a:ea typeface="Montserrat Light Bold"/>
                <a:cs typeface="Montserrat Light Bold"/>
                <a:sym typeface="Montserrat Light Bold"/>
              </a:rPr>
              <a:t>DÉMOGRAPHIQUE</a:t>
            </a:r>
          </a:p>
        </p:txBody>
      </p:sp>
      <p:sp>
        <p:nvSpPr>
          <p:cNvPr id="27" name="TextBox 27"/>
          <p:cNvSpPr txBox="1"/>
          <p:nvPr/>
        </p:nvSpPr>
        <p:spPr>
          <a:xfrm>
            <a:off x="3107768" y="4857969"/>
            <a:ext cx="3731033" cy="221599"/>
          </a:xfrm>
          <a:prstGeom prst="rect">
            <a:avLst/>
          </a:prstGeom>
        </p:spPr>
        <p:txBody>
          <a:bodyPr wrap="square" lIns="0" tIns="0" rIns="0" bIns="0" rtlCol="0" anchor="t">
            <a:spAutoFit/>
          </a:bodyPr>
          <a:lstStyle/>
          <a:p>
            <a:pPr>
              <a:lnSpc>
                <a:spcPts val="1574"/>
              </a:lnSpc>
              <a:spcBef>
                <a:spcPct val="0"/>
              </a:spcBef>
            </a:pPr>
            <a:r>
              <a:rPr lang="en-US" sz="2000" b="1" spc="-25" dirty="0">
                <a:solidFill>
                  <a:schemeClr val="accent1"/>
                </a:solidFill>
                <a:sym typeface="Montserrat Light Bold"/>
              </a:rPr>
              <a:t>INNOVATION</a:t>
            </a:r>
          </a:p>
        </p:txBody>
      </p:sp>
      <p:sp>
        <p:nvSpPr>
          <p:cNvPr id="29" name="TextBox 29"/>
          <p:cNvSpPr txBox="1"/>
          <p:nvPr/>
        </p:nvSpPr>
        <p:spPr>
          <a:xfrm>
            <a:off x="7877993" y="2858138"/>
            <a:ext cx="2421167" cy="240835"/>
          </a:xfrm>
          <a:prstGeom prst="rect">
            <a:avLst/>
          </a:prstGeom>
        </p:spPr>
        <p:txBody>
          <a:bodyPr wrap="square" lIns="0" tIns="0" rIns="0" bIns="0" rtlCol="0" anchor="t">
            <a:spAutoFit/>
          </a:bodyPr>
          <a:lstStyle/>
          <a:p>
            <a:pPr>
              <a:lnSpc>
                <a:spcPts val="1761"/>
              </a:lnSpc>
              <a:spcBef>
                <a:spcPct val="0"/>
              </a:spcBef>
            </a:pPr>
            <a:r>
              <a:rPr lang="en-US" sz="2000" b="1" spc="-25" dirty="0">
                <a:solidFill>
                  <a:schemeClr val="accent1"/>
                </a:solidFill>
                <a:sym typeface="Montserrat Light Bold"/>
              </a:rPr>
              <a:t>EPIDÉMIOLOGIQUE</a:t>
            </a:r>
          </a:p>
        </p:txBody>
      </p:sp>
      <p:sp>
        <p:nvSpPr>
          <p:cNvPr id="31" name="TextBox 31"/>
          <p:cNvSpPr txBox="1"/>
          <p:nvPr/>
        </p:nvSpPr>
        <p:spPr>
          <a:xfrm>
            <a:off x="7877993" y="4848351"/>
            <a:ext cx="3519009" cy="240835"/>
          </a:xfrm>
          <a:prstGeom prst="rect">
            <a:avLst/>
          </a:prstGeom>
        </p:spPr>
        <p:txBody>
          <a:bodyPr wrap="square" lIns="0" tIns="0" rIns="0" bIns="0" rtlCol="0" anchor="t">
            <a:spAutoFit/>
          </a:bodyPr>
          <a:lstStyle/>
          <a:p>
            <a:pPr>
              <a:lnSpc>
                <a:spcPts val="1761"/>
              </a:lnSpc>
              <a:spcBef>
                <a:spcPct val="0"/>
              </a:spcBef>
            </a:pPr>
            <a:r>
              <a:rPr lang="en-US" sz="2000" b="1" spc="-25" dirty="0">
                <a:solidFill>
                  <a:schemeClr val="accent1"/>
                </a:solidFill>
                <a:sym typeface="Montserrat Light Bold"/>
              </a:rPr>
              <a:t>ECOLOGIQUE</a:t>
            </a:r>
          </a:p>
        </p:txBody>
      </p:sp>
      <p:sp>
        <p:nvSpPr>
          <p:cNvPr id="33" name="Titre 32">
            <a:extLst>
              <a:ext uri="{FF2B5EF4-FFF2-40B4-BE49-F238E27FC236}">
                <a16:creationId xmlns:a16="http://schemas.microsoft.com/office/drawing/2014/main" id="{AFCEE193-F2F2-F345-444E-B4899883C4F9}"/>
              </a:ext>
            </a:extLst>
          </p:cNvPr>
          <p:cNvSpPr>
            <a:spLocks noGrp="1"/>
          </p:cNvSpPr>
          <p:nvPr>
            <p:ph type="title"/>
          </p:nvPr>
        </p:nvSpPr>
        <p:spPr/>
        <p:txBody>
          <a:bodyPr/>
          <a:lstStyle/>
          <a:p>
            <a:r>
              <a:rPr lang="fr-FR" dirty="0"/>
              <a:t>Une quadruple transition qui s’impose à tous les systèmes de santé</a:t>
            </a:r>
          </a:p>
        </p:txBody>
      </p:sp>
      <p:sp>
        <p:nvSpPr>
          <p:cNvPr id="34" name="Espace réservé du numéro de diapositive 33">
            <a:extLst>
              <a:ext uri="{FF2B5EF4-FFF2-40B4-BE49-F238E27FC236}">
                <a16:creationId xmlns:a16="http://schemas.microsoft.com/office/drawing/2014/main" id="{9B7CBEDB-D807-E239-4C51-82D0783BC506}"/>
              </a:ext>
            </a:extLst>
          </p:cNvPr>
          <p:cNvSpPr>
            <a:spLocks noGrp="1"/>
          </p:cNvSpPr>
          <p:nvPr>
            <p:ph type="sldNum" sz="quarter" idx="12"/>
          </p:nvPr>
        </p:nvSpPr>
        <p:spPr/>
        <p:txBody>
          <a:bodyPr/>
          <a:lstStyle/>
          <a:p>
            <a:fld id="{F3028EA7-CCE8-BA44-A223-3032174B19F0}" type="slidenum">
              <a:rPr lang="fr-FR" smtClean="0"/>
              <a:t>2</a:t>
            </a:fld>
            <a:endParaRPr lang="fr-FR"/>
          </a:p>
        </p:txBody>
      </p:sp>
      <p:sp>
        <p:nvSpPr>
          <p:cNvPr id="2" name="Espace réservé du pied de page 1">
            <a:extLst>
              <a:ext uri="{FF2B5EF4-FFF2-40B4-BE49-F238E27FC236}">
                <a16:creationId xmlns:a16="http://schemas.microsoft.com/office/drawing/2014/main" id="{9109EE6C-22D4-D0B1-369A-FEB97FC271F1}"/>
              </a:ext>
            </a:extLst>
          </p:cNvPr>
          <p:cNvSpPr>
            <a:spLocks noGrp="1"/>
          </p:cNvSpPr>
          <p:nvPr>
            <p:ph type="ftr" sz="quarter" idx="11"/>
          </p:nvPr>
        </p:nvSpPr>
        <p:spPr/>
        <p:txBody>
          <a:bodyPr/>
          <a:lstStyle/>
          <a:p>
            <a:r>
              <a:rPr lang="fr-FR"/>
              <a:t>Etude Efficience en santé - Août 2024</a:t>
            </a:r>
          </a:p>
        </p:txBody>
      </p:sp>
      <p:sp>
        <p:nvSpPr>
          <p:cNvPr id="23" name="Freeform 4">
            <a:extLst>
              <a:ext uri="{FF2B5EF4-FFF2-40B4-BE49-F238E27FC236}">
                <a16:creationId xmlns:a16="http://schemas.microsoft.com/office/drawing/2014/main" id="{BE1D7104-9AF4-E183-4F0C-0409F31A68EB}"/>
              </a:ext>
            </a:extLst>
          </p:cNvPr>
          <p:cNvSpPr/>
          <p:nvPr/>
        </p:nvSpPr>
        <p:spPr>
          <a:xfrm>
            <a:off x="-427597" y="-328921"/>
            <a:ext cx="2555852" cy="2486109"/>
          </a:xfrm>
          <a:custGeom>
            <a:avLst/>
            <a:gdLst/>
            <a:ahLst/>
            <a:cxnLst/>
            <a:rect l="l" t="t" r="r" b="b"/>
            <a:pathLst>
              <a:path w="9022634" h="9258300">
                <a:moveTo>
                  <a:pt x="0" y="0"/>
                </a:moveTo>
                <a:lnTo>
                  <a:pt x="9022634" y="0"/>
                </a:lnTo>
                <a:lnTo>
                  <a:pt x="9022634" y="9258300"/>
                </a:lnTo>
                <a:lnTo>
                  <a:pt x="0" y="9258300"/>
                </a:lnTo>
                <a:lnTo>
                  <a:pt x="0" y="0"/>
                </a:lnTo>
                <a:close/>
              </a:path>
            </a:pathLst>
          </a:custGeom>
          <a:blipFill>
            <a:blip r:embed="rId6">
              <a:extLst>
                <a:ext uri="{96DAC541-7B7A-43D3-8B79-37D633B846F1}">
                  <asvg:svgBlip xmlns:asvg="http://schemas.microsoft.com/office/drawing/2016/SVG/main" r:embed="rId7"/>
                </a:ext>
              </a:extLst>
            </a:blip>
            <a:stretch>
              <a:fillRect l="-66540" t="-67420"/>
            </a:stretch>
          </a:blipFill>
        </p:spPr>
        <p:txBody>
          <a:bodyPr/>
          <a:lstStyle/>
          <a:p>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325F7F3B-BB8A-BD80-69DA-E814A11013F6}"/>
              </a:ext>
            </a:extLst>
          </p:cNvPr>
          <p:cNvPicPr>
            <a:picLocks noChangeAspect="1"/>
          </p:cNvPicPr>
          <p:nvPr/>
        </p:nvPicPr>
        <p:blipFill>
          <a:blip r:embed="rId2"/>
          <a:stretch>
            <a:fillRect/>
          </a:stretch>
        </p:blipFill>
        <p:spPr>
          <a:xfrm>
            <a:off x="6909575" y="1033463"/>
            <a:ext cx="4991278" cy="5143500"/>
          </a:xfrm>
          <a:prstGeom prst="rect">
            <a:avLst/>
          </a:prstGeom>
          <a:noFill/>
        </p:spPr>
      </p:pic>
      <p:sp>
        <p:nvSpPr>
          <p:cNvPr id="36" name="Rectangle 35">
            <a:extLst>
              <a:ext uri="{FF2B5EF4-FFF2-40B4-BE49-F238E27FC236}">
                <a16:creationId xmlns:a16="http://schemas.microsoft.com/office/drawing/2014/main" id="{96CE4AA1-0D72-A39D-0561-3B217BC3EA3A}"/>
              </a:ext>
            </a:extLst>
          </p:cNvPr>
          <p:cNvSpPr/>
          <p:nvPr/>
        </p:nvSpPr>
        <p:spPr>
          <a:xfrm>
            <a:off x="5026003" y="2027027"/>
            <a:ext cx="4181941" cy="367038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36AAD73-2CAA-CD38-2F86-37553DA8100A}"/>
              </a:ext>
            </a:extLst>
          </p:cNvPr>
          <p:cNvSpPr>
            <a:spLocks noGrp="1"/>
          </p:cNvSpPr>
          <p:nvPr>
            <p:ph type="title"/>
          </p:nvPr>
        </p:nvSpPr>
        <p:spPr/>
        <p:txBody>
          <a:bodyPr/>
          <a:lstStyle/>
          <a:p>
            <a:r>
              <a:rPr lang="fr-FR" dirty="0"/>
              <a:t>Axe 3</a:t>
            </a:r>
          </a:p>
        </p:txBody>
      </p:sp>
      <p:sp>
        <p:nvSpPr>
          <p:cNvPr id="3" name="Espace réservé du pied de page 2">
            <a:extLst>
              <a:ext uri="{FF2B5EF4-FFF2-40B4-BE49-F238E27FC236}">
                <a16:creationId xmlns:a16="http://schemas.microsoft.com/office/drawing/2014/main" id="{5EEE2279-C082-0592-1D01-D828FE26B5CE}"/>
              </a:ext>
            </a:extLst>
          </p:cNvPr>
          <p:cNvSpPr>
            <a:spLocks noGrp="1"/>
          </p:cNvSpPr>
          <p:nvPr>
            <p:ph type="ftr" sz="quarter" idx="11"/>
          </p:nvPr>
        </p:nvSpPr>
        <p:spPr/>
        <p:txBody>
          <a:bodyPr/>
          <a:lstStyle/>
          <a:p>
            <a:r>
              <a:rPr lang="fr-FR"/>
              <a:t>Etude Efficience en santé - Août 2024</a:t>
            </a:r>
          </a:p>
        </p:txBody>
      </p:sp>
      <p:sp>
        <p:nvSpPr>
          <p:cNvPr id="4" name="Espace réservé du numéro de diapositive 3">
            <a:extLst>
              <a:ext uri="{FF2B5EF4-FFF2-40B4-BE49-F238E27FC236}">
                <a16:creationId xmlns:a16="http://schemas.microsoft.com/office/drawing/2014/main" id="{6EFD88EE-8849-A7DA-591D-B80D8082928A}"/>
              </a:ext>
            </a:extLst>
          </p:cNvPr>
          <p:cNvSpPr>
            <a:spLocks noGrp="1"/>
          </p:cNvSpPr>
          <p:nvPr>
            <p:ph type="sldNum" sz="quarter" idx="12"/>
          </p:nvPr>
        </p:nvSpPr>
        <p:spPr/>
        <p:txBody>
          <a:bodyPr/>
          <a:lstStyle/>
          <a:p>
            <a:fld id="{F3028EA7-CCE8-BA44-A223-3032174B19F0}" type="slidenum">
              <a:rPr lang="fr-FR" smtClean="0"/>
              <a:t>20</a:t>
            </a:fld>
            <a:endParaRPr lang="fr-FR"/>
          </a:p>
        </p:txBody>
      </p:sp>
      <p:sp>
        <p:nvSpPr>
          <p:cNvPr id="5" name="Rectangle 4">
            <a:extLst>
              <a:ext uri="{FF2B5EF4-FFF2-40B4-BE49-F238E27FC236}">
                <a16:creationId xmlns:a16="http://schemas.microsoft.com/office/drawing/2014/main" id="{0DAC8D34-69EC-14BF-42FA-6F1CCBAFFF89}"/>
              </a:ext>
            </a:extLst>
          </p:cNvPr>
          <p:cNvSpPr/>
          <p:nvPr/>
        </p:nvSpPr>
        <p:spPr>
          <a:xfrm>
            <a:off x="349624" y="1855694"/>
            <a:ext cx="2635623" cy="4376536"/>
          </a:xfrm>
          <a:prstGeom prst="rect">
            <a:avLst/>
          </a:prstGeom>
          <a:solidFill>
            <a:schemeClr val="bg2">
              <a:lumMod val="20000"/>
              <a:lumOff val="80000"/>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8775" marR="690880" defTabSz="2151063"/>
            <a:endParaRPr lang="fr-FR" sz="1800" b="1" kern="10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7675FD13-5EF8-8CD7-B700-FDD40D648024}"/>
              </a:ext>
            </a:extLst>
          </p:cNvPr>
          <p:cNvSpPr txBox="1"/>
          <p:nvPr/>
        </p:nvSpPr>
        <p:spPr>
          <a:xfrm>
            <a:off x="591671" y="2612801"/>
            <a:ext cx="2151529" cy="2446824"/>
          </a:xfrm>
          <a:prstGeom prst="rect">
            <a:avLst/>
          </a:prstGeom>
          <a:solidFill>
            <a:schemeClr val="bg2">
              <a:lumMod val="20000"/>
              <a:lumOff val="80000"/>
            </a:schemeClr>
          </a:solidFill>
        </p:spPr>
        <p:txBody>
          <a:bodyPr wrap="square" rtlCol="0">
            <a:spAutoFit/>
          </a:bodyPr>
          <a:lstStyle>
            <a:defPPr>
              <a:defRPr lang="fr-FR"/>
            </a:defPPr>
            <a:lvl1pPr>
              <a:defRPr b="1"/>
            </a:lvl1pPr>
            <a:lvl2pPr marL="237489" lvl="1">
              <a:lnSpc>
                <a:spcPct val="150000"/>
              </a:lnSpc>
              <a:spcBef>
                <a:spcPts val="3600"/>
              </a:spcBef>
              <a:defRPr b="1">
                <a:solidFill>
                  <a:srgbClr val="000000"/>
                </a:solidFill>
                <a:ea typeface="Open Sauce"/>
                <a:cs typeface="Open Sauce"/>
              </a:defRPr>
            </a:lvl2pPr>
          </a:lstStyle>
          <a:p>
            <a:pPr lvl="1"/>
            <a:r>
              <a:rPr lang="fr-FR">
                <a:sym typeface="Open Sauce"/>
              </a:rPr>
              <a:t>METTRE EN PLACE LES OUTILS ET MÉCANISMES QUI FAVORISENT L’EFFICIENCE</a:t>
            </a:r>
          </a:p>
          <a:p>
            <a:endParaRPr lang="fr-FR"/>
          </a:p>
        </p:txBody>
      </p:sp>
      <p:grpSp>
        <p:nvGrpSpPr>
          <p:cNvPr id="35" name="Groupe 34">
            <a:extLst>
              <a:ext uri="{FF2B5EF4-FFF2-40B4-BE49-F238E27FC236}">
                <a16:creationId xmlns:a16="http://schemas.microsoft.com/office/drawing/2014/main" id="{4632A394-177C-CF30-AEA5-AEA4F8FE719D}"/>
              </a:ext>
            </a:extLst>
          </p:cNvPr>
          <p:cNvGrpSpPr/>
          <p:nvPr/>
        </p:nvGrpSpPr>
        <p:grpSpPr>
          <a:xfrm>
            <a:off x="5078933" y="2077319"/>
            <a:ext cx="4076521" cy="3287246"/>
            <a:chOff x="4286027" y="2077319"/>
            <a:chExt cx="4076521" cy="3287246"/>
          </a:xfrm>
        </p:grpSpPr>
        <p:sp>
          <p:nvSpPr>
            <p:cNvPr id="27" name="TextBox 64">
              <a:extLst>
                <a:ext uri="{FF2B5EF4-FFF2-40B4-BE49-F238E27FC236}">
                  <a16:creationId xmlns:a16="http://schemas.microsoft.com/office/drawing/2014/main" id="{ADB79A58-77C2-6D50-9103-4E9CE8DDC664}"/>
                </a:ext>
              </a:extLst>
            </p:cNvPr>
            <p:cNvSpPr txBox="1"/>
            <p:nvPr/>
          </p:nvSpPr>
          <p:spPr>
            <a:xfrm>
              <a:off x="4286027" y="2077319"/>
              <a:ext cx="3807957" cy="215444"/>
            </a:xfrm>
            <a:prstGeom prst="rect">
              <a:avLst/>
            </a:prstGeom>
          </p:spPr>
          <p:txBody>
            <a:bodyPr wrap="square" lIns="0" tIns="0" rIns="0" bIns="0" rtlCol="0" anchor="t">
              <a:spAutoFit/>
            </a:bodyPr>
            <a:lstStyle/>
            <a:p>
              <a:pPr algn="l"/>
              <a:r>
                <a:rPr lang="fr-FR" sz="1400">
                  <a:solidFill>
                    <a:srgbClr val="000000"/>
                  </a:solidFill>
                </a:rPr>
                <a:t>Systématiser les tests biologiques</a:t>
              </a:r>
            </a:p>
          </p:txBody>
        </p:sp>
        <p:sp>
          <p:nvSpPr>
            <p:cNvPr id="28" name="TextBox 65">
              <a:extLst>
                <a:ext uri="{FF2B5EF4-FFF2-40B4-BE49-F238E27FC236}">
                  <a16:creationId xmlns:a16="http://schemas.microsoft.com/office/drawing/2014/main" id="{88AF503F-6C1F-3364-4FA0-5ABE69920CC0}"/>
                </a:ext>
              </a:extLst>
            </p:cNvPr>
            <p:cNvSpPr txBox="1"/>
            <p:nvPr/>
          </p:nvSpPr>
          <p:spPr>
            <a:xfrm>
              <a:off x="4286027" y="4845897"/>
              <a:ext cx="3935845" cy="518668"/>
            </a:xfrm>
            <a:prstGeom prst="rect">
              <a:avLst/>
            </a:prstGeom>
          </p:spPr>
          <p:txBody>
            <a:bodyPr wrap="square" lIns="0" tIns="0" rIns="0" bIns="0" rtlCol="0" anchor="t">
              <a:spAutoFit/>
            </a:bodyPr>
            <a:lstStyle/>
            <a:p>
              <a:pPr marL="0" lvl="1" indent="0" algn="l">
                <a:lnSpc>
                  <a:spcPts val="2100"/>
                </a:lnSpc>
              </a:pPr>
              <a:r>
                <a:rPr lang="fr-FR" sz="1400">
                  <a:solidFill>
                    <a:srgbClr val="000000"/>
                  </a:solidFill>
                </a:rPr>
                <a:t>Permettre aux produits de santé de bénéficier des gains d’efficience qu’ils génèrent </a:t>
              </a:r>
            </a:p>
          </p:txBody>
        </p:sp>
        <p:sp>
          <p:nvSpPr>
            <p:cNvPr id="29" name="TextBox 66">
              <a:extLst>
                <a:ext uri="{FF2B5EF4-FFF2-40B4-BE49-F238E27FC236}">
                  <a16:creationId xmlns:a16="http://schemas.microsoft.com/office/drawing/2014/main" id="{D48C8FE8-21AD-1E46-412C-4CD335F7230E}"/>
                </a:ext>
              </a:extLst>
            </p:cNvPr>
            <p:cNvSpPr txBox="1"/>
            <p:nvPr/>
          </p:nvSpPr>
          <p:spPr>
            <a:xfrm>
              <a:off x="4286027" y="3353887"/>
              <a:ext cx="4076521" cy="430887"/>
            </a:xfrm>
            <a:prstGeom prst="rect">
              <a:avLst/>
            </a:prstGeom>
          </p:spPr>
          <p:txBody>
            <a:bodyPr wrap="square" lIns="0" tIns="0" rIns="0" bIns="0" rtlCol="0" anchor="t">
              <a:spAutoFit/>
            </a:bodyPr>
            <a:lstStyle/>
            <a:p>
              <a:pPr marL="0" lvl="1" indent="0" algn="l">
                <a:spcBef>
                  <a:spcPct val="0"/>
                </a:spcBef>
              </a:pPr>
              <a:r>
                <a:rPr lang="fr-FR" sz="1400">
                  <a:solidFill>
                    <a:srgbClr val="000000"/>
                  </a:solidFill>
                </a:rPr>
                <a:t>Développer les incitations financières et les modes de partage des gains favorisant l’efficience </a:t>
              </a:r>
            </a:p>
          </p:txBody>
        </p:sp>
        <p:sp>
          <p:nvSpPr>
            <p:cNvPr id="30" name="TextBox 67">
              <a:extLst>
                <a:ext uri="{FF2B5EF4-FFF2-40B4-BE49-F238E27FC236}">
                  <a16:creationId xmlns:a16="http://schemas.microsoft.com/office/drawing/2014/main" id="{F9095D0A-BB22-531E-1379-49AB7B87F844}"/>
                </a:ext>
              </a:extLst>
            </p:cNvPr>
            <p:cNvSpPr txBox="1"/>
            <p:nvPr/>
          </p:nvSpPr>
          <p:spPr>
            <a:xfrm>
              <a:off x="4286027" y="2563991"/>
              <a:ext cx="3935845" cy="518668"/>
            </a:xfrm>
            <a:prstGeom prst="rect">
              <a:avLst/>
            </a:prstGeom>
          </p:spPr>
          <p:txBody>
            <a:bodyPr wrap="square" lIns="0" tIns="0" rIns="0" bIns="0" rtlCol="0" anchor="t">
              <a:spAutoFit/>
            </a:bodyPr>
            <a:lstStyle/>
            <a:p>
              <a:pPr marL="0" lvl="1" indent="0" algn="l">
                <a:lnSpc>
                  <a:spcPts val="2100"/>
                </a:lnSpc>
              </a:pPr>
              <a:r>
                <a:rPr lang="fr-FR" sz="1400">
                  <a:solidFill>
                    <a:srgbClr val="000000"/>
                  </a:solidFill>
                </a:rPr>
                <a:t>Développer une culture du pilotage et de l’évaluation par les données de santé </a:t>
              </a:r>
            </a:p>
          </p:txBody>
        </p:sp>
        <p:sp>
          <p:nvSpPr>
            <p:cNvPr id="31" name="TextBox 68">
              <a:extLst>
                <a:ext uri="{FF2B5EF4-FFF2-40B4-BE49-F238E27FC236}">
                  <a16:creationId xmlns:a16="http://schemas.microsoft.com/office/drawing/2014/main" id="{BCF6D0D5-40C5-52CB-280F-E74E3BA6B8BC}"/>
                </a:ext>
              </a:extLst>
            </p:cNvPr>
            <p:cNvSpPr txBox="1"/>
            <p:nvPr/>
          </p:nvSpPr>
          <p:spPr>
            <a:xfrm>
              <a:off x="4286027" y="4056002"/>
              <a:ext cx="3935845" cy="518668"/>
            </a:xfrm>
            <a:prstGeom prst="rect">
              <a:avLst/>
            </a:prstGeom>
          </p:spPr>
          <p:txBody>
            <a:bodyPr wrap="square" lIns="0" tIns="0" rIns="0" bIns="0" rtlCol="0" anchor="t">
              <a:spAutoFit/>
            </a:bodyPr>
            <a:lstStyle/>
            <a:p>
              <a:pPr marL="0" lvl="1" indent="0" algn="l">
                <a:lnSpc>
                  <a:spcPts val="2100"/>
                </a:lnSpc>
              </a:pPr>
              <a:r>
                <a:rPr lang="fr-FR" sz="1400">
                  <a:solidFill>
                    <a:srgbClr val="000000"/>
                  </a:solidFill>
                </a:rPr>
                <a:t>Refondre les modes de tarification des technologies de santé innovantes </a:t>
              </a:r>
            </a:p>
          </p:txBody>
        </p:sp>
      </p:grpSp>
      <p:sp>
        <p:nvSpPr>
          <p:cNvPr id="38" name="Ellipse 37">
            <a:extLst>
              <a:ext uri="{FF2B5EF4-FFF2-40B4-BE49-F238E27FC236}">
                <a16:creationId xmlns:a16="http://schemas.microsoft.com/office/drawing/2014/main" id="{78A3A95C-07D7-A04E-DD29-FE6C1409AFE6}"/>
              </a:ext>
            </a:extLst>
          </p:cNvPr>
          <p:cNvSpPr/>
          <p:nvPr/>
        </p:nvSpPr>
        <p:spPr>
          <a:xfrm>
            <a:off x="4327679" y="2065812"/>
            <a:ext cx="377270" cy="3708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6824FE57-567D-A49B-53E4-91F01AD6F148}"/>
              </a:ext>
            </a:extLst>
          </p:cNvPr>
          <p:cNvSpPr/>
          <p:nvPr/>
        </p:nvSpPr>
        <p:spPr>
          <a:xfrm>
            <a:off x="4327679" y="2802486"/>
            <a:ext cx="377270" cy="3708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498790EC-D7D2-6008-E362-45907BCB5B45}"/>
              </a:ext>
            </a:extLst>
          </p:cNvPr>
          <p:cNvSpPr/>
          <p:nvPr/>
        </p:nvSpPr>
        <p:spPr>
          <a:xfrm>
            <a:off x="4327679" y="3539160"/>
            <a:ext cx="377270" cy="3708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FB717DD5-43A2-77A6-13FB-ED1AB017AF3C}"/>
              </a:ext>
            </a:extLst>
          </p:cNvPr>
          <p:cNvSpPr/>
          <p:nvPr/>
        </p:nvSpPr>
        <p:spPr>
          <a:xfrm>
            <a:off x="4327679" y="4275835"/>
            <a:ext cx="377270" cy="3708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C59001D7-354F-DF68-59D1-CB0B07A9A7B1}"/>
              </a:ext>
            </a:extLst>
          </p:cNvPr>
          <p:cNvSpPr/>
          <p:nvPr/>
        </p:nvSpPr>
        <p:spPr>
          <a:xfrm>
            <a:off x="4327679" y="5012510"/>
            <a:ext cx="377270" cy="3708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375A5FCF-4F91-D669-0B99-F45D77A3DDD1}"/>
              </a:ext>
            </a:extLst>
          </p:cNvPr>
          <p:cNvSpPr txBox="1"/>
          <p:nvPr/>
        </p:nvSpPr>
        <p:spPr>
          <a:xfrm>
            <a:off x="4316731" y="2077319"/>
            <a:ext cx="399166" cy="338554"/>
          </a:xfrm>
          <a:prstGeom prst="rect">
            <a:avLst/>
          </a:prstGeom>
          <a:noFill/>
        </p:spPr>
        <p:txBody>
          <a:bodyPr wrap="square" rtlCol="0">
            <a:spAutoFit/>
          </a:bodyPr>
          <a:lstStyle/>
          <a:p>
            <a:r>
              <a:rPr lang="fr-FR" sz="1600">
                <a:solidFill>
                  <a:schemeClr val="bg1"/>
                </a:solidFill>
              </a:rPr>
              <a:t>11</a:t>
            </a:r>
          </a:p>
        </p:txBody>
      </p:sp>
      <p:sp>
        <p:nvSpPr>
          <p:cNvPr id="8" name="ZoneTexte 7">
            <a:extLst>
              <a:ext uri="{FF2B5EF4-FFF2-40B4-BE49-F238E27FC236}">
                <a16:creationId xmlns:a16="http://schemas.microsoft.com/office/drawing/2014/main" id="{6857F315-7005-6086-1E17-72A57FBE81B7}"/>
              </a:ext>
            </a:extLst>
          </p:cNvPr>
          <p:cNvSpPr txBox="1"/>
          <p:nvPr/>
        </p:nvSpPr>
        <p:spPr>
          <a:xfrm>
            <a:off x="4318312" y="2802486"/>
            <a:ext cx="399166" cy="338554"/>
          </a:xfrm>
          <a:prstGeom prst="rect">
            <a:avLst/>
          </a:prstGeom>
          <a:noFill/>
        </p:spPr>
        <p:txBody>
          <a:bodyPr wrap="square" rtlCol="0">
            <a:spAutoFit/>
          </a:bodyPr>
          <a:lstStyle/>
          <a:p>
            <a:r>
              <a:rPr lang="fr-FR" sz="1600">
                <a:solidFill>
                  <a:schemeClr val="bg1"/>
                </a:solidFill>
              </a:rPr>
              <a:t>12</a:t>
            </a:r>
          </a:p>
        </p:txBody>
      </p:sp>
      <p:sp>
        <p:nvSpPr>
          <p:cNvPr id="9" name="ZoneTexte 8">
            <a:extLst>
              <a:ext uri="{FF2B5EF4-FFF2-40B4-BE49-F238E27FC236}">
                <a16:creationId xmlns:a16="http://schemas.microsoft.com/office/drawing/2014/main" id="{1DA79563-7FAA-8BED-9DED-84AB2D87CB46}"/>
              </a:ext>
            </a:extLst>
          </p:cNvPr>
          <p:cNvSpPr txBox="1"/>
          <p:nvPr/>
        </p:nvSpPr>
        <p:spPr>
          <a:xfrm>
            <a:off x="4318312" y="3551048"/>
            <a:ext cx="399166" cy="338554"/>
          </a:xfrm>
          <a:prstGeom prst="rect">
            <a:avLst/>
          </a:prstGeom>
          <a:noFill/>
        </p:spPr>
        <p:txBody>
          <a:bodyPr wrap="square" rtlCol="0">
            <a:spAutoFit/>
          </a:bodyPr>
          <a:lstStyle/>
          <a:p>
            <a:r>
              <a:rPr lang="fr-FR" sz="1600">
                <a:solidFill>
                  <a:schemeClr val="bg1"/>
                </a:solidFill>
              </a:rPr>
              <a:t>13</a:t>
            </a:r>
          </a:p>
        </p:txBody>
      </p:sp>
      <p:sp>
        <p:nvSpPr>
          <p:cNvPr id="10" name="ZoneTexte 9">
            <a:extLst>
              <a:ext uri="{FF2B5EF4-FFF2-40B4-BE49-F238E27FC236}">
                <a16:creationId xmlns:a16="http://schemas.microsoft.com/office/drawing/2014/main" id="{0F6001B2-4446-D093-91EE-8B24106F1696}"/>
              </a:ext>
            </a:extLst>
          </p:cNvPr>
          <p:cNvSpPr txBox="1"/>
          <p:nvPr/>
        </p:nvSpPr>
        <p:spPr>
          <a:xfrm>
            <a:off x="4316731" y="4287722"/>
            <a:ext cx="399166" cy="338554"/>
          </a:xfrm>
          <a:prstGeom prst="rect">
            <a:avLst/>
          </a:prstGeom>
          <a:noFill/>
        </p:spPr>
        <p:txBody>
          <a:bodyPr wrap="square" rtlCol="0">
            <a:spAutoFit/>
          </a:bodyPr>
          <a:lstStyle/>
          <a:p>
            <a:r>
              <a:rPr lang="fr-FR" sz="1600">
                <a:solidFill>
                  <a:schemeClr val="bg1"/>
                </a:solidFill>
              </a:rPr>
              <a:t>14</a:t>
            </a:r>
          </a:p>
        </p:txBody>
      </p:sp>
      <p:sp>
        <p:nvSpPr>
          <p:cNvPr id="11" name="ZoneTexte 10">
            <a:extLst>
              <a:ext uri="{FF2B5EF4-FFF2-40B4-BE49-F238E27FC236}">
                <a16:creationId xmlns:a16="http://schemas.microsoft.com/office/drawing/2014/main" id="{A311EBBA-13F3-901A-8B63-3141DF882C48}"/>
              </a:ext>
            </a:extLst>
          </p:cNvPr>
          <p:cNvSpPr txBox="1"/>
          <p:nvPr/>
        </p:nvSpPr>
        <p:spPr>
          <a:xfrm>
            <a:off x="4318312" y="5028671"/>
            <a:ext cx="399166" cy="338554"/>
          </a:xfrm>
          <a:prstGeom prst="rect">
            <a:avLst/>
          </a:prstGeom>
          <a:noFill/>
        </p:spPr>
        <p:txBody>
          <a:bodyPr wrap="square" rtlCol="0">
            <a:spAutoFit/>
          </a:bodyPr>
          <a:lstStyle/>
          <a:p>
            <a:r>
              <a:rPr lang="fr-FR" sz="1600">
                <a:solidFill>
                  <a:schemeClr val="bg1"/>
                </a:solidFill>
              </a:rPr>
              <a:t>15</a:t>
            </a:r>
          </a:p>
        </p:txBody>
      </p:sp>
      <p:pic>
        <p:nvPicPr>
          <p:cNvPr id="13" name="Image 12">
            <a:extLst>
              <a:ext uri="{FF2B5EF4-FFF2-40B4-BE49-F238E27FC236}">
                <a16:creationId xmlns:a16="http://schemas.microsoft.com/office/drawing/2014/main" id="{7158A152-5E8F-4ECB-9E5F-4C8C1FE3A445}"/>
              </a:ext>
            </a:extLst>
          </p:cNvPr>
          <p:cNvPicPr/>
          <p:nvPr/>
        </p:nvPicPr>
        <p:blipFill>
          <a:blip r:embed="rId3"/>
          <a:stretch>
            <a:fillRect/>
          </a:stretch>
        </p:blipFill>
        <p:spPr>
          <a:xfrm>
            <a:off x="291147" y="365125"/>
            <a:ext cx="1094105" cy="1409700"/>
          </a:xfrm>
          <a:prstGeom prst="rect">
            <a:avLst/>
          </a:prstGeom>
        </p:spPr>
      </p:pic>
    </p:spTree>
    <p:extLst>
      <p:ext uri="{BB962C8B-B14F-4D97-AF65-F5344CB8AC3E}">
        <p14:creationId xmlns:p14="http://schemas.microsoft.com/office/powerpoint/2010/main" val="3909210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9830F2-483F-FE49-B7D8-153EC2FA7D17}"/>
              </a:ext>
            </a:extLst>
          </p:cNvPr>
          <p:cNvSpPr>
            <a:spLocks noGrp="1"/>
          </p:cNvSpPr>
          <p:nvPr>
            <p:ph type="title"/>
          </p:nvPr>
        </p:nvSpPr>
        <p:spPr/>
        <p:txBody>
          <a:bodyPr/>
          <a:lstStyle/>
          <a:p>
            <a:r>
              <a:rPr lang="fr-FR"/>
              <a:t>Merci</a:t>
            </a:r>
          </a:p>
        </p:txBody>
      </p:sp>
      <p:sp>
        <p:nvSpPr>
          <p:cNvPr id="3" name="Espace réservé du texte 2">
            <a:extLst>
              <a:ext uri="{FF2B5EF4-FFF2-40B4-BE49-F238E27FC236}">
                <a16:creationId xmlns:a16="http://schemas.microsoft.com/office/drawing/2014/main" id="{2474C178-7986-A41D-8AA6-5D942CA102B8}"/>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3956DED3-19E9-E51D-78B2-284E03E8EF6B}"/>
              </a:ext>
            </a:extLst>
          </p:cNvPr>
          <p:cNvSpPr>
            <a:spLocks noGrp="1"/>
          </p:cNvSpPr>
          <p:nvPr>
            <p:ph type="ftr" sz="quarter" idx="11"/>
          </p:nvPr>
        </p:nvSpPr>
        <p:spPr/>
        <p:txBody>
          <a:bodyPr/>
          <a:lstStyle/>
          <a:p>
            <a:r>
              <a:rPr lang="fr-FR"/>
              <a:t>Etude Efficience en santé - Août 2024</a:t>
            </a:r>
          </a:p>
        </p:txBody>
      </p:sp>
      <p:sp>
        <p:nvSpPr>
          <p:cNvPr id="5" name="Espace réservé du numéro de diapositive 4">
            <a:extLst>
              <a:ext uri="{FF2B5EF4-FFF2-40B4-BE49-F238E27FC236}">
                <a16:creationId xmlns:a16="http://schemas.microsoft.com/office/drawing/2014/main" id="{51C76D0B-5A70-C09C-00EC-3A999FA7801D}"/>
              </a:ext>
            </a:extLst>
          </p:cNvPr>
          <p:cNvSpPr>
            <a:spLocks noGrp="1"/>
          </p:cNvSpPr>
          <p:nvPr>
            <p:ph type="sldNum" sz="quarter" idx="12"/>
          </p:nvPr>
        </p:nvSpPr>
        <p:spPr/>
        <p:txBody>
          <a:bodyPr/>
          <a:lstStyle/>
          <a:p>
            <a:fld id="{F3028EA7-CCE8-BA44-A223-3032174B19F0}" type="slidenum">
              <a:rPr lang="fr-FR" smtClean="0"/>
              <a:t>21</a:t>
            </a:fld>
            <a:endParaRPr lang="fr-FR"/>
          </a:p>
        </p:txBody>
      </p:sp>
      <p:sp>
        <p:nvSpPr>
          <p:cNvPr id="6" name="Freeform 4">
            <a:extLst>
              <a:ext uri="{FF2B5EF4-FFF2-40B4-BE49-F238E27FC236}">
                <a16:creationId xmlns:a16="http://schemas.microsoft.com/office/drawing/2014/main" id="{7A8F1CDB-1B6E-8C62-572A-18D230956FDC}"/>
              </a:ext>
            </a:extLst>
          </p:cNvPr>
          <p:cNvSpPr/>
          <p:nvPr/>
        </p:nvSpPr>
        <p:spPr>
          <a:xfrm>
            <a:off x="-427597" y="-328921"/>
            <a:ext cx="2555852" cy="2486109"/>
          </a:xfrm>
          <a:custGeom>
            <a:avLst/>
            <a:gdLst/>
            <a:ahLst/>
            <a:cxnLst/>
            <a:rect l="l" t="t" r="r" b="b"/>
            <a:pathLst>
              <a:path w="9022634" h="9258300">
                <a:moveTo>
                  <a:pt x="0" y="0"/>
                </a:moveTo>
                <a:lnTo>
                  <a:pt x="9022634" y="0"/>
                </a:lnTo>
                <a:lnTo>
                  <a:pt x="9022634"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l="-66540" t="-67420"/>
            </a:stretch>
          </a:blipFill>
        </p:spPr>
        <p:txBody>
          <a:bodyPr/>
          <a:lstStyle/>
          <a:p>
            <a:endParaRPr lang="fr-FR"/>
          </a:p>
        </p:txBody>
      </p:sp>
      <p:sp>
        <p:nvSpPr>
          <p:cNvPr id="7" name="Freeform 3">
            <a:extLst>
              <a:ext uri="{FF2B5EF4-FFF2-40B4-BE49-F238E27FC236}">
                <a16:creationId xmlns:a16="http://schemas.microsoft.com/office/drawing/2014/main" id="{E409FC66-C47A-EA40-F5D7-07962F4324A4}"/>
              </a:ext>
            </a:extLst>
          </p:cNvPr>
          <p:cNvSpPr/>
          <p:nvPr/>
        </p:nvSpPr>
        <p:spPr>
          <a:xfrm rot="7659121">
            <a:off x="9709699" y="4777199"/>
            <a:ext cx="3521977" cy="2704766"/>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2">
              <a:extLst>
                <a:ext uri="{96DAC541-7B7A-43D3-8B79-37D633B846F1}">
                  <asvg:svgBlip xmlns:asvg="http://schemas.microsoft.com/office/drawing/2016/SVG/main" r:embed="rId3"/>
                </a:ext>
              </a:extLst>
            </a:blip>
            <a:stretch>
              <a:fillRect t="-34971" r="-19136"/>
            </a:stretch>
          </a:blipFill>
        </p:spPr>
        <p:txBody>
          <a:bodyPr/>
          <a:lstStyle/>
          <a:p>
            <a:endParaRPr lang="fr-FR"/>
          </a:p>
        </p:txBody>
      </p:sp>
    </p:spTree>
    <p:extLst>
      <p:ext uri="{BB962C8B-B14F-4D97-AF65-F5344CB8AC3E}">
        <p14:creationId xmlns:p14="http://schemas.microsoft.com/office/powerpoint/2010/main" val="403079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94464B0E-A27E-BA6C-D1D4-F9F257B6AC31}"/>
              </a:ext>
            </a:extLst>
          </p:cNvPr>
          <p:cNvGrpSpPr/>
          <p:nvPr/>
        </p:nvGrpSpPr>
        <p:grpSpPr>
          <a:xfrm>
            <a:off x="640544" y="2449405"/>
            <a:ext cx="5136312" cy="2927837"/>
            <a:chOff x="640544" y="2562172"/>
            <a:chExt cx="5136312" cy="2927837"/>
          </a:xfrm>
        </p:grpSpPr>
        <p:grpSp>
          <p:nvGrpSpPr>
            <p:cNvPr id="5" name="Group 5"/>
            <p:cNvGrpSpPr/>
            <p:nvPr/>
          </p:nvGrpSpPr>
          <p:grpSpPr>
            <a:xfrm>
              <a:off x="640544" y="2562172"/>
              <a:ext cx="5136312" cy="2927837"/>
              <a:chOff x="0" y="0"/>
              <a:chExt cx="1193624" cy="680398"/>
            </a:xfrm>
          </p:grpSpPr>
          <p:sp>
            <p:nvSpPr>
              <p:cNvPr id="6" name="Freeform 6"/>
              <p:cNvSpPr/>
              <p:nvPr/>
            </p:nvSpPr>
            <p:spPr>
              <a:xfrm>
                <a:off x="0" y="0"/>
                <a:ext cx="1193624" cy="680398"/>
              </a:xfrm>
              <a:custGeom>
                <a:avLst/>
                <a:gdLst/>
                <a:ahLst/>
                <a:cxnLst/>
                <a:rect l="l" t="t" r="r" b="b"/>
                <a:pathLst>
                  <a:path w="1193624" h="680398">
                    <a:moveTo>
                      <a:pt x="0" y="0"/>
                    </a:moveTo>
                    <a:lnTo>
                      <a:pt x="1193624" y="0"/>
                    </a:lnTo>
                    <a:lnTo>
                      <a:pt x="1193624" y="680398"/>
                    </a:lnTo>
                    <a:lnTo>
                      <a:pt x="0" y="680398"/>
                    </a:lnTo>
                    <a:close/>
                  </a:path>
                </a:pathLst>
              </a:custGeom>
              <a:solidFill>
                <a:srgbClr val="F2F4F5"/>
              </a:solidFill>
              <a:ln w="12700">
                <a:noFill/>
              </a:ln>
            </p:spPr>
            <p:txBody>
              <a:bodyPr/>
              <a:lstStyle/>
              <a:p>
                <a:endParaRPr lang="fr-FR" sz="1200"/>
              </a:p>
            </p:txBody>
          </p:sp>
        </p:grpSp>
        <p:sp>
          <p:nvSpPr>
            <p:cNvPr id="11" name="TextBox 11"/>
            <p:cNvSpPr txBox="1"/>
            <p:nvPr/>
          </p:nvSpPr>
          <p:spPr>
            <a:xfrm>
              <a:off x="664496" y="2955477"/>
              <a:ext cx="5088409" cy="2141227"/>
            </a:xfrm>
            <a:prstGeom prst="rect">
              <a:avLst/>
            </a:prstGeom>
          </p:spPr>
          <p:txBody>
            <a:bodyPr lIns="0" tIns="0" rIns="0" bIns="0" rtlCol="0" anchor="t">
              <a:spAutoFit/>
            </a:bodyPr>
            <a:lstStyle/>
            <a:p>
              <a:pPr algn="ctr">
                <a:lnSpc>
                  <a:spcPts val="2079"/>
                </a:lnSpc>
              </a:pPr>
              <a:r>
                <a:rPr lang="fr-FR" sz="1599">
                  <a:solidFill>
                    <a:srgbClr val="000000">
                      <a:alpha val="86667"/>
                    </a:srgbClr>
                  </a:solidFill>
                  <a:ea typeface="Open Sauce"/>
                  <a:cs typeface="Open Sauce"/>
                  <a:sym typeface="Open Sauce"/>
                </a:rPr>
                <a:t>D’un point de vue économique, l’efficience se définit comme la recherche de la </a:t>
              </a:r>
              <a:r>
                <a:rPr lang="fr-FR" sz="1599" b="1">
                  <a:solidFill>
                    <a:schemeClr val="accent6">
                      <a:lumMod val="90000"/>
                      <a:lumOff val="10000"/>
                      <a:alpha val="86667"/>
                    </a:schemeClr>
                  </a:solidFill>
                  <a:ea typeface="Open Sauce"/>
                  <a:cs typeface="Open Sauce"/>
                  <a:sym typeface="Open Sauce"/>
                </a:rPr>
                <a:t>meilleure allocation de ressource</a:t>
              </a:r>
              <a:r>
                <a:rPr lang="fr-FR" sz="1599" b="1">
                  <a:solidFill>
                    <a:schemeClr val="accent6">
                      <a:lumMod val="90000"/>
                      <a:lumOff val="10000"/>
                      <a:alpha val="86667"/>
                    </a:schemeClr>
                  </a:solidFill>
                  <a:sym typeface="Open Sauce"/>
                </a:rPr>
                <a:t>s</a:t>
              </a:r>
              <a:r>
                <a:rPr lang="fr-FR" sz="1599">
                  <a:solidFill>
                    <a:srgbClr val="000000">
                      <a:alpha val="86667"/>
                    </a:srgbClr>
                  </a:solidFill>
                  <a:ea typeface="Open Sauce"/>
                  <a:cs typeface="Open Sauce"/>
                  <a:sym typeface="Open Sauce"/>
                </a:rPr>
                <a:t>, c’est-à-dire celle garantissant le meilleur état de santé au meilleur coût, comparativement aux alternatives disponibles.</a:t>
              </a:r>
            </a:p>
            <a:p>
              <a:pPr algn="ctr">
                <a:lnSpc>
                  <a:spcPts val="2079"/>
                </a:lnSpc>
              </a:pPr>
              <a:endParaRPr lang="fr-FR" sz="1599">
                <a:solidFill>
                  <a:srgbClr val="000000">
                    <a:alpha val="86667"/>
                  </a:srgbClr>
                </a:solidFill>
                <a:ea typeface="Open Sauce"/>
                <a:cs typeface="Open Sauce"/>
                <a:sym typeface="Open Sauce"/>
              </a:endParaRPr>
            </a:p>
            <a:p>
              <a:pPr algn="ctr">
                <a:lnSpc>
                  <a:spcPts val="2079"/>
                </a:lnSpc>
              </a:pPr>
              <a:r>
                <a:rPr lang="fr-FR" sz="1599">
                  <a:solidFill>
                    <a:srgbClr val="000000">
                      <a:alpha val="86667"/>
                    </a:srgbClr>
                  </a:solidFill>
                  <a:ea typeface="Open Sauce"/>
                  <a:cs typeface="Open Sauce"/>
                  <a:sym typeface="Open Sauce"/>
                </a:rPr>
                <a:t>L’efficience doit s’analyser au regard des 4 grandes dimensions qui structurent tout système de santé: </a:t>
              </a:r>
            </a:p>
            <a:p>
              <a:pPr algn="ctr">
                <a:lnSpc>
                  <a:spcPts val="2079"/>
                </a:lnSpc>
                <a:spcBef>
                  <a:spcPct val="0"/>
                </a:spcBef>
              </a:pPr>
              <a:endParaRPr lang="fr-FR" sz="1599">
                <a:solidFill>
                  <a:srgbClr val="000000">
                    <a:alpha val="86667"/>
                  </a:srgbClr>
                </a:solidFill>
                <a:ea typeface="Open Sauce"/>
                <a:cs typeface="Open Sauce"/>
                <a:sym typeface="Open Sauce"/>
              </a:endParaRPr>
            </a:p>
          </p:txBody>
        </p:sp>
      </p:grpSp>
      <p:grpSp>
        <p:nvGrpSpPr>
          <p:cNvPr id="17" name="Groupe 16">
            <a:extLst>
              <a:ext uri="{FF2B5EF4-FFF2-40B4-BE49-F238E27FC236}">
                <a16:creationId xmlns:a16="http://schemas.microsoft.com/office/drawing/2014/main" id="{2BF3B7F2-1929-7DA2-BC14-E55BE66CA196}"/>
              </a:ext>
            </a:extLst>
          </p:cNvPr>
          <p:cNvGrpSpPr/>
          <p:nvPr/>
        </p:nvGrpSpPr>
        <p:grpSpPr>
          <a:xfrm>
            <a:off x="6096000" y="2107579"/>
            <a:ext cx="5175176" cy="3611489"/>
            <a:chOff x="6096000" y="2107579"/>
            <a:chExt cx="5175176" cy="3611489"/>
          </a:xfrm>
        </p:grpSpPr>
        <p:sp>
          <p:nvSpPr>
            <p:cNvPr id="7" name="Freeform 7"/>
            <p:cNvSpPr/>
            <p:nvPr/>
          </p:nvSpPr>
          <p:spPr>
            <a:xfrm>
              <a:off x="6096000" y="2107579"/>
              <a:ext cx="678626" cy="666750"/>
            </a:xfrm>
            <a:custGeom>
              <a:avLst/>
              <a:gdLst/>
              <a:ahLst/>
              <a:cxnLst/>
              <a:rect l="l" t="t" r="r" b="b"/>
              <a:pathLst>
                <a:path w="1017939" h="1000125">
                  <a:moveTo>
                    <a:pt x="0" y="0"/>
                  </a:moveTo>
                  <a:lnTo>
                    <a:pt x="1017939" y="0"/>
                  </a:lnTo>
                  <a:lnTo>
                    <a:pt x="1017939" y="1000125"/>
                  </a:lnTo>
                  <a:lnTo>
                    <a:pt x="0" y="10001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200"/>
            </a:p>
          </p:txBody>
        </p:sp>
        <p:sp>
          <p:nvSpPr>
            <p:cNvPr id="8" name="Freeform 8"/>
            <p:cNvSpPr/>
            <p:nvPr/>
          </p:nvSpPr>
          <p:spPr>
            <a:xfrm>
              <a:off x="6106221" y="3107292"/>
              <a:ext cx="761877" cy="666643"/>
            </a:xfrm>
            <a:custGeom>
              <a:avLst/>
              <a:gdLst/>
              <a:ahLst/>
              <a:cxnLst/>
              <a:rect l="l" t="t" r="r" b="b"/>
              <a:pathLst>
                <a:path w="1142816" h="999964">
                  <a:moveTo>
                    <a:pt x="0" y="0"/>
                  </a:moveTo>
                  <a:lnTo>
                    <a:pt x="1142816" y="0"/>
                  </a:lnTo>
                  <a:lnTo>
                    <a:pt x="1142816" y="999965"/>
                  </a:lnTo>
                  <a:lnTo>
                    <a:pt x="0" y="9999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sz="1200"/>
            </a:p>
          </p:txBody>
        </p:sp>
        <p:sp>
          <p:nvSpPr>
            <p:cNvPr id="9" name="Freeform 9"/>
            <p:cNvSpPr/>
            <p:nvPr/>
          </p:nvSpPr>
          <p:spPr>
            <a:xfrm>
              <a:off x="6106221" y="4106898"/>
              <a:ext cx="762000" cy="647700"/>
            </a:xfrm>
            <a:custGeom>
              <a:avLst/>
              <a:gdLst/>
              <a:ahLst/>
              <a:cxnLst/>
              <a:rect l="l" t="t" r="r" b="b"/>
              <a:pathLst>
                <a:path w="1143000" h="971550">
                  <a:moveTo>
                    <a:pt x="0" y="0"/>
                  </a:moveTo>
                  <a:lnTo>
                    <a:pt x="1143000" y="0"/>
                  </a:lnTo>
                  <a:lnTo>
                    <a:pt x="1143000" y="971550"/>
                  </a:lnTo>
                  <a:lnTo>
                    <a:pt x="0" y="9715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sz="1200"/>
            </a:p>
          </p:txBody>
        </p:sp>
        <p:sp>
          <p:nvSpPr>
            <p:cNvPr id="10" name="Freeform 10"/>
            <p:cNvSpPr/>
            <p:nvPr/>
          </p:nvSpPr>
          <p:spPr>
            <a:xfrm>
              <a:off x="6106221" y="5087561"/>
              <a:ext cx="762000" cy="631507"/>
            </a:xfrm>
            <a:custGeom>
              <a:avLst/>
              <a:gdLst/>
              <a:ahLst/>
              <a:cxnLst/>
              <a:rect l="l" t="t" r="r" b="b"/>
              <a:pathLst>
                <a:path w="1143000" h="947261">
                  <a:moveTo>
                    <a:pt x="0" y="0"/>
                  </a:moveTo>
                  <a:lnTo>
                    <a:pt x="1143000" y="0"/>
                  </a:lnTo>
                  <a:lnTo>
                    <a:pt x="1143000" y="947261"/>
                  </a:lnTo>
                  <a:lnTo>
                    <a:pt x="0" y="9472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sz="1200"/>
            </a:p>
          </p:txBody>
        </p:sp>
        <p:sp>
          <p:nvSpPr>
            <p:cNvPr id="12" name="TextBox 12"/>
            <p:cNvSpPr txBox="1"/>
            <p:nvPr/>
          </p:nvSpPr>
          <p:spPr>
            <a:xfrm>
              <a:off x="7083549" y="2249555"/>
              <a:ext cx="3838512" cy="382797"/>
            </a:xfrm>
            <a:prstGeom prst="rect">
              <a:avLst/>
            </a:prstGeom>
          </p:spPr>
          <p:txBody>
            <a:bodyPr wrap="square" lIns="0" tIns="0" rIns="0" bIns="0" rtlCol="0" anchor="t">
              <a:spAutoFit/>
            </a:bodyPr>
            <a:lstStyle/>
            <a:p>
              <a:pPr>
                <a:lnSpc>
                  <a:spcPts val="3173"/>
                </a:lnSpc>
              </a:pPr>
              <a:r>
                <a:rPr lang="fr-FR" sz="2267" b="1">
                  <a:solidFill>
                    <a:srgbClr val="5286A6"/>
                  </a:solidFill>
                  <a:ea typeface="Open Sans Bold"/>
                  <a:cs typeface="Open Sans Bold"/>
                  <a:sym typeface="Open Sans Bold"/>
                </a:rPr>
                <a:t>Demande de santé</a:t>
              </a:r>
            </a:p>
          </p:txBody>
        </p:sp>
        <p:sp>
          <p:nvSpPr>
            <p:cNvPr id="13" name="TextBox 13"/>
            <p:cNvSpPr txBox="1"/>
            <p:nvPr/>
          </p:nvSpPr>
          <p:spPr>
            <a:xfrm>
              <a:off x="7083549" y="3237008"/>
              <a:ext cx="3597176" cy="382797"/>
            </a:xfrm>
            <a:prstGeom prst="rect">
              <a:avLst/>
            </a:prstGeom>
          </p:spPr>
          <p:txBody>
            <a:bodyPr lIns="0" tIns="0" rIns="0" bIns="0" rtlCol="0" anchor="t">
              <a:spAutoFit/>
            </a:bodyPr>
            <a:lstStyle/>
            <a:p>
              <a:pPr>
                <a:lnSpc>
                  <a:spcPts val="3173"/>
                </a:lnSpc>
              </a:pPr>
              <a:r>
                <a:rPr lang="fr-FR" sz="2267" b="1">
                  <a:solidFill>
                    <a:srgbClr val="5286A6"/>
                  </a:solidFill>
                  <a:ea typeface="Open Sans Bold"/>
                  <a:cs typeface="Open Sans Bold"/>
                  <a:sym typeface="Open Sans Bold"/>
                </a:rPr>
                <a:t>Offre de soins et services</a:t>
              </a:r>
            </a:p>
          </p:txBody>
        </p:sp>
        <p:sp>
          <p:nvSpPr>
            <p:cNvPr id="14" name="TextBox 14"/>
            <p:cNvSpPr txBox="1"/>
            <p:nvPr/>
          </p:nvSpPr>
          <p:spPr>
            <a:xfrm>
              <a:off x="7083549" y="4224461"/>
              <a:ext cx="4117479" cy="382797"/>
            </a:xfrm>
            <a:prstGeom prst="rect">
              <a:avLst/>
            </a:prstGeom>
          </p:spPr>
          <p:txBody>
            <a:bodyPr lIns="0" tIns="0" rIns="0" bIns="0" rtlCol="0" anchor="t">
              <a:spAutoFit/>
            </a:bodyPr>
            <a:lstStyle/>
            <a:p>
              <a:pPr>
                <a:lnSpc>
                  <a:spcPts val="3173"/>
                </a:lnSpc>
              </a:pPr>
              <a:r>
                <a:rPr lang="fr-FR" sz="2267" b="1">
                  <a:solidFill>
                    <a:srgbClr val="5286A6"/>
                  </a:solidFill>
                  <a:ea typeface="Open Sans Bold"/>
                  <a:cs typeface="Open Sans Bold"/>
                  <a:sym typeface="Open Sans Bold"/>
                </a:rPr>
                <a:t>Mécanismes de financement</a:t>
              </a:r>
            </a:p>
          </p:txBody>
        </p:sp>
        <p:sp>
          <p:nvSpPr>
            <p:cNvPr id="15" name="TextBox 15"/>
            <p:cNvSpPr txBox="1"/>
            <p:nvPr/>
          </p:nvSpPr>
          <p:spPr>
            <a:xfrm>
              <a:off x="7083549" y="5211915"/>
              <a:ext cx="4187627" cy="382797"/>
            </a:xfrm>
            <a:prstGeom prst="rect">
              <a:avLst/>
            </a:prstGeom>
          </p:spPr>
          <p:txBody>
            <a:bodyPr lIns="0" tIns="0" rIns="0" bIns="0" rtlCol="0" anchor="t">
              <a:spAutoFit/>
            </a:bodyPr>
            <a:lstStyle/>
            <a:p>
              <a:pPr>
                <a:lnSpc>
                  <a:spcPts val="3173"/>
                </a:lnSpc>
              </a:pPr>
              <a:r>
                <a:rPr lang="fr-FR" sz="2267" b="1">
                  <a:solidFill>
                    <a:srgbClr val="5286A6"/>
                  </a:solidFill>
                  <a:ea typeface="Open Sans Bold"/>
                  <a:cs typeface="Open Sans Bold"/>
                  <a:sym typeface="Open Sans Bold"/>
                </a:rPr>
                <a:t>Pilotage du système de santé</a:t>
              </a:r>
            </a:p>
          </p:txBody>
        </p:sp>
      </p:grpSp>
      <p:sp>
        <p:nvSpPr>
          <p:cNvPr id="16" name="Titre 15">
            <a:extLst>
              <a:ext uri="{FF2B5EF4-FFF2-40B4-BE49-F238E27FC236}">
                <a16:creationId xmlns:a16="http://schemas.microsoft.com/office/drawing/2014/main" id="{4BFF0FD9-A560-7194-0D1E-2653402C6542}"/>
              </a:ext>
            </a:extLst>
          </p:cNvPr>
          <p:cNvSpPr>
            <a:spLocks noGrp="1"/>
          </p:cNvSpPr>
          <p:nvPr>
            <p:ph type="title"/>
          </p:nvPr>
        </p:nvSpPr>
        <p:spPr>
          <a:xfrm>
            <a:off x="1733796" y="365125"/>
            <a:ext cx="9620003" cy="1325563"/>
          </a:xfrm>
        </p:spPr>
        <p:txBody>
          <a:bodyPr/>
          <a:lstStyle/>
          <a:p>
            <a:r>
              <a:rPr lang="fr-FR" dirty="0"/>
              <a:t>Qu’est-ce que l’efficience ?</a:t>
            </a:r>
          </a:p>
        </p:txBody>
      </p:sp>
      <p:sp>
        <p:nvSpPr>
          <p:cNvPr id="19" name="Espace réservé du pied de page 18">
            <a:extLst>
              <a:ext uri="{FF2B5EF4-FFF2-40B4-BE49-F238E27FC236}">
                <a16:creationId xmlns:a16="http://schemas.microsoft.com/office/drawing/2014/main" id="{2E58AF27-0380-836B-91B7-27A65378110A}"/>
              </a:ext>
            </a:extLst>
          </p:cNvPr>
          <p:cNvSpPr>
            <a:spLocks noGrp="1"/>
          </p:cNvSpPr>
          <p:nvPr>
            <p:ph type="ftr" sz="quarter" idx="11"/>
          </p:nvPr>
        </p:nvSpPr>
        <p:spPr/>
        <p:txBody>
          <a:bodyPr/>
          <a:lstStyle/>
          <a:p>
            <a:r>
              <a:rPr lang="fr-FR"/>
              <a:t>Etude Efficience en santé - Août 2024</a:t>
            </a:r>
          </a:p>
        </p:txBody>
      </p:sp>
      <p:sp>
        <p:nvSpPr>
          <p:cNvPr id="20" name="Espace réservé du numéro de diapositive 19">
            <a:extLst>
              <a:ext uri="{FF2B5EF4-FFF2-40B4-BE49-F238E27FC236}">
                <a16:creationId xmlns:a16="http://schemas.microsoft.com/office/drawing/2014/main" id="{6D7E7CC5-E725-DE53-6150-D3B3753C1DCA}"/>
              </a:ext>
            </a:extLst>
          </p:cNvPr>
          <p:cNvSpPr>
            <a:spLocks noGrp="1"/>
          </p:cNvSpPr>
          <p:nvPr>
            <p:ph type="sldNum" sz="quarter" idx="12"/>
          </p:nvPr>
        </p:nvSpPr>
        <p:spPr/>
        <p:txBody>
          <a:bodyPr/>
          <a:lstStyle/>
          <a:p>
            <a:fld id="{F3028EA7-CCE8-BA44-A223-3032174B19F0}" type="slidenum">
              <a:rPr lang="fr-FR" smtClean="0"/>
              <a:t>3</a:t>
            </a:fld>
            <a:endParaRPr lang="fr-FR"/>
          </a:p>
        </p:txBody>
      </p:sp>
      <p:sp>
        <p:nvSpPr>
          <p:cNvPr id="2" name="Freeform 24">
            <a:extLst>
              <a:ext uri="{FF2B5EF4-FFF2-40B4-BE49-F238E27FC236}">
                <a16:creationId xmlns:a16="http://schemas.microsoft.com/office/drawing/2014/main" id="{35A26A28-E607-A078-DC65-115B156CCDCA}"/>
              </a:ext>
            </a:extLst>
          </p:cNvPr>
          <p:cNvSpPr/>
          <p:nvPr/>
        </p:nvSpPr>
        <p:spPr>
          <a:xfrm rot="1374620">
            <a:off x="-724475" y="-1353306"/>
            <a:ext cx="4770022" cy="4631022"/>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11">
              <a:extLst>
                <a:ext uri="{96DAC541-7B7A-43D3-8B79-37D633B846F1}">
                  <asvg:svgBlip xmlns:asvg="http://schemas.microsoft.com/office/drawing/2016/SVG/main" r:embed="rId12"/>
                </a:ext>
              </a:extLst>
            </a:blip>
            <a:stretch>
              <a:fillRect l="-59676" t="-68764"/>
            </a:stretch>
          </a:blipFill>
        </p:spPr>
        <p:txBody>
          <a:bodyPr/>
          <a:lstStyle/>
          <a:p>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B20043-A19A-28B0-CFAE-13AF04155C69}"/>
              </a:ext>
            </a:extLst>
          </p:cNvPr>
          <p:cNvSpPr>
            <a:spLocks noGrp="1"/>
          </p:cNvSpPr>
          <p:nvPr>
            <p:ph type="title"/>
          </p:nvPr>
        </p:nvSpPr>
        <p:spPr>
          <a:xfrm>
            <a:off x="1436914" y="442946"/>
            <a:ext cx="9916886" cy="1325563"/>
          </a:xfrm>
        </p:spPr>
        <p:txBody>
          <a:bodyPr>
            <a:normAutofit/>
          </a:bodyPr>
          <a:lstStyle/>
          <a:p>
            <a:r>
              <a:rPr lang="fr-FR" dirty="0"/>
              <a:t>La recherche d’efficience, seul levier adapté à la France</a:t>
            </a:r>
          </a:p>
        </p:txBody>
      </p:sp>
      <p:sp>
        <p:nvSpPr>
          <p:cNvPr id="3" name="Espace réservé du numéro de diapositive 2">
            <a:extLst>
              <a:ext uri="{FF2B5EF4-FFF2-40B4-BE49-F238E27FC236}">
                <a16:creationId xmlns:a16="http://schemas.microsoft.com/office/drawing/2014/main" id="{12B0BF48-22D1-2B4A-12CA-3CD29B904964}"/>
              </a:ext>
            </a:extLst>
          </p:cNvPr>
          <p:cNvSpPr>
            <a:spLocks noGrp="1"/>
          </p:cNvSpPr>
          <p:nvPr>
            <p:ph type="sldNum" sz="quarter" idx="12"/>
          </p:nvPr>
        </p:nvSpPr>
        <p:spPr/>
        <p:txBody>
          <a:bodyPr/>
          <a:lstStyle/>
          <a:p>
            <a:fld id="{F3028EA7-CCE8-BA44-A223-3032174B19F0}" type="slidenum">
              <a:rPr lang="fr-FR" smtClean="0"/>
              <a:t>4</a:t>
            </a:fld>
            <a:endParaRPr lang="fr-FR"/>
          </a:p>
        </p:txBody>
      </p:sp>
      <p:sp>
        <p:nvSpPr>
          <p:cNvPr id="6" name="Espace réservé du pied de page 5">
            <a:extLst>
              <a:ext uri="{FF2B5EF4-FFF2-40B4-BE49-F238E27FC236}">
                <a16:creationId xmlns:a16="http://schemas.microsoft.com/office/drawing/2014/main" id="{01354D36-DEA9-8A54-5B24-CE0002DFD1C0}"/>
              </a:ext>
            </a:extLst>
          </p:cNvPr>
          <p:cNvSpPr>
            <a:spLocks noGrp="1"/>
          </p:cNvSpPr>
          <p:nvPr>
            <p:ph type="ftr" sz="quarter" idx="11"/>
          </p:nvPr>
        </p:nvSpPr>
        <p:spPr/>
        <p:txBody>
          <a:bodyPr/>
          <a:lstStyle/>
          <a:p>
            <a:r>
              <a:rPr lang="fr-FR"/>
              <a:t>Etude Efficience en santé - Août 2024</a:t>
            </a:r>
          </a:p>
        </p:txBody>
      </p:sp>
      <p:sp>
        <p:nvSpPr>
          <p:cNvPr id="5" name="Freeform 20">
            <a:extLst>
              <a:ext uri="{FF2B5EF4-FFF2-40B4-BE49-F238E27FC236}">
                <a16:creationId xmlns:a16="http://schemas.microsoft.com/office/drawing/2014/main" id="{FF53B0B9-C4B1-3D67-7FAD-D5BDFDB27FFA}"/>
              </a:ext>
            </a:extLst>
          </p:cNvPr>
          <p:cNvSpPr/>
          <p:nvPr/>
        </p:nvSpPr>
        <p:spPr>
          <a:xfrm>
            <a:off x="-322343" y="4581845"/>
            <a:ext cx="4944131" cy="2772826"/>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2">
              <a:extLst>
                <a:ext uri="{96DAC541-7B7A-43D3-8B79-37D633B846F1}">
                  <asvg:svgBlip xmlns:asvg="http://schemas.microsoft.com/office/drawing/2016/SVG/main" r:embed="rId3"/>
                </a:ext>
              </a:extLst>
            </a:blip>
            <a:stretch>
              <a:fillRect l="-28891" t="237" r="56" b="-160975"/>
            </a:stretch>
          </a:blipFill>
        </p:spPr>
        <p:txBody>
          <a:bodyPr/>
          <a:lstStyle/>
          <a:p>
            <a:endParaRPr lang="fr-FR"/>
          </a:p>
        </p:txBody>
      </p:sp>
      <p:pic>
        <p:nvPicPr>
          <p:cNvPr id="11" name="Image 10">
            <a:extLst>
              <a:ext uri="{FF2B5EF4-FFF2-40B4-BE49-F238E27FC236}">
                <a16:creationId xmlns:a16="http://schemas.microsoft.com/office/drawing/2014/main" id="{616AEB7E-0B09-7CE1-65FD-CA88FFD3B5DF}"/>
              </a:ext>
            </a:extLst>
          </p:cNvPr>
          <p:cNvPicPr>
            <a:picLocks noChangeAspect="1"/>
          </p:cNvPicPr>
          <p:nvPr/>
        </p:nvPicPr>
        <p:blipFill>
          <a:blip r:embed="rId4"/>
          <a:stretch>
            <a:fillRect/>
          </a:stretch>
        </p:blipFill>
        <p:spPr>
          <a:xfrm>
            <a:off x="653117" y="2227074"/>
            <a:ext cx="10885766" cy="2685156"/>
          </a:xfrm>
          <a:prstGeom prst="rect">
            <a:avLst/>
          </a:prstGeom>
        </p:spPr>
      </p:pic>
    </p:spTree>
    <p:extLst>
      <p:ext uri="{BB962C8B-B14F-4D97-AF65-F5344CB8AC3E}">
        <p14:creationId xmlns:p14="http://schemas.microsoft.com/office/powerpoint/2010/main" val="294237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DFE7B1-D7C8-49C5-9414-EDA0263CED84}"/>
              </a:ext>
            </a:extLst>
          </p:cNvPr>
          <p:cNvSpPr/>
          <p:nvPr/>
        </p:nvSpPr>
        <p:spPr>
          <a:xfrm>
            <a:off x="36916" y="2764366"/>
            <a:ext cx="2802437" cy="2872684"/>
          </a:xfrm>
          <a:prstGeom prst="rect">
            <a:avLst/>
          </a:prstGeom>
          <a:solidFill>
            <a:schemeClr val="accent1">
              <a:lumMod val="20000"/>
              <a:lumOff val="80000"/>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lnSpc>
                <a:spcPct val="180000"/>
              </a:lnSpc>
            </a:pPr>
            <a:r>
              <a:rPr lang="fr-FR" sz="1100" b="1" i="0">
                <a:solidFill>
                  <a:srgbClr val="0D0D0D"/>
                </a:solidFill>
                <a:effectLst/>
                <a:ea typeface="Open Sans Light" panose="020B0306030504020204" pitchFamily="34" charset="0"/>
                <a:cs typeface="Open Sans Light" panose="020B0306030504020204" pitchFamily="34" charset="0"/>
              </a:rPr>
              <a:t>1. Augmenter les dépenses d’Etat et d’</a:t>
            </a:r>
            <a:r>
              <a:rPr lang="fr-FR" sz="1100" b="1">
                <a:solidFill>
                  <a:srgbClr val="0D0D0D"/>
                </a:solidFill>
                <a:ea typeface="Open Sans Light" panose="020B0306030504020204" pitchFamily="34" charset="0"/>
                <a:cs typeface="Open Sans Light" panose="020B0306030504020204" pitchFamily="34" charset="0"/>
              </a:rPr>
              <a:t>Assurance Maladie </a:t>
            </a:r>
            <a:r>
              <a:rPr lang="fr-FR" sz="1100" b="0" i="0">
                <a:solidFill>
                  <a:srgbClr val="0D0D0D"/>
                </a:solidFill>
                <a:effectLst/>
                <a:ea typeface="Open Sans Light" panose="020B0306030504020204" pitchFamily="34" charset="0"/>
                <a:cs typeface="Open Sans Light" panose="020B0306030504020204" pitchFamily="34" charset="0"/>
              </a:rPr>
              <a:t>et allouer une partie de ces fonds supplémentaires à la santé. Cela nécessite une augmentation des recettes ou un financement supplémentaire par la dette.</a:t>
            </a:r>
          </a:p>
        </p:txBody>
      </p:sp>
      <p:sp>
        <p:nvSpPr>
          <p:cNvPr id="8" name="Rectangle 7">
            <a:extLst>
              <a:ext uri="{FF2B5EF4-FFF2-40B4-BE49-F238E27FC236}">
                <a16:creationId xmlns:a16="http://schemas.microsoft.com/office/drawing/2014/main" id="{9AA83DEF-07F5-F5BE-D522-5F9AE0B1C8C9}"/>
              </a:ext>
            </a:extLst>
          </p:cNvPr>
          <p:cNvSpPr/>
          <p:nvPr/>
        </p:nvSpPr>
        <p:spPr>
          <a:xfrm>
            <a:off x="3054648" y="2764366"/>
            <a:ext cx="2802437" cy="2872684"/>
          </a:xfrm>
          <a:prstGeom prst="rect">
            <a:avLst/>
          </a:prstGeom>
          <a:solidFill>
            <a:schemeClr val="accent1">
              <a:lumMod val="20000"/>
              <a:lumOff val="80000"/>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lnSpc>
                <a:spcPct val="180000"/>
              </a:lnSpc>
            </a:pPr>
            <a:r>
              <a:rPr lang="fr-FR" sz="1100" b="1" i="0" dirty="0">
                <a:solidFill>
                  <a:srgbClr val="0D0D0D"/>
                </a:solidFill>
                <a:effectLst/>
                <a:ea typeface="Open Sans Light" panose="020B0306030504020204" pitchFamily="34" charset="0"/>
                <a:cs typeface="Open Sans Light" panose="020B0306030504020204" pitchFamily="34" charset="0"/>
              </a:rPr>
              <a:t>2. Augmenter la part du budget de la santé par rapport aux autres budgets. </a:t>
            </a:r>
            <a:r>
              <a:rPr lang="fr-FR" sz="1100" b="0" i="0" dirty="0">
                <a:solidFill>
                  <a:srgbClr val="0D0D0D"/>
                </a:solidFill>
                <a:effectLst/>
                <a:ea typeface="Open Sans Light" panose="020B0306030504020204" pitchFamily="34" charset="0"/>
                <a:cs typeface="Open Sans Light" panose="020B0306030504020204" pitchFamily="34" charset="0"/>
              </a:rPr>
              <a:t>En </a:t>
            </a:r>
            <a:r>
              <a:rPr lang="fr-FR" sz="1100" dirty="0">
                <a:solidFill>
                  <a:srgbClr val="0D0D0D"/>
                </a:solidFill>
                <a:ea typeface="Open Sans Light" panose="020B0306030504020204" pitchFamily="34" charset="0"/>
                <a:cs typeface="Open Sans Light" panose="020B0306030504020204" pitchFamily="34" charset="0"/>
              </a:rPr>
              <a:t>effet, m</a:t>
            </a:r>
            <a:r>
              <a:rPr lang="fr-FR" sz="1100" b="0" i="0" dirty="0">
                <a:solidFill>
                  <a:srgbClr val="0D0D0D"/>
                </a:solidFill>
                <a:effectLst/>
                <a:ea typeface="Open Sans Light" panose="020B0306030504020204" pitchFamily="34" charset="0"/>
                <a:cs typeface="Open Sans Light" panose="020B0306030504020204" pitchFamily="34" charset="0"/>
              </a:rPr>
              <a:t>ême si les citoyens considèrent la santé comme une haute priorité, la priorité relative accordée à la santé dans les budgets gouvernementaux n'a connu qu'une modeste augmentation au fil du temps.</a:t>
            </a:r>
          </a:p>
        </p:txBody>
      </p:sp>
      <p:sp>
        <p:nvSpPr>
          <p:cNvPr id="9" name="Rectangle 8">
            <a:extLst>
              <a:ext uri="{FF2B5EF4-FFF2-40B4-BE49-F238E27FC236}">
                <a16:creationId xmlns:a16="http://schemas.microsoft.com/office/drawing/2014/main" id="{95058C44-E349-719E-059E-4E375B2581BB}"/>
              </a:ext>
            </a:extLst>
          </p:cNvPr>
          <p:cNvSpPr/>
          <p:nvPr/>
        </p:nvSpPr>
        <p:spPr>
          <a:xfrm>
            <a:off x="6072382" y="2764366"/>
            <a:ext cx="2802437" cy="2872684"/>
          </a:xfrm>
          <a:prstGeom prst="rect">
            <a:avLst/>
          </a:prstGeom>
          <a:solidFill>
            <a:schemeClr val="accent1">
              <a:lumMod val="20000"/>
              <a:lumOff val="80000"/>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lnSpc>
                <a:spcPct val="180000"/>
              </a:lnSpc>
            </a:pPr>
            <a:r>
              <a:rPr lang="fr-FR" sz="1100" b="1" i="0">
                <a:solidFill>
                  <a:srgbClr val="0D0D0D"/>
                </a:solidFill>
                <a:effectLst/>
                <a:ea typeface="Open Sans Light" panose="020B0306030504020204" pitchFamily="34" charset="0"/>
                <a:cs typeface="Open Sans Light" panose="020B0306030504020204" pitchFamily="34" charset="0"/>
              </a:rPr>
              <a:t>3. Réévaluer les frontières entre les dépenses publiques et privées. </a:t>
            </a:r>
            <a:r>
              <a:rPr lang="fr-FR" sz="1100" b="0" i="0">
                <a:solidFill>
                  <a:srgbClr val="0D0D0D"/>
                </a:solidFill>
                <a:effectLst/>
                <a:ea typeface="Open Sans Light" panose="020B0306030504020204" pitchFamily="34" charset="0"/>
                <a:cs typeface="Open Sans Light" panose="020B0306030504020204" pitchFamily="34" charset="0"/>
              </a:rPr>
              <a:t>Sans ressources publiques supplémentaires disponibles pour la santé, plus de dépenses de santé se déplaceront par défaut vers le secteur privé. Avec un risque à anticiper d’augmentation des inégalités d’</a:t>
            </a:r>
            <a:r>
              <a:rPr lang="fr-FR" sz="1100">
                <a:solidFill>
                  <a:srgbClr val="0D0D0D"/>
                </a:solidFill>
                <a:ea typeface="Open Sans Light" panose="020B0306030504020204" pitchFamily="34" charset="0"/>
                <a:cs typeface="Open Sans Light" panose="020B0306030504020204" pitchFamily="34" charset="0"/>
              </a:rPr>
              <a:t> accès aux soins.</a:t>
            </a:r>
            <a:endParaRPr lang="fr-FR" sz="1100" b="0" i="0">
              <a:solidFill>
                <a:srgbClr val="0D0D0D"/>
              </a:solidFill>
              <a:effectLst/>
              <a:ea typeface="Open Sans Light" panose="020B0306030504020204" pitchFamily="34" charset="0"/>
              <a:cs typeface="Open Sans Light" panose="020B0306030504020204" pitchFamily="34" charset="0"/>
            </a:endParaRPr>
          </a:p>
        </p:txBody>
      </p:sp>
      <p:sp>
        <p:nvSpPr>
          <p:cNvPr id="10" name="Rectangle 9">
            <a:extLst>
              <a:ext uri="{FF2B5EF4-FFF2-40B4-BE49-F238E27FC236}">
                <a16:creationId xmlns:a16="http://schemas.microsoft.com/office/drawing/2014/main" id="{7B5672C3-4DA3-25D3-118C-651F7B20ADF0}"/>
              </a:ext>
            </a:extLst>
          </p:cNvPr>
          <p:cNvSpPr/>
          <p:nvPr/>
        </p:nvSpPr>
        <p:spPr>
          <a:xfrm>
            <a:off x="9090114" y="2764366"/>
            <a:ext cx="2802437" cy="2872684"/>
          </a:xfrm>
          <a:prstGeom prst="rect">
            <a:avLst/>
          </a:prstGeom>
          <a:solidFill>
            <a:schemeClr val="accent1">
              <a:lumMod val="20000"/>
              <a:lumOff val="80000"/>
              <a:alpha val="65000"/>
            </a:schemeClr>
          </a:solidFill>
          <a:ln w="57150">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lnSpc>
                <a:spcPct val="180000"/>
              </a:lnSpc>
            </a:pPr>
            <a:r>
              <a:rPr lang="fr-FR" sz="1100" b="1" i="0">
                <a:solidFill>
                  <a:srgbClr val="0D0D0D"/>
                </a:solidFill>
                <a:effectLst/>
                <a:ea typeface="Open Sans Light" panose="020B0306030504020204" pitchFamily="34" charset="0"/>
                <a:cs typeface="Open Sans Light" panose="020B0306030504020204" pitchFamily="34" charset="0"/>
              </a:rPr>
              <a:t>4. Trouver des gains d’efficience : </a:t>
            </a:r>
          </a:p>
          <a:p>
            <a:pPr algn="just">
              <a:lnSpc>
                <a:spcPct val="180000"/>
              </a:lnSpc>
            </a:pPr>
            <a:r>
              <a:rPr lang="fr-FR" sz="1100" b="1" i="0">
                <a:solidFill>
                  <a:srgbClr val="0D0D0D"/>
                </a:solidFill>
                <a:effectLst/>
                <a:ea typeface="Open Sans Light" panose="020B0306030504020204" pitchFamily="34" charset="0"/>
                <a:cs typeface="Open Sans Light" panose="020B0306030504020204" pitchFamily="34" charset="0"/>
              </a:rPr>
              <a:t>étant donné les limites des trois options ci-dessus, augmenter le rapport qualité-prix des services de santé doit être encore plus fortement souligné.</a:t>
            </a:r>
            <a:endParaRPr lang="en-US" altLang="en-US" sz="1100" b="1">
              <a:solidFill>
                <a:srgbClr val="292829"/>
              </a:solidFill>
              <a:ea typeface="Open Sans Light" panose="020B0306030504020204" pitchFamily="34" charset="0"/>
              <a:cs typeface="Open Sans Light" panose="020B0306030504020204" pitchFamily="34" charset="0"/>
            </a:endParaRPr>
          </a:p>
        </p:txBody>
      </p:sp>
      <p:sp>
        <p:nvSpPr>
          <p:cNvPr id="11" name="Espace réservé du pied de page 10">
            <a:extLst>
              <a:ext uri="{FF2B5EF4-FFF2-40B4-BE49-F238E27FC236}">
                <a16:creationId xmlns:a16="http://schemas.microsoft.com/office/drawing/2014/main" id="{789D2931-47CC-BC6E-92B0-1C030079534E}"/>
              </a:ext>
            </a:extLst>
          </p:cNvPr>
          <p:cNvSpPr>
            <a:spLocks noGrp="1"/>
          </p:cNvSpPr>
          <p:nvPr>
            <p:ph type="ftr" sz="quarter" idx="11"/>
          </p:nvPr>
        </p:nvSpPr>
        <p:spPr/>
        <p:txBody>
          <a:bodyPr/>
          <a:lstStyle/>
          <a:p>
            <a:r>
              <a:rPr lang="fr-FR"/>
              <a:t>Etude Efficience en santé - Août 2024</a:t>
            </a:r>
          </a:p>
        </p:txBody>
      </p:sp>
    </p:spTree>
    <p:extLst>
      <p:ext uri="{BB962C8B-B14F-4D97-AF65-F5344CB8AC3E}">
        <p14:creationId xmlns:p14="http://schemas.microsoft.com/office/powerpoint/2010/main" val="3897632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6906" y="2740380"/>
            <a:ext cx="5870613" cy="3437543"/>
            <a:chOff x="0" y="0"/>
            <a:chExt cx="1193624" cy="680398"/>
          </a:xfrm>
        </p:grpSpPr>
        <p:sp>
          <p:nvSpPr>
            <p:cNvPr id="3" name="Freeform 3"/>
            <p:cNvSpPr/>
            <p:nvPr/>
          </p:nvSpPr>
          <p:spPr>
            <a:xfrm>
              <a:off x="0" y="0"/>
              <a:ext cx="1193624" cy="680398"/>
            </a:xfrm>
            <a:custGeom>
              <a:avLst/>
              <a:gdLst/>
              <a:ahLst/>
              <a:cxnLst/>
              <a:rect l="l" t="t" r="r" b="b"/>
              <a:pathLst>
                <a:path w="1193624" h="680398">
                  <a:moveTo>
                    <a:pt x="0" y="0"/>
                  </a:moveTo>
                  <a:lnTo>
                    <a:pt x="1193624" y="0"/>
                  </a:lnTo>
                  <a:lnTo>
                    <a:pt x="1193624" y="680398"/>
                  </a:lnTo>
                  <a:lnTo>
                    <a:pt x="0" y="680398"/>
                  </a:lnTo>
                  <a:close/>
                </a:path>
              </a:pathLst>
            </a:custGeom>
            <a:solidFill>
              <a:srgbClr val="F2F4F5"/>
            </a:solidFill>
            <a:ln w="12700">
              <a:noFill/>
            </a:ln>
          </p:spPr>
          <p:txBody>
            <a:bodyPr/>
            <a:lstStyle/>
            <a:p>
              <a:endParaRPr lang="fr-FR" sz="1200"/>
            </a:p>
          </p:txBody>
        </p:sp>
      </p:grpSp>
      <p:sp>
        <p:nvSpPr>
          <p:cNvPr id="5" name="Freeform 5"/>
          <p:cNvSpPr/>
          <p:nvPr/>
        </p:nvSpPr>
        <p:spPr>
          <a:xfrm>
            <a:off x="3544325" y="1122898"/>
            <a:ext cx="1061686" cy="1061686"/>
          </a:xfrm>
          <a:custGeom>
            <a:avLst/>
            <a:gdLst/>
            <a:ahLst/>
            <a:cxnLst/>
            <a:rect l="l" t="t" r="r" b="b"/>
            <a:pathLst>
              <a:path w="1592529" h="1592529">
                <a:moveTo>
                  <a:pt x="0" y="0"/>
                </a:moveTo>
                <a:lnTo>
                  <a:pt x="1592529" y="0"/>
                </a:lnTo>
                <a:lnTo>
                  <a:pt x="1592529" y="1592529"/>
                </a:lnTo>
                <a:lnTo>
                  <a:pt x="0" y="1592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sz="1200"/>
          </a:p>
        </p:txBody>
      </p:sp>
      <p:sp>
        <p:nvSpPr>
          <p:cNvPr id="6" name="Freeform 6"/>
          <p:cNvSpPr/>
          <p:nvPr/>
        </p:nvSpPr>
        <p:spPr>
          <a:xfrm>
            <a:off x="285550" y="3074482"/>
            <a:ext cx="577850" cy="577850"/>
          </a:xfrm>
          <a:custGeom>
            <a:avLst/>
            <a:gdLst/>
            <a:ahLst/>
            <a:cxnLst/>
            <a:rect l="l" t="t" r="r" b="b"/>
            <a:pathLst>
              <a:path w="866775" h="866775">
                <a:moveTo>
                  <a:pt x="0" y="0"/>
                </a:moveTo>
                <a:lnTo>
                  <a:pt x="866775" y="0"/>
                </a:lnTo>
                <a:lnTo>
                  <a:pt x="866775" y="866775"/>
                </a:lnTo>
                <a:lnTo>
                  <a:pt x="0" y="866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sz="1200"/>
          </a:p>
        </p:txBody>
      </p:sp>
      <p:sp>
        <p:nvSpPr>
          <p:cNvPr id="7" name="Freeform 7"/>
          <p:cNvSpPr/>
          <p:nvPr/>
        </p:nvSpPr>
        <p:spPr>
          <a:xfrm>
            <a:off x="285550" y="5263125"/>
            <a:ext cx="577850" cy="791575"/>
          </a:xfrm>
          <a:custGeom>
            <a:avLst/>
            <a:gdLst/>
            <a:ahLst/>
            <a:cxnLst/>
            <a:rect l="l" t="t" r="r" b="b"/>
            <a:pathLst>
              <a:path w="866775" h="1187363">
                <a:moveTo>
                  <a:pt x="0" y="0"/>
                </a:moveTo>
                <a:lnTo>
                  <a:pt x="866775" y="0"/>
                </a:lnTo>
                <a:lnTo>
                  <a:pt x="866775" y="1187363"/>
                </a:lnTo>
                <a:lnTo>
                  <a:pt x="0" y="11873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sz="1200"/>
          </a:p>
        </p:txBody>
      </p:sp>
      <p:sp>
        <p:nvSpPr>
          <p:cNvPr id="8" name="Freeform 8"/>
          <p:cNvSpPr/>
          <p:nvPr/>
        </p:nvSpPr>
        <p:spPr>
          <a:xfrm>
            <a:off x="282453" y="4165453"/>
            <a:ext cx="577850" cy="587395"/>
          </a:xfrm>
          <a:custGeom>
            <a:avLst/>
            <a:gdLst/>
            <a:ahLst/>
            <a:cxnLst/>
            <a:rect l="l" t="t" r="r" b="b"/>
            <a:pathLst>
              <a:path w="866775" h="881093">
                <a:moveTo>
                  <a:pt x="0" y="0"/>
                </a:moveTo>
                <a:lnTo>
                  <a:pt x="866775" y="0"/>
                </a:lnTo>
                <a:lnTo>
                  <a:pt x="866775" y="881093"/>
                </a:lnTo>
                <a:lnTo>
                  <a:pt x="0" y="8810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sz="1200"/>
          </a:p>
        </p:txBody>
      </p:sp>
      <p:sp>
        <p:nvSpPr>
          <p:cNvPr id="9" name="TextBox 9"/>
          <p:cNvSpPr txBox="1"/>
          <p:nvPr/>
        </p:nvSpPr>
        <p:spPr>
          <a:xfrm>
            <a:off x="1078961" y="3125838"/>
            <a:ext cx="5626502" cy="2666627"/>
          </a:xfrm>
          <a:prstGeom prst="rect">
            <a:avLst/>
          </a:prstGeom>
        </p:spPr>
        <p:txBody>
          <a:bodyPr lIns="0" tIns="0" rIns="0" bIns="0" rtlCol="0" anchor="t">
            <a:spAutoFit/>
          </a:bodyPr>
          <a:lstStyle/>
          <a:p>
            <a:pPr>
              <a:lnSpc>
                <a:spcPts val="2079"/>
              </a:lnSpc>
            </a:pPr>
            <a:r>
              <a:rPr lang="fr-FR" sz="1400" dirty="0">
                <a:solidFill>
                  <a:srgbClr val="000000">
                    <a:alpha val="86667"/>
                  </a:srgbClr>
                </a:solidFill>
                <a:ea typeface="Open Sauce"/>
                <a:cs typeface="Open Sauce"/>
                <a:sym typeface="Open Sauce"/>
              </a:rPr>
              <a:t>Pertes d’efficience  lorsque les ressources disponibles ne sont pas utilisées de manière optimale pour maximiser les résultats de santé. </a:t>
            </a:r>
          </a:p>
          <a:p>
            <a:pPr>
              <a:lnSpc>
                <a:spcPts val="2079"/>
              </a:lnSpc>
            </a:pPr>
            <a:endParaRPr lang="fr-FR" sz="1400" dirty="0">
              <a:solidFill>
                <a:srgbClr val="000000">
                  <a:alpha val="86667"/>
                </a:srgbClr>
              </a:solidFill>
              <a:ea typeface="Open Sauce"/>
              <a:cs typeface="Open Sauce"/>
              <a:sym typeface="Open Sauce"/>
            </a:endParaRPr>
          </a:p>
          <a:p>
            <a:pPr>
              <a:lnSpc>
                <a:spcPts val="2079"/>
              </a:lnSpc>
            </a:pPr>
            <a:r>
              <a:rPr lang="fr-FR" sz="1400" dirty="0">
                <a:solidFill>
                  <a:srgbClr val="000000">
                    <a:alpha val="86667"/>
                  </a:srgbClr>
                </a:solidFill>
                <a:ea typeface="Open Sauce"/>
                <a:cs typeface="Open Sauce"/>
                <a:sym typeface="Open Sauce"/>
              </a:rPr>
              <a:t>Les inefficacités au sein des systèmes de santé accroissent non seulement les coûts  sans améliorer les résultats pour les patients, mais elles peuvent aussi causer des préjudices directs aux individus traités, et éroder la confiance envers les institutions de santé.</a:t>
            </a:r>
          </a:p>
          <a:p>
            <a:pPr>
              <a:lnSpc>
                <a:spcPts val="2079"/>
              </a:lnSpc>
            </a:pPr>
            <a:endParaRPr lang="fr-FR" sz="1400" dirty="0">
              <a:solidFill>
                <a:srgbClr val="000000">
                  <a:alpha val="86667"/>
                </a:srgbClr>
              </a:solidFill>
              <a:ea typeface="Open Sauce"/>
              <a:cs typeface="Open Sauce"/>
              <a:sym typeface="Open Sauce"/>
            </a:endParaRPr>
          </a:p>
          <a:p>
            <a:pPr>
              <a:lnSpc>
                <a:spcPts val="2079"/>
              </a:lnSpc>
            </a:pPr>
            <a:r>
              <a:rPr lang="fr-FR" sz="1400" dirty="0">
                <a:solidFill>
                  <a:srgbClr val="000000">
                    <a:alpha val="86667"/>
                  </a:srgbClr>
                </a:solidFill>
                <a:ea typeface="Open Sauce"/>
                <a:cs typeface="Open Sauce"/>
                <a:sym typeface="Open Sauce"/>
              </a:rPr>
              <a:t>Des pertes d’efficience peuvent être générées par l’absence même de remboursement des produits de santé efficients.</a:t>
            </a:r>
          </a:p>
        </p:txBody>
      </p:sp>
      <p:sp>
        <p:nvSpPr>
          <p:cNvPr id="10" name="TextBox 10"/>
          <p:cNvSpPr txBox="1"/>
          <p:nvPr/>
        </p:nvSpPr>
        <p:spPr>
          <a:xfrm>
            <a:off x="2367780" y="2246467"/>
            <a:ext cx="3414777" cy="246671"/>
          </a:xfrm>
          <a:prstGeom prst="rect">
            <a:avLst/>
          </a:prstGeom>
        </p:spPr>
        <p:txBody>
          <a:bodyPr lIns="0" tIns="0" rIns="0" bIns="0" rtlCol="0" anchor="t">
            <a:spAutoFit/>
          </a:bodyPr>
          <a:lstStyle/>
          <a:p>
            <a:pPr algn="ctr">
              <a:lnSpc>
                <a:spcPts val="2239"/>
              </a:lnSpc>
            </a:pPr>
            <a:r>
              <a:rPr lang="fr-FR" sz="1200" b="1" dirty="0">
                <a:solidFill>
                  <a:srgbClr val="231F20"/>
                </a:solidFill>
                <a:latin typeface="Calibri (MS) Bold"/>
                <a:ea typeface="Calibri (MS) Bold"/>
                <a:cs typeface="Calibri (MS) Bold"/>
                <a:sym typeface="Calibri (MS) Bold"/>
              </a:rPr>
              <a:t>20 à 25% des dépenses de santé évitables </a:t>
            </a:r>
          </a:p>
        </p:txBody>
      </p:sp>
      <p:sp>
        <p:nvSpPr>
          <p:cNvPr id="12" name="Titre 1">
            <a:extLst>
              <a:ext uri="{FF2B5EF4-FFF2-40B4-BE49-F238E27FC236}">
                <a16:creationId xmlns:a16="http://schemas.microsoft.com/office/drawing/2014/main" id="{5AFB19DC-9934-ABF0-9109-7D43D80D40B9}"/>
              </a:ext>
            </a:extLst>
          </p:cNvPr>
          <p:cNvSpPr txBox="1">
            <a:spLocks/>
          </p:cNvSpPr>
          <p:nvPr/>
        </p:nvSpPr>
        <p:spPr>
          <a:xfrm>
            <a:off x="1341120" y="365125"/>
            <a:ext cx="10012680" cy="1325563"/>
          </a:xfrm>
          <a:prstGeom prst="rect">
            <a:avLst/>
          </a:prstGeom>
        </p:spPr>
        <p:txBody>
          <a:bodyPr/>
          <a:lstStyle>
            <a:lvl1pPr algn="ctr"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a:lstStyle>
          <a:p>
            <a:r>
              <a:rPr lang="fr-FR" sz="4000" dirty="0"/>
              <a:t>Les pertes d’efficience considérables  aux causes multiples</a:t>
            </a:r>
          </a:p>
        </p:txBody>
      </p:sp>
      <p:sp>
        <p:nvSpPr>
          <p:cNvPr id="13" name="Espace réservé du pied de page 12">
            <a:extLst>
              <a:ext uri="{FF2B5EF4-FFF2-40B4-BE49-F238E27FC236}">
                <a16:creationId xmlns:a16="http://schemas.microsoft.com/office/drawing/2014/main" id="{1FF1E8A8-10CE-FD31-E55B-DE26A15ACB60}"/>
              </a:ext>
            </a:extLst>
          </p:cNvPr>
          <p:cNvSpPr>
            <a:spLocks noGrp="1"/>
          </p:cNvSpPr>
          <p:nvPr>
            <p:ph type="ftr" sz="quarter" idx="11"/>
          </p:nvPr>
        </p:nvSpPr>
        <p:spPr/>
        <p:txBody>
          <a:bodyPr/>
          <a:lstStyle/>
          <a:p>
            <a:r>
              <a:rPr lang="fr-FR"/>
              <a:t>Etude Efficience en santé - Août 2024</a:t>
            </a:r>
          </a:p>
        </p:txBody>
      </p:sp>
      <p:sp>
        <p:nvSpPr>
          <p:cNvPr id="14" name="Espace réservé du numéro de diapositive 13">
            <a:extLst>
              <a:ext uri="{FF2B5EF4-FFF2-40B4-BE49-F238E27FC236}">
                <a16:creationId xmlns:a16="http://schemas.microsoft.com/office/drawing/2014/main" id="{C958B575-033F-79F8-0A03-6FFCA10D15F6}"/>
              </a:ext>
            </a:extLst>
          </p:cNvPr>
          <p:cNvSpPr>
            <a:spLocks noGrp="1"/>
          </p:cNvSpPr>
          <p:nvPr>
            <p:ph type="sldNum" sz="quarter" idx="12"/>
          </p:nvPr>
        </p:nvSpPr>
        <p:spPr/>
        <p:txBody>
          <a:bodyPr/>
          <a:lstStyle/>
          <a:p>
            <a:fld id="{F3028EA7-CCE8-BA44-A223-3032174B19F0}" type="slidenum">
              <a:rPr lang="fr-FR" smtClean="0"/>
              <a:t>6</a:t>
            </a:fld>
            <a:endParaRPr lang="fr-FR"/>
          </a:p>
        </p:txBody>
      </p:sp>
      <p:pic>
        <p:nvPicPr>
          <p:cNvPr id="57" name="Image 56">
            <a:extLst>
              <a:ext uri="{FF2B5EF4-FFF2-40B4-BE49-F238E27FC236}">
                <a16:creationId xmlns:a16="http://schemas.microsoft.com/office/drawing/2014/main" id="{85EB472F-4247-5A1F-5418-EC6DF3F4F4D7}"/>
              </a:ext>
            </a:extLst>
          </p:cNvPr>
          <p:cNvPicPr>
            <a:picLocks noChangeAspect="1"/>
          </p:cNvPicPr>
          <p:nvPr/>
        </p:nvPicPr>
        <p:blipFill>
          <a:blip r:embed="rId10"/>
          <a:stretch>
            <a:fillRect/>
          </a:stretch>
        </p:blipFill>
        <p:spPr>
          <a:xfrm>
            <a:off x="7351415" y="1619698"/>
            <a:ext cx="4002385" cy="4736652"/>
          </a:xfrm>
          <a:prstGeom prst="rect">
            <a:avLst/>
          </a:prstGeom>
        </p:spPr>
      </p:pic>
      <p:sp>
        <p:nvSpPr>
          <p:cNvPr id="58" name="ZoneTexte 57">
            <a:extLst>
              <a:ext uri="{FF2B5EF4-FFF2-40B4-BE49-F238E27FC236}">
                <a16:creationId xmlns:a16="http://schemas.microsoft.com/office/drawing/2014/main" id="{76E441B3-45A6-637E-413E-415F77CE42D0}"/>
              </a:ext>
            </a:extLst>
          </p:cNvPr>
          <p:cNvSpPr txBox="1"/>
          <p:nvPr/>
        </p:nvSpPr>
        <p:spPr>
          <a:xfrm>
            <a:off x="7351414" y="6439711"/>
            <a:ext cx="4002385" cy="200055"/>
          </a:xfrm>
          <a:prstGeom prst="rect">
            <a:avLst/>
          </a:prstGeom>
          <a:noFill/>
        </p:spPr>
        <p:txBody>
          <a:bodyPr wrap="square" rtlCol="0">
            <a:spAutoFit/>
          </a:bodyPr>
          <a:lstStyle/>
          <a:p>
            <a:r>
              <a:rPr lang="fr-FR" sz="700" dirty="0"/>
              <a:t>Source: </a:t>
            </a:r>
            <a:r>
              <a:rPr lang="en-GB" sz="700" dirty="0">
                <a:effectLst/>
                <a:latin typeface="Calibri" panose="020F0502020204030204" pitchFamily="34" charset="0"/>
                <a:ea typeface="Calibri" panose="020F0502020204030204" pitchFamily="34" charset="0"/>
                <a:cs typeface="Arial" panose="020B0604020202020204" pitchFamily="34" charset="0"/>
              </a:rPr>
              <a:t>OECD (2017), Tackling Wasteful Spending on Health + compilation</a:t>
            </a:r>
            <a:endParaRPr lang="fr-FR" sz="700" dirty="0"/>
          </a:p>
        </p:txBody>
      </p:sp>
      <p:sp>
        <p:nvSpPr>
          <p:cNvPr id="4" name="Freeform 24">
            <a:extLst>
              <a:ext uri="{FF2B5EF4-FFF2-40B4-BE49-F238E27FC236}">
                <a16:creationId xmlns:a16="http://schemas.microsoft.com/office/drawing/2014/main" id="{B5DEE56A-061A-A1C4-041A-0C514022F2E6}"/>
              </a:ext>
            </a:extLst>
          </p:cNvPr>
          <p:cNvSpPr/>
          <p:nvPr/>
        </p:nvSpPr>
        <p:spPr>
          <a:xfrm rot="-4176364">
            <a:off x="9767504" y="4643217"/>
            <a:ext cx="3491931" cy="2355352"/>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11">
              <a:extLst>
                <a:ext uri="{96DAC541-7B7A-43D3-8B79-37D633B846F1}">
                  <asvg:svgBlip xmlns:asvg="http://schemas.microsoft.com/office/drawing/2016/SVG/main" r:embed="rId12"/>
                </a:ext>
              </a:extLst>
            </a:blip>
            <a:stretch>
              <a:fillRect l="-43348" b="-110744"/>
            </a:stretch>
          </a:blipFill>
        </p:spPr>
        <p:txBody>
          <a:bodyPr/>
          <a:lstStyle/>
          <a:p>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52D08F8-418B-F6A1-19FA-ABFC5087FCE2}"/>
              </a:ext>
            </a:extLst>
          </p:cNvPr>
          <p:cNvSpPr>
            <a:spLocks noGrp="1"/>
          </p:cNvSpPr>
          <p:nvPr>
            <p:ph type="sldNum" sz="quarter" idx="4"/>
          </p:nvPr>
        </p:nvSpPr>
        <p:spPr>
          <a:xfrm>
            <a:off x="11127921" y="6321450"/>
            <a:ext cx="727981"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580CA0-6063-4BF4-9FAC-72D4C264FFEF}" type="slidenum">
              <a:rPr lang="fr-FR" smtClean="0"/>
              <a:pPr/>
              <a:t>7</a:t>
            </a:fld>
            <a:endParaRPr lang="fr-FR"/>
          </a:p>
        </p:txBody>
      </p:sp>
      <p:grpSp>
        <p:nvGrpSpPr>
          <p:cNvPr id="45" name="Groupe 44">
            <a:extLst>
              <a:ext uri="{FF2B5EF4-FFF2-40B4-BE49-F238E27FC236}">
                <a16:creationId xmlns:a16="http://schemas.microsoft.com/office/drawing/2014/main" id="{94C0DF27-766B-FB10-3817-9AE857BCD9DA}"/>
              </a:ext>
            </a:extLst>
          </p:cNvPr>
          <p:cNvGrpSpPr/>
          <p:nvPr/>
        </p:nvGrpSpPr>
        <p:grpSpPr>
          <a:xfrm>
            <a:off x="3358912" y="103345"/>
            <a:ext cx="5726296" cy="6796540"/>
            <a:chOff x="3358912" y="103345"/>
            <a:chExt cx="5726296" cy="6796540"/>
          </a:xfrm>
        </p:grpSpPr>
        <p:grpSp>
          <p:nvGrpSpPr>
            <p:cNvPr id="42" name="Groupe 41">
              <a:extLst>
                <a:ext uri="{FF2B5EF4-FFF2-40B4-BE49-F238E27FC236}">
                  <a16:creationId xmlns:a16="http://schemas.microsoft.com/office/drawing/2014/main" id="{5E2F40FA-6323-8ECA-7047-4691DD413CAC}"/>
                </a:ext>
              </a:extLst>
            </p:cNvPr>
            <p:cNvGrpSpPr/>
            <p:nvPr/>
          </p:nvGrpSpPr>
          <p:grpSpPr>
            <a:xfrm>
              <a:off x="3358912" y="103345"/>
              <a:ext cx="5726296" cy="6796540"/>
              <a:chOff x="3358912" y="103345"/>
              <a:chExt cx="5726296" cy="6796540"/>
            </a:xfrm>
          </p:grpSpPr>
          <p:sp>
            <p:nvSpPr>
              <p:cNvPr id="3" name="Espace réservé du contenu 2">
                <a:extLst>
                  <a:ext uri="{FF2B5EF4-FFF2-40B4-BE49-F238E27FC236}">
                    <a16:creationId xmlns:a16="http://schemas.microsoft.com/office/drawing/2014/main" id="{E3157521-B614-D2E9-1A86-451284BD4649}"/>
                  </a:ext>
                </a:extLst>
              </p:cNvPr>
              <p:cNvSpPr txBox="1">
                <a:spLocks/>
              </p:cNvSpPr>
              <p:nvPr/>
            </p:nvSpPr>
            <p:spPr>
              <a:xfrm>
                <a:off x="3358913" y="103345"/>
                <a:ext cx="1440000" cy="1620000"/>
              </a:xfrm>
              <a:prstGeom prst="rect">
                <a:avLst/>
              </a:prstGeom>
              <a:solidFill>
                <a:schemeClr val="tx2">
                  <a:lumMod val="20000"/>
                  <a:lumOff val="80000"/>
                </a:schemeClr>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600" b="1">
                    <a:latin typeface="+mj-lt"/>
                    <a:ea typeface="Open Sans" panose="020B0606030504020204" pitchFamily="34" charset="0"/>
                    <a:cs typeface="Open Sans" panose="020B0606030504020204" pitchFamily="34" charset="0"/>
                  </a:rPr>
                  <a:t>Les patients ne reçoivent pas les bons soins</a:t>
                </a:r>
              </a:p>
            </p:txBody>
          </p:sp>
          <p:sp>
            <p:nvSpPr>
              <p:cNvPr id="5" name="Espace réservé du contenu 4">
                <a:extLst>
                  <a:ext uri="{FF2B5EF4-FFF2-40B4-BE49-F238E27FC236}">
                    <a16:creationId xmlns:a16="http://schemas.microsoft.com/office/drawing/2014/main" id="{34E45235-04A1-F689-90B9-7F8145419E3F}"/>
                  </a:ext>
                </a:extLst>
              </p:cNvPr>
              <p:cNvSpPr txBox="1">
                <a:spLocks/>
              </p:cNvSpPr>
              <p:nvPr/>
            </p:nvSpPr>
            <p:spPr>
              <a:xfrm>
                <a:off x="3358913" y="1837990"/>
                <a:ext cx="1440000" cy="1620000"/>
              </a:xfrm>
              <a:prstGeom prst="rect">
                <a:avLst/>
              </a:prstGeom>
              <a:solidFill>
                <a:schemeClr val="tx2">
                  <a:lumMod val="20000"/>
                  <a:lumOff val="80000"/>
                </a:schemeClr>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600" b="1">
                    <a:latin typeface="+mj-lt"/>
                    <a:ea typeface="Open Sans" panose="020B0606030504020204" pitchFamily="34" charset="0"/>
                    <a:cs typeface="Open Sans" panose="020B0606030504020204" pitchFamily="34" charset="0"/>
                  </a:rPr>
                  <a:t>Les bénéfices pourraient être obtenus avec moins de ressources</a:t>
                </a:r>
              </a:p>
            </p:txBody>
          </p:sp>
          <p:grpSp>
            <p:nvGrpSpPr>
              <p:cNvPr id="6" name="Groupe 5">
                <a:extLst>
                  <a:ext uri="{FF2B5EF4-FFF2-40B4-BE49-F238E27FC236}">
                    <a16:creationId xmlns:a16="http://schemas.microsoft.com/office/drawing/2014/main" id="{7DD8145D-5D6F-4015-7EA9-D6DE9D1650CE}"/>
                  </a:ext>
                </a:extLst>
              </p:cNvPr>
              <p:cNvGrpSpPr/>
              <p:nvPr/>
            </p:nvGrpSpPr>
            <p:grpSpPr>
              <a:xfrm>
                <a:off x="4798918" y="103345"/>
                <a:ext cx="4286290" cy="523220"/>
                <a:chOff x="5035505" y="1831553"/>
                <a:chExt cx="3046413" cy="922639"/>
              </a:xfrm>
              <a:solidFill>
                <a:schemeClr val="accent1">
                  <a:lumMod val="20000"/>
                  <a:lumOff val="80000"/>
                </a:schemeClr>
              </a:solidFill>
            </p:grpSpPr>
            <p:sp>
              <p:nvSpPr>
                <p:cNvPr id="7" name="Rectangle 6">
                  <a:extLst>
                    <a:ext uri="{FF2B5EF4-FFF2-40B4-BE49-F238E27FC236}">
                      <a16:creationId xmlns:a16="http://schemas.microsoft.com/office/drawing/2014/main" id="{22E392DA-FDFC-028E-8440-834A378AC730}"/>
                    </a:ext>
                  </a:extLst>
                </p:cNvPr>
                <p:cNvSpPr/>
                <p:nvPr/>
              </p:nvSpPr>
              <p:spPr>
                <a:xfrm>
                  <a:off x="5035505" y="1841246"/>
                  <a:ext cx="3046413" cy="9032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ea typeface="Open Sans" panose="020B0606030504020204" pitchFamily="34" charset="0"/>
                    <a:cs typeface="Open Sans" panose="020B0606030504020204" pitchFamily="34" charset="0"/>
                  </a:endParaRPr>
                </a:p>
              </p:txBody>
            </p:sp>
            <p:sp>
              <p:nvSpPr>
                <p:cNvPr id="8" name="TextBox 29">
                  <a:extLst>
                    <a:ext uri="{FF2B5EF4-FFF2-40B4-BE49-F238E27FC236}">
                      <a16:creationId xmlns:a16="http://schemas.microsoft.com/office/drawing/2014/main" id="{61534858-F7FE-4D03-3E00-4E686B1ED6C7}"/>
                    </a:ext>
                  </a:extLst>
                </p:cNvPr>
                <p:cNvSpPr txBox="1"/>
                <p:nvPr/>
              </p:nvSpPr>
              <p:spPr>
                <a:xfrm>
                  <a:off x="5035505" y="1831553"/>
                  <a:ext cx="3046413" cy="922639"/>
                </a:xfrm>
                <a:prstGeom prst="rect">
                  <a:avLst/>
                </a:prstGeom>
                <a:grpFill/>
              </p:spPr>
              <p:txBody>
                <a:bodyPr wrap="square" rtlCol="0" anchor="ctr" anchorCtr="0">
                  <a:spAutoFit/>
                </a:bodyPr>
                <a:lstStyle/>
                <a:p>
                  <a:pPr algn="ctr"/>
                  <a:r>
                    <a:rPr kumimoji="0" lang="fr-FR" sz="1400" b="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Faible valeur des soins: inefficaces, inappropriés, non- efficients ;</a:t>
                  </a:r>
                  <a:endParaRPr lang="fr-FR" sz="1400" baseline="30000" dirty="0">
                    <a:latin typeface="+mj-lt"/>
                    <a:ea typeface="Open Sans" panose="020B0606030504020204" pitchFamily="34" charset="0"/>
                    <a:cs typeface="Open Sans" panose="020B0606030504020204" pitchFamily="34" charset="0"/>
                  </a:endParaRPr>
                </a:p>
              </p:txBody>
            </p:sp>
          </p:grpSp>
          <p:grpSp>
            <p:nvGrpSpPr>
              <p:cNvPr id="9" name="Groupe 8">
                <a:extLst>
                  <a:ext uri="{FF2B5EF4-FFF2-40B4-BE49-F238E27FC236}">
                    <a16:creationId xmlns:a16="http://schemas.microsoft.com/office/drawing/2014/main" id="{50899F5A-C74A-96F5-D0C7-72D5D6067D18}"/>
                  </a:ext>
                </a:extLst>
              </p:cNvPr>
              <p:cNvGrpSpPr/>
              <p:nvPr/>
            </p:nvGrpSpPr>
            <p:grpSpPr>
              <a:xfrm>
                <a:off x="4798912" y="665891"/>
                <a:ext cx="4286290" cy="512224"/>
                <a:chOff x="5035505" y="1841246"/>
                <a:chExt cx="3046413" cy="903249"/>
              </a:xfrm>
              <a:solidFill>
                <a:schemeClr val="accent1">
                  <a:lumMod val="20000"/>
                  <a:lumOff val="80000"/>
                </a:schemeClr>
              </a:solidFill>
            </p:grpSpPr>
            <p:sp>
              <p:nvSpPr>
                <p:cNvPr id="10" name="Rectangle 9">
                  <a:extLst>
                    <a:ext uri="{FF2B5EF4-FFF2-40B4-BE49-F238E27FC236}">
                      <a16:creationId xmlns:a16="http://schemas.microsoft.com/office/drawing/2014/main" id="{0D8E1328-F78D-587A-A35A-241A76ADCBC8}"/>
                    </a:ext>
                  </a:extLst>
                </p:cNvPr>
                <p:cNvSpPr/>
                <p:nvPr/>
              </p:nvSpPr>
              <p:spPr>
                <a:xfrm>
                  <a:off x="5035505" y="1841246"/>
                  <a:ext cx="3046413" cy="9032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ea typeface="Open Sans" panose="020B0606030504020204" pitchFamily="34" charset="0"/>
                    <a:cs typeface="Open Sans" panose="020B0606030504020204" pitchFamily="34" charset="0"/>
                  </a:endParaRPr>
                </a:p>
              </p:txBody>
            </p:sp>
            <p:sp>
              <p:nvSpPr>
                <p:cNvPr id="11" name="TextBox 29">
                  <a:extLst>
                    <a:ext uri="{FF2B5EF4-FFF2-40B4-BE49-F238E27FC236}">
                      <a16:creationId xmlns:a16="http://schemas.microsoft.com/office/drawing/2014/main" id="{2CCB9252-56F7-B857-A4D5-11A4A7F03341}"/>
                    </a:ext>
                  </a:extLst>
                </p:cNvPr>
                <p:cNvSpPr txBox="1"/>
                <p:nvPr/>
              </p:nvSpPr>
              <p:spPr>
                <a:xfrm>
                  <a:off x="5035505" y="2021506"/>
                  <a:ext cx="3046413" cy="542730"/>
                </a:xfrm>
                <a:prstGeom prst="rect">
                  <a:avLst/>
                </a:prstGeom>
                <a:grpFill/>
              </p:spPr>
              <p:txBody>
                <a:bodyPr wrap="square" rtlCol="0" anchor="ctr" anchorCtr="0">
                  <a:spAutoFit/>
                </a:bodyPr>
                <a:lstStyle/>
                <a:p>
                  <a:pPr algn="ctr"/>
                  <a:r>
                    <a:rPr lang="fr-FR" sz="1400">
                      <a:latin typeface="+mj-lt"/>
                      <a:ea typeface="Open Sans" panose="020B0606030504020204" pitchFamily="34" charset="0"/>
                      <a:cs typeface="Open Sans" panose="020B0606030504020204" pitchFamily="34" charset="0"/>
                    </a:rPr>
                    <a:t>Evènements indésirables évitables</a:t>
                  </a:r>
                  <a:endParaRPr lang="fr-FR" sz="1400" baseline="30000">
                    <a:latin typeface="+mj-lt"/>
                    <a:ea typeface="Open Sans" panose="020B0606030504020204" pitchFamily="34" charset="0"/>
                    <a:cs typeface="Open Sans" panose="020B0606030504020204" pitchFamily="34" charset="0"/>
                  </a:endParaRPr>
                </a:p>
              </p:txBody>
            </p:sp>
          </p:grpSp>
          <p:grpSp>
            <p:nvGrpSpPr>
              <p:cNvPr id="12" name="Groupe 11">
                <a:extLst>
                  <a:ext uri="{FF2B5EF4-FFF2-40B4-BE49-F238E27FC236}">
                    <a16:creationId xmlns:a16="http://schemas.microsoft.com/office/drawing/2014/main" id="{92257A62-D303-DB93-89B2-AAD51A2FEC52}"/>
                  </a:ext>
                </a:extLst>
              </p:cNvPr>
              <p:cNvGrpSpPr/>
              <p:nvPr/>
            </p:nvGrpSpPr>
            <p:grpSpPr>
              <a:xfrm>
                <a:off x="4798912" y="1216618"/>
                <a:ext cx="4286290" cy="512224"/>
                <a:chOff x="5035505" y="1841246"/>
                <a:chExt cx="3046413" cy="903249"/>
              </a:xfrm>
              <a:solidFill>
                <a:schemeClr val="accent1">
                  <a:lumMod val="20000"/>
                  <a:lumOff val="80000"/>
                </a:schemeClr>
              </a:solidFill>
            </p:grpSpPr>
            <p:sp>
              <p:nvSpPr>
                <p:cNvPr id="13" name="Rectangle 12">
                  <a:extLst>
                    <a:ext uri="{FF2B5EF4-FFF2-40B4-BE49-F238E27FC236}">
                      <a16:creationId xmlns:a16="http://schemas.microsoft.com/office/drawing/2014/main" id="{0E779483-5136-89D4-0343-786C1C7A0855}"/>
                    </a:ext>
                  </a:extLst>
                </p:cNvPr>
                <p:cNvSpPr/>
                <p:nvPr/>
              </p:nvSpPr>
              <p:spPr>
                <a:xfrm>
                  <a:off x="5035505" y="1841246"/>
                  <a:ext cx="3046413" cy="9032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ea typeface="Open Sans" panose="020B0606030504020204" pitchFamily="34" charset="0"/>
                    <a:cs typeface="Open Sans" panose="020B0606030504020204" pitchFamily="34" charset="0"/>
                  </a:endParaRPr>
                </a:p>
              </p:txBody>
            </p:sp>
            <p:sp>
              <p:nvSpPr>
                <p:cNvPr id="14" name="TextBox 29">
                  <a:extLst>
                    <a:ext uri="{FF2B5EF4-FFF2-40B4-BE49-F238E27FC236}">
                      <a16:creationId xmlns:a16="http://schemas.microsoft.com/office/drawing/2014/main" id="{0F775C95-33B5-A739-0977-30F49126C320}"/>
                    </a:ext>
                  </a:extLst>
                </p:cNvPr>
                <p:cNvSpPr txBox="1"/>
                <p:nvPr/>
              </p:nvSpPr>
              <p:spPr>
                <a:xfrm>
                  <a:off x="5035505" y="2021506"/>
                  <a:ext cx="3046413" cy="542730"/>
                </a:xfrm>
                <a:prstGeom prst="rect">
                  <a:avLst/>
                </a:prstGeom>
                <a:grpFill/>
              </p:spPr>
              <p:txBody>
                <a:bodyPr wrap="square" rtlCol="0" anchor="ctr" anchorCtr="0">
                  <a:spAutoFit/>
                </a:bodyPr>
                <a:lstStyle/>
                <a:p>
                  <a:pPr algn="ctr"/>
                  <a:r>
                    <a:rPr lang="fr-FR" sz="1400">
                      <a:latin typeface="+mj-lt"/>
                      <a:ea typeface="Open Sans" panose="020B0606030504020204" pitchFamily="34" charset="0"/>
                      <a:cs typeface="Open Sans" panose="020B0606030504020204" pitchFamily="34" charset="0"/>
                    </a:rPr>
                    <a:t>Démultiplication des examens et soins</a:t>
                  </a:r>
                  <a:endParaRPr lang="fr-FR" sz="1400" baseline="30000">
                    <a:latin typeface="+mj-lt"/>
                    <a:ea typeface="Open Sans" panose="020B0606030504020204" pitchFamily="34" charset="0"/>
                    <a:cs typeface="Open Sans" panose="020B0606030504020204" pitchFamily="34" charset="0"/>
                  </a:endParaRPr>
                </a:p>
              </p:txBody>
            </p:sp>
          </p:grpSp>
          <p:grpSp>
            <p:nvGrpSpPr>
              <p:cNvPr id="15" name="Groupe 14">
                <a:extLst>
                  <a:ext uri="{FF2B5EF4-FFF2-40B4-BE49-F238E27FC236}">
                    <a16:creationId xmlns:a16="http://schemas.microsoft.com/office/drawing/2014/main" id="{E894F798-A03F-D3CF-E2DA-7C3DA3F5A033}"/>
                  </a:ext>
                </a:extLst>
              </p:cNvPr>
              <p:cNvGrpSpPr/>
              <p:nvPr/>
            </p:nvGrpSpPr>
            <p:grpSpPr>
              <a:xfrm>
                <a:off x="4798915" y="1837990"/>
                <a:ext cx="4286290" cy="511200"/>
                <a:chOff x="5035505" y="1841246"/>
                <a:chExt cx="3046413" cy="903249"/>
              </a:xfrm>
              <a:solidFill>
                <a:schemeClr val="accent1">
                  <a:lumMod val="20000"/>
                  <a:lumOff val="80000"/>
                </a:schemeClr>
              </a:solidFill>
            </p:grpSpPr>
            <p:sp>
              <p:nvSpPr>
                <p:cNvPr id="16" name="Rectangle 15">
                  <a:extLst>
                    <a:ext uri="{FF2B5EF4-FFF2-40B4-BE49-F238E27FC236}">
                      <a16:creationId xmlns:a16="http://schemas.microsoft.com/office/drawing/2014/main" id="{D60E7D5B-C8E4-D036-7E69-FD3DFE9D34CB}"/>
                    </a:ext>
                  </a:extLst>
                </p:cNvPr>
                <p:cNvSpPr/>
                <p:nvPr/>
              </p:nvSpPr>
              <p:spPr>
                <a:xfrm>
                  <a:off x="5035505" y="1841246"/>
                  <a:ext cx="3046413" cy="9032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ea typeface="Open Sans" panose="020B0606030504020204" pitchFamily="34" charset="0"/>
                    <a:cs typeface="Open Sans" panose="020B0606030504020204" pitchFamily="34" charset="0"/>
                  </a:endParaRPr>
                </a:p>
              </p:txBody>
            </p:sp>
            <p:sp>
              <p:nvSpPr>
                <p:cNvPr id="17" name="TextBox 29">
                  <a:extLst>
                    <a:ext uri="{FF2B5EF4-FFF2-40B4-BE49-F238E27FC236}">
                      <a16:creationId xmlns:a16="http://schemas.microsoft.com/office/drawing/2014/main" id="{7C5F5D75-3EB8-54E9-009A-5F8BBE16504D}"/>
                    </a:ext>
                  </a:extLst>
                </p:cNvPr>
                <p:cNvSpPr txBox="1"/>
                <p:nvPr/>
              </p:nvSpPr>
              <p:spPr>
                <a:xfrm>
                  <a:off x="5035505" y="1878213"/>
                  <a:ext cx="3046413" cy="829319"/>
                </a:xfrm>
                <a:prstGeom prst="rect">
                  <a:avLst/>
                </a:prstGeom>
                <a:grpFill/>
              </p:spPr>
              <p:txBody>
                <a:bodyPr wrap="square" rtlCol="0" anchor="ctr" anchorCtr="0">
                  <a:spAutoFit/>
                </a:bodyPr>
                <a:lstStyle/>
                <a:p>
                  <a:pPr algn="ctr"/>
                  <a:r>
                    <a:rPr kumimoji="0" lang="fr-FR" sz="1400" b="0" i="0" u="none" strike="noStrike" kern="1200" cap="none" spc="0" normalizeH="0" baseline="0" noProof="0" dirty="0">
                      <a:ln>
                        <a:noFill/>
                      </a:ln>
                      <a:effectLst/>
                      <a:uLnTx/>
                      <a:uFillTx/>
                      <a:latin typeface="+mj-lt"/>
                      <a:ea typeface="Open Sans Light" panose="020B0306030504020204" pitchFamily="34" charset="0"/>
                      <a:cs typeface="Open Sans Light" panose="020B0306030504020204" pitchFamily="34" charset="0"/>
                    </a:rPr>
                    <a:t>Gaspillage de produits de santé </a:t>
                  </a:r>
                </a:p>
                <a:p>
                  <a:pPr algn="ctr"/>
                  <a:r>
                    <a:rPr kumimoji="0" lang="fr-FR" sz="1050" b="0" i="0" u="none" strike="noStrike" kern="1200" cap="none" spc="0" normalizeH="0" baseline="0" noProof="0" dirty="0">
                      <a:ln>
                        <a:noFill/>
                      </a:ln>
                      <a:effectLst/>
                      <a:uLnTx/>
                      <a:uFillTx/>
                      <a:latin typeface="+mj-lt"/>
                      <a:ea typeface="Open Sans Light" panose="020B0306030504020204" pitchFamily="34" charset="0"/>
                      <a:cs typeface="Open Sans Light" panose="020B0306030504020204" pitchFamily="34" charset="0"/>
                    </a:rPr>
                    <a:t>(mauvaise prescription, au mauvais moment, au mauvais patient)</a:t>
                  </a:r>
                  <a:endParaRPr lang="fr-FR" sz="1050" baseline="30000" dirty="0">
                    <a:latin typeface="+mj-lt"/>
                    <a:ea typeface="Open Sans" panose="020B0606030504020204" pitchFamily="34" charset="0"/>
                    <a:cs typeface="Open Sans" panose="020B0606030504020204" pitchFamily="34" charset="0"/>
                  </a:endParaRPr>
                </a:p>
              </p:txBody>
            </p:sp>
          </p:grpSp>
          <p:grpSp>
            <p:nvGrpSpPr>
              <p:cNvPr id="18" name="Groupe 17">
                <a:extLst>
                  <a:ext uri="{FF2B5EF4-FFF2-40B4-BE49-F238E27FC236}">
                    <a16:creationId xmlns:a16="http://schemas.microsoft.com/office/drawing/2014/main" id="{200DEA60-1155-F586-6C79-EA7255A7BBD0}"/>
                  </a:ext>
                </a:extLst>
              </p:cNvPr>
              <p:cNvGrpSpPr/>
              <p:nvPr/>
            </p:nvGrpSpPr>
            <p:grpSpPr>
              <a:xfrm>
                <a:off x="4798912" y="2387676"/>
                <a:ext cx="4286290" cy="512224"/>
                <a:chOff x="5035505" y="1841246"/>
                <a:chExt cx="3046413" cy="903249"/>
              </a:xfrm>
              <a:solidFill>
                <a:schemeClr val="accent1">
                  <a:lumMod val="20000"/>
                  <a:lumOff val="80000"/>
                </a:schemeClr>
              </a:solidFill>
            </p:grpSpPr>
            <p:sp>
              <p:nvSpPr>
                <p:cNvPr id="19" name="Rectangle 18">
                  <a:extLst>
                    <a:ext uri="{FF2B5EF4-FFF2-40B4-BE49-F238E27FC236}">
                      <a16:creationId xmlns:a16="http://schemas.microsoft.com/office/drawing/2014/main" id="{50265996-F2FD-424F-F780-07322CECE938}"/>
                    </a:ext>
                  </a:extLst>
                </p:cNvPr>
                <p:cNvSpPr/>
                <p:nvPr/>
              </p:nvSpPr>
              <p:spPr>
                <a:xfrm>
                  <a:off x="5035505" y="1841246"/>
                  <a:ext cx="3046413" cy="9032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ea typeface="Open Sans" panose="020B0606030504020204" pitchFamily="34" charset="0"/>
                    <a:cs typeface="Open Sans" panose="020B0606030504020204" pitchFamily="34" charset="0"/>
                  </a:endParaRPr>
                </a:p>
              </p:txBody>
            </p:sp>
            <p:sp>
              <p:nvSpPr>
                <p:cNvPr id="20" name="TextBox 29">
                  <a:extLst>
                    <a:ext uri="{FF2B5EF4-FFF2-40B4-BE49-F238E27FC236}">
                      <a16:creationId xmlns:a16="http://schemas.microsoft.com/office/drawing/2014/main" id="{C3998E2A-0B86-87D8-7480-50B9A2D08EE9}"/>
                    </a:ext>
                  </a:extLst>
                </p:cNvPr>
                <p:cNvSpPr txBox="1"/>
                <p:nvPr/>
              </p:nvSpPr>
              <p:spPr>
                <a:xfrm>
                  <a:off x="5035505" y="1853657"/>
                  <a:ext cx="3046413" cy="878431"/>
                </a:xfrm>
                <a:prstGeom prst="rect">
                  <a:avLst/>
                </a:prstGeom>
                <a:grpFill/>
              </p:spPr>
              <p:txBody>
                <a:bodyPr wrap="square" rtlCol="0" anchor="ctr" anchorCtr="0">
                  <a:spAutoFit/>
                </a:bodyPr>
                <a:lstStyle/>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fr-FR" sz="1400" dirty="0">
                      <a:latin typeface="+mj-lt"/>
                      <a:ea typeface="Open Sans Light" panose="020B0306030504020204" pitchFamily="34" charset="0"/>
                      <a:cs typeface="Open Sans Light" panose="020B0306030504020204" pitchFamily="34" charset="0"/>
                    </a:rPr>
                    <a:t>Prix moins chers </a:t>
                  </a:r>
                </a:p>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fr-FR" sz="1050" dirty="0">
                      <a:latin typeface="+mj-lt"/>
                      <a:ea typeface="Open Sans Light" panose="020B0306030504020204" pitchFamily="34" charset="0"/>
                      <a:cs typeface="Open Sans Light" panose="020B0306030504020204" pitchFamily="34" charset="0"/>
                    </a:rPr>
                    <a:t>(ex génériques versus princeps, biosimilaires)</a:t>
                  </a:r>
                </a:p>
              </p:txBody>
            </p:sp>
          </p:grpSp>
          <p:grpSp>
            <p:nvGrpSpPr>
              <p:cNvPr id="21" name="Groupe 20">
                <a:extLst>
                  <a:ext uri="{FF2B5EF4-FFF2-40B4-BE49-F238E27FC236}">
                    <a16:creationId xmlns:a16="http://schemas.microsoft.com/office/drawing/2014/main" id="{8A286B9B-CFA2-AE20-D465-D1B8331773EE}"/>
                  </a:ext>
                </a:extLst>
              </p:cNvPr>
              <p:cNvGrpSpPr/>
              <p:nvPr/>
            </p:nvGrpSpPr>
            <p:grpSpPr>
              <a:xfrm>
                <a:off x="4798912" y="2945766"/>
                <a:ext cx="4286290" cy="512224"/>
                <a:chOff x="5035505" y="1829007"/>
                <a:chExt cx="3046413" cy="903249"/>
              </a:xfrm>
              <a:solidFill>
                <a:schemeClr val="accent1">
                  <a:lumMod val="20000"/>
                  <a:lumOff val="80000"/>
                </a:schemeClr>
              </a:solidFill>
            </p:grpSpPr>
            <p:sp>
              <p:nvSpPr>
                <p:cNvPr id="22" name="Rectangle 21">
                  <a:extLst>
                    <a:ext uri="{FF2B5EF4-FFF2-40B4-BE49-F238E27FC236}">
                      <a16:creationId xmlns:a16="http://schemas.microsoft.com/office/drawing/2014/main" id="{4F289E0F-1421-708A-060B-5C2EFADC4043}"/>
                    </a:ext>
                  </a:extLst>
                </p:cNvPr>
                <p:cNvSpPr/>
                <p:nvPr/>
              </p:nvSpPr>
              <p:spPr>
                <a:xfrm>
                  <a:off x="5035505" y="1829007"/>
                  <a:ext cx="3046413" cy="9032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ea typeface="Open Sans" panose="020B0606030504020204" pitchFamily="34" charset="0"/>
                    <a:cs typeface="Open Sans" panose="020B0606030504020204" pitchFamily="34" charset="0"/>
                  </a:endParaRPr>
                </a:p>
              </p:txBody>
            </p:sp>
            <p:sp>
              <p:nvSpPr>
                <p:cNvPr id="23" name="TextBox 29">
                  <a:extLst>
                    <a:ext uri="{FF2B5EF4-FFF2-40B4-BE49-F238E27FC236}">
                      <a16:creationId xmlns:a16="http://schemas.microsoft.com/office/drawing/2014/main" id="{72FD83CA-0330-D65B-FCDF-D7A8379E9CF8}"/>
                    </a:ext>
                  </a:extLst>
                </p:cNvPr>
                <p:cNvSpPr txBox="1"/>
                <p:nvPr/>
              </p:nvSpPr>
              <p:spPr>
                <a:xfrm>
                  <a:off x="5035505" y="1854795"/>
                  <a:ext cx="3046413" cy="827661"/>
                </a:xfrm>
                <a:prstGeom prst="rect">
                  <a:avLst/>
                </a:prstGeom>
                <a:grpFill/>
              </p:spPr>
              <p:txBody>
                <a:bodyPr wrap="square" rtlCol="0" anchor="ctr" anchorCtr="0">
                  <a:spAutoFit/>
                </a:bodyPr>
                <a:lstStyle/>
                <a:p>
                  <a:pPr algn="ctr"/>
                  <a:r>
                    <a:rPr kumimoji="0" lang="fr-FR" sz="1400" b="0" i="0" u="none" strike="noStrike" kern="1200" cap="none" spc="0" normalizeH="0" baseline="0" noProof="0" dirty="0">
                      <a:ln>
                        <a:noFill/>
                      </a:ln>
                      <a:effectLst/>
                      <a:uLnTx/>
                      <a:uFillTx/>
                      <a:latin typeface="+mj-lt"/>
                      <a:ea typeface="Open Sans Light" panose="020B0306030504020204" pitchFamily="34" charset="0"/>
                      <a:cs typeface="Open Sans Light" panose="020B0306030504020204" pitchFamily="34" charset="0"/>
                    </a:rPr>
                    <a:t>Soins à fort coûts inutiles </a:t>
                  </a:r>
                </a:p>
                <a:p>
                  <a:pPr algn="ctr"/>
                  <a:r>
                    <a:rPr lang="fr-FR" sz="1050" dirty="0">
                      <a:latin typeface="+mj-lt"/>
                      <a:ea typeface="Open Sans Light" panose="020B0306030504020204" pitchFamily="34" charset="0"/>
                      <a:cs typeface="Open Sans Light" panose="020B0306030504020204" pitchFamily="34" charset="0"/>
                    </a:rPr>
                    <a:t>(hospitalisations, examens inutiles)</a:t>
                  </a:r>
                </a:p>
              </p:txBody>
            </p:sp>
          </p:grpSp>
          <p:grpSp>
            <p:nvGrpSpPr>
              <p:cNvPr id="33" name="Groupe 32">
                <a:extLst>
                  <a:ext uri="{FF2B5EF4-FFF2-40B4-BE49-F238E27FC236}">
                    <a16:creationId xmlns:a16="http://schemas.microsoft.com/office/drawing/2014/main" id="{FF83E33F-EA6D-592B-F51A-BD9724E0E1E4}"/>
                  </a:ext>
                </a:extLst>
              </p:cNvPr>
              <p:cNvGrpSpPr/>
              <p:nvPr/>
            </p:nvGrpSpPr>
            <p:grpSpPr>
              <a:xfrm>
                <a:off x="3358912" y="5279885"/>
                <a:ext cx="5726290" cy="1620000"/>
                <a:chOff x="3358913" y="3565476"/>
                <a:chExt cx="5726290" cy="1620000"/>
              </a:xfrm>
            </p:grpSpPr>
            <p:sp>
              <p:nvSpPr>
                <p:cNvPr id="4" name="Espace réservé du contenu 3">
                  <a:extLst>
                    <a:ext uri="{FF2B5EF4-FFF2-40B4-BE49-F238E27FC236}">
                      <a16:creationId xmlns:a16="http://schemas.microsoft.com/office/drawing/2014/main" id="{9DF176A4-9E43-43CF-0B61-461BF7B3074A}"/>
                    </a:ext>
                  </a:extLst>
                </p:cNvPr>
                <p:cNvSpPr txBox="1">
                  <a:spLocks/>
                </p:cNvSpPr>
                <p:nvPr/>
              </p:nvSpPr>
              <p:spPr>
                <a:xfrm>
                  <a:off x="3358913" y="3565476"/>
                  <a:ext cx="1440000" cy="1620000"/>
                </a:xfrm>
                <a:prstGeom prst="rect">
                  <a:avLst/>
                </a:prstGeom>
                <a:solidFill>
                  <a:schemeClr val="tx2">
                    <a:lumMod val="20000"/>
                    <a:lumOff val="80000"/>
                  </a:schemeClr>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600" b="1">
                      <a:latin typeface="+mj-lt"/>
                      <a:ea typeface="Open Sans" panose="020B0606030504020204" pitchFamily="34" charset="0"/>
                      <a:cs typeface="Open Sans" panose="020B0606030504020204" pitchFamily="34" charset="0"/>
                    </a:rPr>
                    <a:t>Des ressources sont détournées de leurs usages</a:t>
                  </a:r>
                </a:p>
              </p:txBody>
            </p:sp>
            <p:grpSp>
              <p:nvGrpSpPr>
                <p:cNvPr id="24" name="Groupe 23">
                  <a:extLst>
                    <a:ext uri="{FF2B5EF4-FFF2-40B4-BE49-F238E27FC236}">
                      <a16:creationId xmlns:a16="http://schemas.microsoft.com/office/drawing/2014/main" id="{C44755E4-75FE-6F8F-3C40-46F1D0A39A38}"/>
                    </a:ext>
                  </a:extLst>
                </p:cNvPr>
                <p:cNvGrpSpPr/>
                <p:nvPr/>
              </p:nvGrpSpPr>
              <p:grpSpPr>
                <a:xfrm>
                  <a:off x="4798913" y="3565476"/>
                  <a:ext cx="4286290" cy="511200"/>
                  <a:chOff x="5035505" y="1841246"/>
                  <a:chExt cx="3046413" cy="903249"/>
                </a:xfrm>
                <a:solidFill>
                  <a:schemeClr val="accent1">
                    <a:lumMod val="20000"/>
                    <a:lumOff val="80000"/>
                  </a:schemeClr>
                </a:solidFill>
              </p:grpSpPr>
              <p:sp>
                <p:nvSpPr>
                  <p:cNvPr id="25" name="Rectangle 24">
                    <a:extLst>
                      <a:ext uri="{FF2B5EF4-FFF2-40B4-BE49-F238E27FC236}">
                        <a16:creationId xmlns:a16="http://schemas.microsoft.com/office/drawing/2014/main" id="{F83DF2E2-E7C4-12F6-D754-015D7971D48C}"/>
                      </a:ext>
                    </a:extLst>
                  </p:cNvPr>
                  <p:cNvSpPr/>
                  <p:nvPr/>
                </p:nvSpPr>
                <p:spPr>
                  <a:xfrm>
                    <a:off x="5035505" y="1841246"/>
                    <a:ext cx="3046413" cy="9032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ea typeface="Open Sans" panose="020B0606030504020204" pitchFamily="34" charset="0"/>
                      <a:cs typeface="Open Sans" panose="020B0606030504020204" pitchFamily="34" charset="0"/>
                    </a:endParaRPr>
                  </a:p>
                </p:txBody>
              </p:sp>
              <p:sp>
                <p:nvSpPr>
                  <p:cNvPr id="26" name="TextBox 29">
                    <a:extLst>
                      <a:ext uri="{FF2B5EF4-FFF2-40B4-BE49-F238E27FC236}">
                        <a16:creationId xmlns:a16="http://schemas.microsoft.com/office/drawing/2014/main" id="{7AAC4445-0AB5-659C-8A36-BEF752BD677F}"/>
                      </a:ext>
                    </a:extLst>
                  </p:cNvPr>
                  <p:cNvSpPr txBox="1"/>
                  <p:nvPr/>
                </p:nvSpPr>
                <p:spPr>
                  <a:xfrm>
                    <a:off x="5035505" y="2020963"/>
                    <a:ext cx="3046413" cy="543817"/>
                  </a:xfrm>
                  <a:prstGeom prst="rect">
                    <a:avLst/>
                  </a:prstGeom>
                  <a:grpFill/>
                </p:spPr>
                <p:txBody>
                  <a:bodyPr wrap="square" rtlCol="0" anchor="ctr" anchorCtr="0">
                    <a:spAutoFit/>
                  </a:bodyPr>
                  <a:lstStyle/>
                  <a:p>
                    <a:pPr algn="ctr"/>
                    <a:r>
                      <a:rPr kumimoji="0" lang="fr-FR" sz="1400" b="0" i="0" u="none" strike="noStrike" kern="1200" cap="none" spc="0" normalizeH="0" baseline="0" noProof="0">
                        <a:ln>
                          <a:noFill/>
                        </a:ln>
                        <a:effectLst/>
                        <a:uLnTx/>
                        <a:uFillTx/>
                        <a:latin typeface="+mj-lt"/>
                        <a:ea typeface="Open Sans Light" panose="020B0306030504020204" pitchFamily="34" charset="0"/>
                        <a:cs typeface="Open Sans Light" panose="020B0306030504020204" pitchFamily="34" charset="0"/>
                      </a:rPr>
                      <a:t>Fraude, corruption</a:t>
                    </a:r>
                    <a:endParaRPr lang="fr-FR" sz="1400" baseline="30000">
                      <a:latin typeface="+mj-lt"/>
                      <a:ea typeface="Open Sans" panose="020B0606030504020204" pitchFamily="34" charset="0"/>
                      <a:cs typeface="Open Sans" panose="020B0606030504020204" pitchFamily="34" charset="0"/>
                    </a:endParaRPr>
                  </a:p>
                </p:txBody>
              </p:sp>
            </p:grpSp>
            <p:grpSp>
              <p:nvGrpSpPr>
                <p:cNvPr id="27" name="Groupe 26">
                  <a:extLst>
                    <a:ext uri="{FF2B5EF4-FFF2-40B4-BE49-F238E27FC236}">
                      <a16:creationId xmlns:a16="http://schemas.microsoft.com/office/drawing/2014/main" id="{7D18947E-32FC-B1E2-EEA9-36C0F676C505}"/>
                    </a:ext>
                  </a:extLst>
                </p:cNvPr>
                <p:cNvGrpSpPr/>
                <p:nvPr/>
              </p:nvGrpSpPr>
              <p:grpSpPr>
                <a:xfrm>
                  <a:off x="4798912" y="4118792"/>
                  <a:ext cx="4286290" cy="511200"/>
                  <a:chOff x="5035505" y="1841246"/>
                  <a:chExt cx="3046413" cy="903249"/>
                </a:xfrm>
                <a:solidFill>
                  <a:schemeClr val="accent1">
                    <a:lumMod val="20000"/>
                    <a:lumOff val="80000"/>
                  </a:schemeClr>
                </a:solidFill>
              </p:grpSpPr>
              <p:sp>
                <p:nvSpPr>
                  <p:cNvPr id="28" name="Rectangle 27">
                    <a:extLst>
                      <a:ext uri="{FF2B5EF4-FFF2-40B4-BE49-F238E27FC236}">
                        <a16:creationId xmlns:a16="http://schemas.microsoft.com/office/drawing/2014/main" id="{CF22029D-6332-D77E-7FC2-6435F0FEBB20}"/>
                      </a:ext>
                    </a:extLst>
                  </p:cNvPr>
                  <p:cNvSpPr/>
                  <p:nvPr/>
                </p:nvSpPr>
                <p:spPr>
                  <a:xfrm>
                    <a:off x="5035505" y="1841246"/>
                    <a:ext cx="3046413" cy="9032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ea typeface="Open Sans" panose="020B0606030504020204" pitchFamily="34" charset="0"/>
                      <a:cs typeface="Open Sans" panose="020B0606030504020204" pitchFamily="34" charset="0"/>
                    </a:endParaRPr>
                  </a:p>
                </p:txBody>
              </p:sp>
              <p:sp>
                <p:nvSpPr>
                  <p:cNvPr id="29" name="TextBox 29">
                    <a:extLst>
                      <a:ext uri="{FF2B5EF4-FFF2-40B4-BE49-F238E27FC236}">
                        <a16:creationId xmlns:a16="http://schemas.microsoft.com/office/drawing/2014/main" id="{5563A2A5-65C6-1917-E664-8F45DE7E26BD}"/>
                      </a:ext>
                    </a:extLst>
                  </p:cNvPr>
                  <p:cNvSpPr txBox="1"/>
                  <p:nvPr/>
                </p:nvSpPr>
                <p:spPr>
                  <a:xfrm>
                    <a:off x="5035505" y="2020963"/>
                    <a:ext cx="3046413" cy="543817"/>
                  </a:xfrm>
                  <a:prstGeom prst="rect">
                    <a:avLst/>
                  </a:prstGeom>
                  <a:grpFill/>
                </p:spPr>
                <p:txBody>
                  <a:bodyPr wrap="square" rtlCol="0" anchor="ctr" anchorCtr="0">
                    <a:spAutoFit/>
                  </a:bodyPr>
                  <a:lstStyle/>
                  <a:p>
                    <a:pPr algn="ctr"/>
                    <a:r>
                      <a:rPr lang="fr-FR" sz="1400">
                        <a:latin typeface="+mj-lt"/>
                        <a:ea typeface="Open Sans Light" panose="020B0306030504020204" pitchFamily="34" charset="0"/>
                        <a:cs typeface="Open Sans Light" panose="020B0306030504020204" pitchFamily="34" charset="0"/>
                      </a:rPr>
                      <a:t>Pertes administratives</a:t>
                    </a:r>
                    <a:endParaRPr lang="fr-FR" sz="1400" baseline="30000">
                      <a:latin typeface="+mj-lt"/>
                      <a:ea typeface="Open Sans" panose="020B0606030504020204" pitchFamily="34" charset="0"/>
                      <a:cs typeface="Open Sans" panose="020B0606030504020204" pitchFamily="34" charset="0"/>
                    </a:endParaRPr>
                  </a:p>
                </p:txBody>
              </p:sp>
            </p:grpSp>
            <p:grpSp>
              <p:nvGrpSpPr>
                <p:cNvPr id="30" name="Groupe 29">
                  <a:extLst>
                    <a:ext uri="{FF2B5EF4-FFF2-40B4-BE49-F238E27FC236}">
                      <a16:creationId xmlns:a16="http://schemas.microsoft.com/office/drawing/2014/main" id="{2AEFB128-EA1D-A118-E48A-CC1E0BD60E3B}"/>
                    </a:ext>
                  </a:extLst>
                </p:cNvPr>
                <p:cNvGrpSpPr/>
                <p:nvPr/>
              </p:nvGrpSpPr>
              <p:grpSpPr>
                <a:xfrm>
                  <a:off x="4798912" y="4670549"/>
                  <a:ext cx="4286290" cy="511200"/>
                  <a:chOff x="5035505" y="1841246"/>
                  <a:chExt cx="3046413" cy="903249"/>
                </a:xfrm>
                <a:solidFill>
                  <a:schemeClr val="accent1">
                    <a:lumMod val="20000"/>
                    <a:lumOff val="80000"/>
                  </a:schemeClr>
                </a:solidFill>
              </p:grpSpPr>
              <p:sp>
                <p:nvSpPr>
                  <p:cNvPr id="31" name="Rectangle 30">
                    <a:extLst>
                      <a:ext uri="{FF2B5EF4-FFF2-40B4-BE49-F238E27FC236}">
                        <a16:creationId xmlns:a16="http://schemas.microsoft.com/office/drawing/2014/main" id="{F4663974-81DA-1103-A3B1-9F09D1525B0D}"/>
                      </a:ext>
                    </a:extLst>
                  </p:cNvPr>
                  <p:cNvSpPr/>
                  <p:nvPr/>
                </p:nvSpPr>
                <p:spPr>
                  <a:xfrm>
                    <a:off x="5035505" y="1841246"/>
                    <a:ext cx="3046413" cy="9032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ea typeface="Open Sans" panose="020B0606030504020204" pitchFamily="34" charset="0"/>
                      <a:cs typeface="Open Sans" panose="020B0606030504020204" pitchFamily="34" charset="0"/>
                    </a:endParaRPr>
                  </a:p>
                </p:txBody>
              </p:sp>
              <p:sp>
                <p:nvSpPr>
                  <p:cNvPr id="32" name="TextBox 29">
                    <a:extLst>
                      <a:ext uri="{FF2B5EF4-FFF2-40B4-BE49-F238E27FC236}">
                        <a16:creationId xmlns:a16="http://schemas.microsoft.com/office/drawing/2014/main" id="{346BC67C-83C7-99C0-D833-D8D30D926A92}"/>
                      </a:ext>
                    </a:extLst>
                  </p:cNvPr>
                  <p:cNvSpPr txBox="1"/>
                  <p:nvPr/>
                </p:nvSpPr>
                <p:spPr>
                  <a:xfrm>
                    <a:off x="5035505" y="2020963"/>
                    <a:ext cx="3046413" cy="543817"/>
                  </a:xfrm>
                  <a:prstGeom prst="rect">
                    <a:avLst/>
                  </a:prstGeom>
                  <a:grpFill/>
                </p:spPr>
                <p:txBody>
                  <a:bodyPr wrap="square" rtlCol="0" anchor="ctr" anchorCtr="0">
                    <a:spAutoFit/>
                  </a:bodyPr>
                  <a:lstStyle/>
                  <a:p>
                    <a:pPr algn="ctr"/>
                    <a:r>
                      <a:rPr lang="fr-FR" sz="1400">
                        <a:latin typeface="+mj-lt"/>
                        <a:ea typeface="Open Sans Light" panose="020B0306030504020204" pitchFamily="34" charset="0"/>
                        <a:cs typeface="Open Sans Light" panose="020B0306030504020204" pitchFamily="34" charset="0"/>
                      </a:rPr>
                      <a:t> « lapins » RDV non- honorés</a:t>
                    </a:r>
                  </a:p>
                </p:txBody>
              </p:sp>
            </p:grpSp>
          </p:grpSp>
          <p:grpSp>
            <p:nvGrpSpPr>
              <p:cNvPr id="41" name="Groupe 40">
                <a:extLst>
                  <a:ext uri="{FF2B5EF4-FFF2-40B4-BE49-F238E27FC236}">
                    <a16:creationId xmlns:a16="http://schemas.microsoft.com/office/drawing/2014/main" id="{D734232E-64A8-2DF4-8A72-2198CA831E4D}"/>
                  </a:ext>
                </a:extLst>
              </p:cNvPr>
              <p:cNvGrpSpPr/>
              <p:nvPr/>
            </p:nvGrpSpPr>
            <p:grpSpPr>
              <a:xfrm>
                <a:off x="3358919" y="3565536"/>
                <a:ext cx="5726283" cy="1620000"/>
                <a:chOff x="3358913" y="5278484"/>
                <a:chExt cx="5726283" cy="1620000"/>
              </a:xfrm>
            </p:grpSpPr>
            <p:sp>
              <p:nvSpPr>
                <p:cNvPr id="34" name="Espace réservé du contenu 2">
                  <a:extLst>
                    <a:ext uri="{FF2B5EF4-FFF2-40B4-BE49-F238E27FC236}">
                      <a16:creationId xmlns:a16="http://schemas.microsoft.com/office/drawing/2014/main" id="{20B7008C-DC6C-FF6D-EAB4-63FB0C1F8B92}"/>
                    </a:ext>
                  </a:extLst>
                </p:cNvPr>
                <p:cNvSpPr txBox="1">
                  <a:spLocks/>
                </p:cNvSpPr>
                <p:nvPr/>
              </p:nvSpPr>
              <p:spPr>
                <a:xfrm>
                  <a:off x="3358913" y="5278484"/>
                  <a:ext cx="1440000" cy="1620000"/>
                </a:xfrm>
                <a:prstGeom prst="rect">
                  <a:avLst/>
                </a:prstGeom>
                <a:solidFill>
                  <a:schemeClr val="tx2">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600" b="1">
                      <a:latin typeface="+mj-lt"/>
                      <a:ea typeface="Open Sans" panose="020B0606030504020204" pitchFamily="34" charset="0"/>
                      <a:cs typeface="Open Sans" panose="020B0606030504020204" pitchFamily="34" charset="0"/>
                    </a:rPr>
                    <a:t>Les patients ne reçoivent pas les soins dont ils auraient besoin</a:t>
                  </a:r>
                </a:p>
              </p:txBody>
            </p:sp>
            <p:grpSp>
              <p:nvGrpSpPr>
                <p:cNvPr id="35" name="Groupe 34">
                  <a:extLst>
                    <a:ext uri="{FF2B5EF4-FFF2-40B4-BE49-F238E27FC236}">
                      <a16:creationId xmlns:a16="http://schemas.microsoft.com/office/drawing/2014/main" id="{C7FAE18D-3DF9-A67C-D925-80A40EB2A229}"/>
                    </a:ext>
                  </a:extLst>
                </p:cNvPr>
                <p:cNvGrpSpPr/>
                <p:nvPr/>
              </p:nvGrpSpPr>
              <p:grpSpPr>
                <a:xfrm>
                  <a:off x="4798906" y="5278484"/>
                  <a:ext cx="4286290" cy="512224"/>
                  <a:chOff x="5035505" y="1841246"/>
                  <a:chExt cx="3046413" cy="903249"/>
                </a:xfrm>
                <a:solidFill>
                  <a:schemeClr val="accent1">
                    <a:lumMod val="20000"/>
                    <a:lumOff val="80000"/>
                  </a:schemeClr>
                </a:solidFill>
              </p:grpSpPr>
              <p:sp>
                <p:nvSpPr>
                  <p:cNvPr id="36" name="Rectangle 35">
                    <a:extLst>
                      <a:ext uri="{FF2B5EF4-FFF2-40B4-BE49-F238E27FC236}">
                        <a16:creationId xmlns:a16="http://schemas.microsoft.com/office/drawing/2014/main" id="{48306680-CB1C-077C-F76F-FC86F4F7A52B}"/>
                      </a:ext>
                    </a:extLst>
                  </p:cNvPr>
                  <p:cNvSpPr/>
                  <p:nvPr/>
                </p:nvSpPr>
                <p:spPr>
                  <a:xfrm>
                    <a:off x="5035505" y="1841246"/>
                    <a:ext cx="3046413" cy="9032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j-lt"/>
                      <a:ea typeface="Open Sans" panose="020B0606030504020204" pitchFamily="34" charset="0"/>
                      <a:cs typeface="Open Sans" panose="020B0606030504020204" pitchFamily="34" charset="0"/>
                    </a:endParaRPr>
                  </a:p>
                </p:txBody>
              </p:sp>
              <p:sp>
                <p:nvSpPr>
                  <p:cNvPr id="37" name="TextBox 29">
                    <a:extLst>
                      <a:ext uri="{FF2B5EF4-FFF2-40B4-BE49-F238E27FC236}">
                        <a16:creationId xmlns:a16="http://schemas.microsoft.com/office/drawing/2014/main" id="{659377C4-403D-6C93-A2BF-E9162B25F54E}"/>
                      </a:ext>
                    </a:extLst>
                  </p:cNvPr>
                  <p:cNvSpPr txBox="1"/>
                  <p:nvPr/>
                </p:nvSpPr>
                <p:spPr>
                  <a:xfrm>
                    <a:off x="5035505" y="1918075"/>
                    <a:ext cx="3046413" cy="814094"/>
                  </a:xfrm>
                  <a:prstGeom prst="rect">
                    <a:avLst/>
                  </a:prstGeom>
                  <a:grpFill/>
                </p:spPr>
                <p:txBody>
                  <a:bodyPr wrap="square" rtlCol="0" anchor="ctr" anchorCtr="0">
                    <a:spAutoFit/>
                  </a:bodyPr>
                  <a:lstStyle/>
                  <a:p>
                    <a:pPr algn="ctr"/>
                    <a:r>
                      <a:rPr kumimoji="0" lang="fr-FR" sz="1400" b="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Renoncements aux soins </a:t>
                    </a:r>
                  </a:p>
                  <a:p>
                    <a:pPr algn="ctr"/>
                    <a:r>
                      <a:rPr kumimoji="0" lang="fr-FR" sz="1000" b="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a:t>
                    </a:r>
                    <a:r>
                      <a:rPr lang="fr-FR" sz="1000" dirty="0">
                        <a:latin typeface="+mj-lt"/>
                        <a:ea typeface="Open Sans" panose="020B0606030504020204" pitchFamily="34" charset="0"/>
                        <a:cs typeface="Open Sans" panose="020B0606030504020204" pitchFamily="34" charset="0"/>
                      </a:rPr>
                      <a:t>dont raisons financière, remboursement, accessibilité géographique)</a:t>
                    </a:r>
                    <a:endParaRPr lang="fr-FR" sz="1000" baseline="30000" dirty="0">
                      <a:latin typeface="+mj-lt"/>
                      <a:ea typeface="Open Sans" panose="020B0606030504020204" pitchFamily="34" charset="0"/>
                      <a:cs typeface="Open Sans" panose="020B0606030504020204" pitchFamily="34" charset="0"/>
                    </a:endParaRPr>
                  </a:p>
                </p:txBody>
              </p:sp>
            </p:grpSp>
            <p:grpSp>
              <p:nvGrpSpPr>
                <p:cNvPr id="38" name="Groupe 37">
                  <a:extLst>
                    <a:ext uri="{FF2B5EF4-FFF2-40B4-BE49-F238E27FC236}">
                      <a16:creationId xmlns:a16="http://schemas.microsoft.com/office/drawing/2014/main" id="{7EBF81A9-7768-82E4-C6D3-E649B68B0D6A}"/>
                    </a:ext>
                  </a:extLst>
                </p:cNvPr>
                <p:cNvGrpSpPr/>
                <p:nvPr/>
              </p:nvGrpSpPr>
              <p:grpSpPr>
                <a:xfrm>
                  <a:off x="4798906" y="6436819"/>
                  <a:ext cx="4286290" cy="461665"/>
                  <a:chOff x="5035505" y="1933637"/>
                  <a:chExt cx="3046413" cy="814095"/>
                </a:xfrm>
                <a:solidFill>
                  <a:schemeClr val="accent1">
                    <a:lumMod val="20000"/>
                    <a:lumOff val="80000"/>
                  </a:schemeClr>
                </a:solidFill>
              </p:grpSpPr>
              <p:sp>
                <p:nvSpPr>
                  <p:cNvPr id="39" name="Rectangle 38">
                    <a:extLst>
                      <a:ext uri="{FF2B5EF4-FFF2-40B4-BE49-F238E27FC236}">
                        <a16:creationId xmlns:a16="http://schemas.microsoft.com/office/drawing/2014/main" id="{5D0A0765-0E1C-E6EF-4D63-4215A29F30F3}"/>
                      </a:ext>
                    </a:extLst>
                  </p:cNvPr>
                  <p:cNvSpPr/>
                  <p:nvPr/>
                </p:nvSpPr>
                <p:spPr>
                  <a:xfrm>
                    <a:off x="5035505" y="2021505"/>
                    <a:ext cx="3046413" cy="542730"/>
                  </a:xfrm>
                  <a:prstGeom prst="rect">
                    <a:avLst/>
                  </a:prstGeom>
                  <a:grpFill/>
                </p:spPr>
                <p:txBody>
                  <a:bodyPr wrap="square" rtlCol="0" anchor="ctr" anchorCtr="0">
                    <a:spAutoFit/>
                  </a:bodyPr>
                  <a:lstStyle/>
                  <a:p>
                    <a:pPr algn="ctr"/>
                    <a:endParaRPr lang="en-US" sz="1400">
                      <a:latin typeface="+mj-lt"/>
                      <a:ea typeface="Open Sans" panose="020B0606030504020204" pitchFamily="34" charset="0"/>
                      <a:cs typeface="Open Sans" panose="020B0606030504020204" pitchFamily="34" charset="0"/>
                    </a:endParaRPr>
                  </a:p>
                </p:txBody>
              </p:sp>
              <p:sp>
                <p:nvSpPr>
                  <p:cNvPr id="40" name="TextBox 29">
                    <a:extLst>
                      <a:ext uri="{FF2B5EF4-FFF2-40B4-BE49-F238E27FC236}">
                        <a16:creationId xmlns:a16="http://schemas.microsoft.com/office/drawing/2014/main" id="{42168B65-728E-80A3-1433-EF4FA3FF4959}"/>
                      </a:ext>
                    </a:extLst>
                  </p:cNvPr>
                  <p:cNvSpPr txBox="1"/>
                  <p:nvPr/>
                </p:nvSpPr>
                <p:spPr>
                  <a:xfrm>
                    <a:off x="5035505" y="1933637"/>
                    <a:ext cx="3046413" cy="814095"/>
                  </a:xfrm>
                  <a:prstGeom prst="rect">
                    <a:avLst/>
                  </a:prstGeom>
                  <a:grpFill/>
                </p:spPr>
                <p:txBody>
                  <a:bodyPr wrap="square" rtlCol="0" anchor="ctr" anchorCtr="0">
                    <a:spAutoFit/>
                  </a:bodyPr>
                  <a:lstStyle>
                    <a:defPPr>
                      <a:defRPr lang="en-US"/>
                    </a:defPPr>
                    <a:lvl1pPr algn="ctr">
                      <a:defRPr sz="1400">
                        <a:solidFill>
                          <a:srgbClr val="445469"/>
                        </a:solidFill>
                        <a:latin typeface="+mj-lt"/>
                        <a:ea typeface="Open Sans" panose="020B0606030504020204" pitchFamily="34" charset="0"/>
                        <a:cs typeface="Open Sans" panose="020B0606030504020204" pitchFamily="34" charset="0"/>
                      </a:defRPr>
                    </a:lvl1pPr>
                  </a:lstStyle>
                  <a:p>
                    <a:r>
                      <a:rPr lang="fr-FR" dirty="0">
                        <a:solidFill>
                          <a:schemeClr val="tx1"/>
                        </a:solidFill>
                      </a:rPr>
                      <a:t>Délai d’accès aux soins </a:t>
                    </a:r>
                  </a:p>
                  <a:p>
                    <a:r>
                      <a:rPr lang="fr-FR" sz="1000" dirty="0">
                        <a:solidFill>
                          <a:schemeClr val="tx1"/>
                        </a:solidFill>
                      </a:rPr>
                      <a:t>(difficultés d’obtention de rendez-vous)</a:t>
                    </a:r>
                  </a:p>
                </p:txBody>
              </p:sp>
            </p:grpSp>
            <p:sp>
              <p:nvSpPr>
                <p:cNvPr id="44" name="TextBox 29">
                  <a:extLst>
                    <a:ext uri="{FF2B5EF4-FFF2-40B4-BE49-F238E27FC236}">
                      <a16:creationId xmlns:a16="http://schemas.microsoft.com/office/drawing/2014/main" id="{871C859D-6790-7F2D-546A-8A9EB87D0912}"/>
                    </a:ext>
                  </a:extLst>
                </p:cNvPr>
                <p:cNvSpPr txBox="1"/>
                <p:nvPr/>
              </p:nvSpPr>
              <p:spPr>
                <a:xfrm>
                  <a:off x="4798906" y="5857024"/>
                  <a:ext cx="4286290" cy="523220"/>
                </a:xfrm>
                <a:prstGeom prst="rect">
                  <a:avLst/>
                </a:prstGeom>
                <a:solidFill>
                  <a:schemeClr val="accent1">
                    <a:lumMod val="20000"/>
                    <a:lumOff val="80000"/>
                  </a:schemeClr>
                </a:solidFill>
              </p:spPr>
              <p:txBody>
                <a:bodyPr wrap="square" rtlCol="0" anchor="ctr" anchorCtr="0">
                  <a:spAutoFit/>
                </a:bodyPr>
                <a:lstStyle/>
                <a:p>
                  <a:pPr algn="ctr"/>
                  <a:endParaRPr lang="fr-FR" sz="1400" dirty="0">
                    <a:latin typeface="+mj-lt"/>
                    <a:ea typeface="Open Sans" panose="020B0606030504020204" pitchFamily="34" charset="0"/>
                    <a:cs typeface="Open Sans" panose="020B0606030504020204" pitchFamily="34" charset="0"/>
                  </a:endParaRPr>
                </a:p>
                <a:p>
                  <a:pPr algn="ctr"/>
                  <a:endParaRPr lang="fr-FR" sz="1400" dirty="0">
                    <a:latin typeface="+mj-lt"/>
                    <a:ea typeface="Open Sans" panose="020B0606030504020204" pitchFamily="34" charset="0"/>
                    <a:cs typeface="Open Sans" panose="020B0606030504020204" pitchFamily="34" charset="0"/>
                  </a:endParaRPr>
                </a:p>
              </p:txBody>
            </p:sp>
          </p:grpSp>
        </p:grpSp>
        <p:sp>
          <p:nvSpPr>
            <p:cNvPr id="43" name="TextBox 29">
              <a:extLst>
                <a:ext uri="{FF2B5EF4-FFF2-40B4-BE49-F238E27FC236}">
                  <a16:creationId xmlns:a16="http://schemas.microsoft.com/office/drawing/2014/main" id="{74ACBA5D-2DAD-84C7-F402-9F32A1B32344}"/>
                </a:ext>
              </a:extLst>
            </p:cNvPr>
            <p:cNvSpPr txBox="1"/>
            <p:nvPr/>
          </p:nvSpPr>
          <p:spPr>
            <a:xfrm>
              <a:off x="4798911" y="4240067"/>
              <a:ext cx="4286290" cy="307777"/>
            </a:xfrm>
            <a:prstGeom prst="rect">
              <a:avLst/>
            </a:prstGeom>
            <a:solidFill>
              <a:schemeClr val="accent1">
                <a:lumMod val="20000"/>
                <a:lumOff val="80000"/>
              </a:schemeClr>
            </a:solidFill>
          </p:spPr>
          <p:txBody>
            <a:bodyPr wrap="square" rtlCol="0" anchor="ctr" anchorCtr="0">
              <a:spAutoFit/>
            </a:bodyPr>
            <a:lstStyle/>
            <a:p>
              <a:pPr algn="ctr"/>
              <a:r>
                <a:rPr kumimoji="0" lang="fr-FR" sz="1400" b="0" i="0" u="none" strike="noStrike" kern="1200" cap="none" spc="0" normalizeH="0" baseline="0" noProof="0" dirty="0">
                  <a:ln>
                    <a:noFill/>
                  </a:ln>
                  <a:effectLst/>
                  <a:uLnTx/>
                  <a:uFillTx/>
                  <a:latin typeface="+mj-lt"/>
                  <a:ea typeface="Open Sans Light" panose="020B0306030504020204" pitchFamily="34" charset="0"/>
                  <a:cs typeface="Open Sans Light" panose="020B0306030504020204" pitchFamily="34" charset="0"/>
                </a:rPr>
                <a:t>Errance médicale</a:t>
              </a:r>
            </a:p>
          </p:txBody>
        </p:sp>
      </p:grpSp>
    </p:spTree>
    <p:extLst>
      <p:ext uri="{BB962C8B-B14F-4D97-AF65-F5344CB8AC3E}">
        <p14:creationId xmlns:p14="http://schemas.microsoft.com/office/powerpoint/2010/main" val="2559662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203B9-7647-6D34-E30C-184921782982}"/>
              </a:ext>
            </a:extLst>
          </p:cNvPr>
          <p:cNvSpPr>
            <a:spLocks noGrp="1"/>
          </p:cNvSpPr>
          <p:nvPr>
            <p:ph type="title"/>
          </p:nvPr>
        </p:nvSpPr>
        <p:spPr/>
        <p:txBody>
          <a:bodyPr/>
          <a:lstStyle/>
          <a:p>
            <a:r>
              <a:rPr lang="fr-FR"/>
              <a:t>Evaluer les pertes d’efficience: un exercice complexe mais nécessaire</a:t>
            </a:r>
          </a:p>
        </p:txBody>
      </p:sp>
      <p:sp>
        <p:nvSpPr>
          <p:cNvPr id="3" name="Espace réservé du pied de page 2">
            <a:extLst>
              <a:ext uri="{FF2B5EF4-FFF2-40B4-BE49-F238E27FC236}">
                <a16:creationId xmlns:a16="http://schemas.microsoft.com/office/drawing/2014/main" id="{69231708-3330-686C-01A7-8EEEFC1770B2}"/>
              </a:ext>
            </a:extLst>
          </p:cNvPr>
          <p:cNvSpPr>
            <a:spLocks noGrp="1"/>
          </p:cNvSpPr>
          <p:nvPr>
            <p:ph type="ftr" sz="quarter" idx="11"/>
          </p:nvPr>
        </p:nvSpPr>
        <p:spPr/>
        <p:txBody>
          <a:bodyPr/>
          <a:lstStyle/>
          <a:p>
            <a:r>
              <a:rPr lang="fr-FR"/>
              <a:t>Etude Efficience en santé - Août 2024</a:t>
            </a:r>
          </a:p>
        </p:txBody>
      </p:sp>
      <p:sp>
        <p:nvSpPr>
          <p:cNvPr id="4" name="Espace réservé du numéro de diapositive 3">
            <a:extLst>
              <a:ext uri="{FF2B5EF4-FFF2-40B4-BE49-F238E27FC236}">
                <a16:creationId xmlns:a16="http://schemas.microsoft.com/office/drawing/2014/main" id="{5ECBCEEF-A65C-4DA4-BCFF-909DC04B90F2}"/>
              </a:ext>
            </a:extLst>
          </p:cNvPr>
          <p:cNvSpPr>
            <a:spLocks noGrp="1"/>
          </p:cNvSpPr>
          <p:nvPr>
            <p:ph type="sldNum" sz="quarter" idx="12"/>
          </p:nvPr>
        </p:nvSpPr>
        <p:spPr/>
        <p:txBody>
          <a:bodyPr/>
          <a:lstStyle/>
          <a:p>
            <a:fld id="{F3028EA7-CCE8-BA44-A223-3032174B19F0}" type="slidenum">
              <a:rPr lang="fr-FR" smtClean="0"/>
              <a:t>8</a:t>
            </a:fld>
            <a:endParaRPr lang="fr-FR"/>
          </a:p>
        </p:txBody>
      </p:sp>
      <p:sp>
        <p:nvSpPr>
          <p:cNvPr id="5" name="Freeform 3">
            <a:extLst>
              <a:ext uri="{FF2B5EF4-FFF2-40B4-BE49-F238E27FC236}">
                <a16:creationId xmlns:a16="http://schemas.microsoft.com/office/drawing/2014/main" id="{89F31771-D01D-FB51-DBAC-6425477AE920}"/>
              </a:ext>
            </a:extLst>
          </p:cNvPr>
          <p:cNvSpPr/>
          <p:nvPr/>
        </p:nvSpPr>
        <p:spPr>
          <a:xfrm>
            <a:off x="1521426" y="2047890"/>
            <a:ext cx="4798581" cy="1861331"/>
          </a:xfrm>
          <a:custGeom>
            <a:avLst/>
            <a:gdLst/>
            <a:ahLst/>
            <a:cxnLst/>
            <a:rect l="l" t="t" r="r" b="b"/>
            <a:pathLst>
              <a:path w="7197872" h="2791996">
                <a:moveTo>
                  <a:pt x="0" y="0"/>
                </a:moveTo>
                <a:lnTo>
                  <a:pt x="7197872" y="0"/>
                </a:lnTo>
                <a:lnTo>
                  <a:pt x="7197872" y="2791996"/>
                </a:lnTo>
                <a:lnTo>
                  <a:pt x="0" y="27919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fr-FR" sz="1200"/>
          </a:p>
        </p:txBody>
      </p:sp>
      <p:sp>
        <p:nvSpPr>
          <p:cNvPr id="6" name="Freeform 4">
            <a:extLst>
              <a:ext uri="{FF2B5EF4-FFF2-40B4-BE49-F238E27FC236}">
                <a16:creationId xmlns:a16="http://schemas.microsoft.com/office/drawing/2014/main" id="{0DAB0D9D-C9F2-8004-918A-A60EAE2104EB}"/>
              </a:ext>
            </a:extLst>
          </p:cNvPr>
          <p:cNvSpPr/>
          <p:nvPr/>
        </p:nvSpPr>
        <p:spPr>
          <a:xfrm>
            <a:off x="6580357" y="2047890"/>
            <a:ext cx="4798581" cy="1861331"/>
          </a:xfrm>
          <a:custGeom>
            <a:avLst/>
            <a:gdLst/>
            <a:ahLst/>
            <a:cxnLst/>
            <a:rect l="l" t="t" r="r" b="b"/>
            <a:pathLst>
              <a:path w="7197872" h="2791996">
                <a:moveTo>
                  <a:pt x="0" y="0"/>
                </a:moveTo>
                <a:lnTo>
                  <a:pt x="7197872" y="0"/>
                </a:lnTo>
                <a:lnTo>
                  <a:pt x="7197872" y="2791996"/>
                </a:lnTo>
                <a:lnTo>
                  <a:pt x="0" y="27919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fr-FR" sz="1200"/>
          </a:p>
        </p:txBody>
      </p:sp>
      <p:sp>
        <p:nvSpPr>
          <p:cNvPr id="8" name="Freeform 6">
            <a:extLst>
              <a:ext uri="{FF2B5EF4-FFF2-40B4-BE49-F238E27FC236}">
                <a16:creationId xmlns:a16="http://schemas.microsoft.com/office/drawing/2014/main" id="{16D59BDB-9B31-4EA0-0570-520A12D6405A}"/>
              </a:ext>
            </a:extLst>
          </p:cNvPr>
          <p:cNvSpPr/>
          <p:nvPr/>
        </p:nvSpPr>
        <p:spPr>
          <a:xfrm>
            <a:off x="1493091" y="1975126"/>
            <a:ext cx="1556164" cy="1485300"/>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solidFill>
            <a:schemeClr val="accent6">
              <a:lumMod val="90000"/>
              <a:lumOff val="10000"/>
            </a:schemeClr>
          </a:solidFill>
          <a:ln w="12700">
            <a:noFill/>
          </a:ln>
        </p:spPr>
        <p:txBody>
          <a:bodyPr/>
          <a:lstStyle/>
          <a:p>
            <a:endParaRPr lang="fr-FR" sz="1200"/>
          </a:p>
        </p:txBody>
      </p:sp>
      <p:sp>
        <p:nvSpPr>
          <p:cNvPr id="11" name="Freeform 9">
            <a:extLst>
              <a:ext uri="{FF2B5EF4-FFF2-40B4-BE49-F238E27FC236}">
                <a16:creationId xmlns:a16="http://schemas.microsoft.com/office/drawing/2014/main" id="{EDA66D8A-6A7E-0E92-2F6D-500047775A3C}"/>
              </a:ext>
            </a:extLst>
          </p:cNvPr>
          <p:cNvSpPr/>
          <p:nvPr/>
        </p:nvSpPr>
        <p:spPr>
          <a:xfrm>
            <a:off x="6321829" y="2047540"/>
            <a:ext cx="1556164" cy="1485300"/>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solidFill>
            <a:schemeClr val="accent6">
              <a:lumMod val="90000"/>
              <a:lumOff val="10000"/>
            </a:schemeClr>
          </a:solidFill>
          <a:ln w="12700">
            <a:noFill/>
          </a:ln>
        </p:spPr>
        <p:txBody>
          <a:bodyPr/>
          <a:lstStyle/>
          <a:p>
            <a:endParaRPr lang="fr-FR" sz="1200"/>
          </a:p>
        </p:txBody>
      </p:sp>
      <p:sp>
        <p:nvSpPr>
          <p:cNvPr id="13" name="Freeform 11">
            <a:extLst>
              <a:ext uri="{FF2B5EF4-FFF2-40B4-BE49-F238E27FC236}">
                <a16:creationId xmlns:a16="http://schemas.microsoft.com/office/drawing/2014/main" id="{64738F55-54E6-9261-BC5F-E5B43B8C70E1}"/>
              </a:ext>
            </a:extLst>
          </p:cNvPr>
          <p:cNvSpPr/>
          <p:nvPr/>
        </p:nvSpPr>
        <p:spPr>
          <a:xfrm>
            <a:off x="1521426" y="4038103"/>
            <a:ext cx="4798581" cy="1861331"/>
          </a:xfrm>
          <a:custGeom>
            <a:avLst/>
            <a:gdLst/>
            <a:ahLst/>
            <a:cxnLst/>
            <a:rect l="l" t="t" r="r" b="b"/>
            <a:pathLst>
              <a:path w="7197872" h="2791996">
                <a:moveTo>
                  <a:pt x="0" y="0"/>
                </a:moveTo>
                <a:lnTo>
                  <a:pt x="7197871" y="0"/>
                </a:lnTo>
                <a:lnTo>
                  <a:pt x="7197871" y="2791996"/>
                </a:lnTo>
                <a:lnTo>
                  <a:pt x="0" y="27919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fr-FR" sz="1200"/>
          </a:p>
        </p:txBody>
      </p:sp>
      <p:sp>
        <p:nvSpPr>
          <p:cNvPr id="15" name="Freeform 13">
            <a:extLst>
              <a:ext uri="{FF2B5EF4-FFF2-40B4-BE49-F238E27FC236}">
                <a16:creationId xmlns:a16="http://schemas.microsoft.com/office/drawing/2014/main" id="{CDC93EE4-07E4-E104-6E2C-DE34D2021091}"/>
              </a:ext>
            </a:extLst>
          </p:cNvPr>
          <p:cNvSpPr/>
          <p:nvPr/>
        </p:nvSpPr>
        <p:spPr>
          <a:xfrm>
            <a:off x="1483739" y="3909221"/>
            <a:ext cx="1556164" cy="1485300"/>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solidFill>
            <a:schemeClr val="accent6">
              <a:lumMod val="90000"/>
              <a:lumOff val="10000"/>
            </a:schemeClr>
          </a:solidFill>
          <a:ln w="12700">
            <a:noFill/>
          </a:ln>
        </p:spPr>
        <p:txBody>
          <a:bodyPr/>
          <a:lstStyle/>
          <a:p>
            <a:endParaRPr lang="fr-FR" sz="1200"/>
          </a:p>
        </p:txBody>
      </p:sp>
      <p:sp>
        <p:nvSpPr>
          <p:cNvPr id="17" name="Freeform 15">
            <a:extLst>
              <a:ext uri="{FF2B5EF4-FFF2-40B4-BE49-F238E27FC236}">
                <a16:creationId xmlns:a16="http://schemas.microsoft.com/office/drawing/2014/main" id="{507FFE93-26BC-2FE1-8558-17B0EE26E75D}"/>
              </a:ext>
            </a:extLst>
          </p:cNvPr>
          <p:cNvSpPr/>
          <p:nvPr/>
        </p:nvSpPr>
        <p:spPr>
          <a:xfrm>
            <a:off x="6580357" y="4038103"/>
            <a:ext cx="4798581" cy="1861331"/>
          </a:xfrm>
          <a:custGeom>
            <a:avLst/>
            <a:gdLst/>
            <a:ahLst/>
            <a:cxnLst/>
            <a:rect l="l" t="t" r="r" b="b"/>
            <a:pathLst>
              <a:path w="7197872" h="2791996">
                <a:moveTo>
                  <a:pt x="0" y="0"/>
                </a:moveTo>
                <a:lnTo>
                  <a:pt x="7197872" y="0"/>
                </a:lnTo>
                <a:lnTo>
                  <a:pt x="7197872" y="2791996"/>
                </a:lnTo>
                <a:lnTo>
                  <a:pt x="0" y="27919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fr-FR" sz="1200"/>
          </a:p>
        </p:txBody>
      </p:sp>
      <p:sp>
        <p:nvSpPr>
          <p:cNvPr id="19" name="Freeform 17">
            <a:extLst>
              <a:ext uri="{FF2B5EF4-FFF2-40B4-BE49-F238E27FC236}">
                <a16:creationId xmlns:a16="http://schemas.microsoft.com/office/drawing/2014/main" id="{257EB530-84B4-B7B9-1445-7C3A6D7B1191}"/>
              </a:ext>
            </a:extLst>
          </p:cNvPr>
          <p:cNvSpPr/>
          <p:nvPr/>
        </p:nvSpPr>
        <p:spPr>
          <a:xfrm>
            <a:off x="6268003" y="3965339"/>
            <a:ext cx="1556164" cy="1485300"/>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solidFill>
            <a:schemeClr val="accent6">
              <a:lumMod val="90000"/>
              <a:lumOff val="10000"/>
            </a:schemeClr>
          </a:solidFill>
          <a:ln w="12700">
            <a:noFill/>
          </a:ln>
        </p:spPr>
        <p:txBody>
          <a:bodyPr/>
          <a:lstStyle/>
          <a:p>
            <a:endParaRPr lang="fr-FR" sz="1200"/>
          </a:p>
        </p:txBody>
      </p:sp>
      <p:sp>
        <p:nvSpPr>
          <p:cNvPr id="26" name="TextBox 25">
            <a:extLst>
              <a:ext uri="{FF2B5EF4-FFF2-40B4-BE49-F238E27FC236}">
                <a16:creationId xmlns:a16="http://schemas.microsoft.com/office/drawing/2014/main" id="{C8C74685-69AE-0CCC-5643-D3DC1D470AC2}"/>
              </a:ext>
            </a:extLst>
          </p:cNvPr>
          <p:cNvSpPr txBox="1"/>
          <p:nvPr/>
        </p:nvSpPr>
        <p:spPr>
          <a:xfrm>
            <a:off x="3107768" y="2264008"/>
            <a:ext cx="2029623" cy="213776"/>
          </a:xfrm>
          <a:prstGeom prst="rect">
            <a:avLst/>
          </a:prstGeom>
        </p:spPr>
        <p:txBody>
          <a:bodyPr wrap="square" lIns="0" tIns="0" rIns="0" bIns="0" rtlCol="0" anchor="t">
            <a:spAutoFit/>
          </a:bodyPr>
          <a:lstStyle/>
          <a:p>
            <a:pPr>
              <a:lnSpc>
                <a:spcPts val="1761"/>
              </a:lnSpc>
              <a:spcBef>
                <a:spcPct val="0"/>
              </a:spcBef>
            </a:pPr>
            <a:r>
              <a:rPr lang="en-US" sz="1200" b="1" spc="-25">
                <a:solidFill>
                  <a:schemeClr val="accent6">
                    <a:lumMod val="90000"/>
                    <a:lumOff val="10000"/>
                  </a:schemeClr>
                </a:solidFill>
                <a:ea typeface="Montserrat Light Bold"/>
                <a:cs typeface="Montserrat Light Bold"/>
                <a:sym typeface="Montserrat Light Bold"/>
              </a:rPr>
              <a:t>MORTALITE EVITABLE</a:t>
            </a:r>
          </a:p>
        </p:txBody>
      </p:sp>
      <p:sp>
        <p:nvSpPr>
          <p:cNvPr id="27" name="TextBox 26">
            <a:extLst>
              <a:ext uri="{FF2B5EF4-FFF2-40B4-BE49-F238E27FC236}">
                <a16:creationId xmlns:a16="http://schemas.microsoft.com/office/drawing/2014/main" id="{D5D623A4-B7A9-0359-DDFE-F3BED9797B74}"/>
              </a:ext>
            </a:extLst>
          </p:cNvPr>
          <p:cNvSpPr txBox="1"/>
          <p:nvPr/>
        </p:nvSpPr>
        <p:spPr>
          <a:xfrm>
            <a:off x="3107768" y="2512044"/>
            <a:ext cx="2691567" cy="1066639"/>
          </a:xfrm>
          <a:prstGeom prst="rect">
            <a:avLst/>
          </a:prstGeom>
        </p:spPr>
        <p:txBody>
          <a:bodyPr lIns="0" tIns="0" rIns="0" bIns="0" rtlCol="0" anchor="t">
            <a:spAutoFit/>
          </a:bodyPr>
          <a:lstStyle/>
          <a:p>
            <a:pPr marL="218565" lvl="1" indent="-109283">
              <a:lnSpc>
                <a:spcPts val="1417"/>
              </a:lnSpc>
              <a:buFont typeface="Arial"/>
              <a:buChar char="•"/>
            </a:pPr>
            <a:r>
              <a:rPr lang="fr-FR" sz="1012" dirty="0">
                <a:ea typeface="Montserrat Light"/>
                <a:cs typeface="Montserrat Light"/>
                <a:sym typeface="Montserrat Light"/>
              </a:rPr>
              <a:t>Mortalité évitable à 30 jours </a:t>
            </a:r>
            <a:r>
              <a:rPr lang="fr-FR" sz="1012" baseline="30000" dirty="0">
                <a:ea typeface="Montserrat Light"/>
                <a:cs typeface="Montserrat Light"/>
                <a:sym typeface="Montserrat Light"/>
              </a:rPr>
              <a:t>1</a:t>
            </a:r>
            <a:r>
              <a:rPr lang="fr-FR" sz="1012" dirty="0">
                <a:ea typeface="Montserrat Light"/>
                <a:cs typeface="Montserrat Light"/>
                <a:sym typeface="Montserrat Light"/>
              </a:rPr>
              <a:t>:</a:t>
            </a:r>
          </a:p>
          <a:p>
            <a:pPr marL="675765" lvl="2" indent="-109283">
              <a:lnSpc>
                <a:spcPts val="1417"/>
              </a:lnSpc>
              <a:buFont typeface="Arial"/>
              <a:buChar char="•"/>
            </a:pPr>
            <a:r>
              <a:rPr lang="fr-FR" sz="1012" dirty="0">
                <a:ea typeface="Montserrat Light"/>
                <a:cs typeface="Montserrat Light"/>
                <a:sym typeface="Montserrat Light"/>
              </a:rPr>
              <a:t>Après infarctus du myocarde: 5,5% en France contre 2,6% en Norvège ou 2,9% aux Pays-Bas</a:t>
            </a:r>
          </a:p>
          <a:p>
            <a:pPr marL="675765" lvl="2" indent="-109283">
              <a:lnSpc>
                <a:spcPts val="1417"/>
              </a:lnSpc>
              <a:buFont typeface="Arial"/>
              <a:buChar char="•"/>
            </a:pPr>
            <a:r>
              <a:rPr lang="fr-FR" sz="1012" dirty="0">
                <a:ea typeface="Montserrat Light"/>
                <a:cs typeface="Montserrat Light"/>
                <a:sym typeface="Montserrat Light"/>
              </a:rPr>
              <a:t>Après AVC: 7,3% en France contre 3,1% en Norvège ou 4,3% USA</a:t>
            </a:r>
          </a:p>
        </p:txBody>
      </p:sp>
      <p:sp>
        <p:nvSpPr>
          <p:cNvPr id="28" name="TextBox 27">
            <a:extLst>
              <a:ext uri="{FF2B5EF4-FFF2-40B4-BE49-F238E27FC236}">
                <a16:creationId xmlns:a16="http://schemas.microsoft.com/office/drawing/2014/main" id="{EC47CBE3-A47B-5648-20FA-2F97270EB5B2}"/>
              </a:ext>
            </a:extLst>
          </p:cNvPr>
          <p:cNvSpPr txBox="1"/>
          <p:nvPr/>
        </p:nvSpPr>
        <p:spPr>
          <a:xfrm>
            <a:off x="3107768" y="4171872"/>
            <a:ext cx="2752947" cy="194540"/>
          </a:xfrm>
          <a:prstGeom prst="rect">
            <a:avLst/>
          </a:prstGeom>
        </p:spPr>
        <p:txBody>
          <a:bodyPr lIns="0" tIns="0" rIns="0" bIns="0" rtlCol="0" anchor="t">
            <a:spAutoFit/>
          </a:bodyPr>
          <a:lstStyle/>
          <a:p>
            <a:pPr>
              <a:lnSpc>
                <a:spcPts val="1574"/>
              </a:lnSpc>
              <a:spcBef>
                <a:spcPct val="0"/>
              </a:spcBef>
            </a:pPr>
            <a:r>
              <a:rPr lang="en-US" sz="1200" b="1" spc="-25" dirty="0">
                <a:solidFill>
                  <a:schemeClr val="accent6">
                    <a:lumMod val="90000"/>
                    <a:lumOff val="10000"/>
                  </a:schemeClr>
                </a:solidFill>
                <a:sym typeface="Montserrat Light Bold"/>
              </a:rPr>
              <a:t>CONSOMMATIONS EVITABLES</a:t>
            </a:r>
          </a:p>
        </p:txBody>
      </p:sp>
      <p:sp>
        <p:nvSpPr>
          <p:cNvPr id="29" name="TextBox 28">
            <a:extLst>
              <a:ext uri="{FF2B5EF4-FFF2-40B4-BE49-F238E27FC236}">
                <a16:creationId xmlns:a16="http://schemas.microsoft.com/office/drawing/2014/main" id="{AB889555-B023-69CF-EFBF-F90D693B3E01}"/>
              </a:ext>
            </a:extLst>
          </p:cNvPr>
          <p:cNvSpPr txBox="1"/>
          <p:nvPr/>
        </p:nvSpPr>
        <p:spPr>
          <a:xfrm>
            <a:off x="7877993" y="4526339"/>
            <a:ext cx="3243965" cy="887102"/>
          </a:xfrm>
          <a:prstGeom prst="rect">
            <a:avLst/>
          </a:prstGeom>
        </p:spPr>
        <p:txBody>
          <a:bodyPr wrap="square" lIns="0" tIns="0" rIns="0" bIns="0" rtlCol="0" anchor="t">
            <a:spAutoFit/>
          </a:bodyPr>
          <a:lstStyle/>
          <a:p>
            <a:pPr marL="218565" lvl="1" indent="-109283">
              <a:lnSpc>
                <a:spcPts val="1417"/>
              </a:lnSpc>
              <a:buFont typeface="Arial"/>
              <a:buChar char="•"/>
            </a:pPr>
            <a:r>
              <a:rPr lang="fr-FR" sz="1012">
                <a:ea typeface="Montserrat Light"/>
                <a:cs typeface="Montserrat Light"/>
                <a:sym typeface="Montserrat Light"/>
              </a:rPr>
              <a:t>50% des personnes de plus de 65 ans sont concernées par la polymédication dont 14% en situation d’</a:t>
            </a:r>
            <a:r>
              <a:rPr lang="fr-FR" sz="1012" err="1">
                <a:ea typeface="Montserrat Light"/>
                <a:cs typeface="Montserrat Light"/>
                <a:sym typeface="Montserrat Light"/>
              </a:rPr>
              <a:t>hyperpolymédication</a:t>
            </a:r>
            <a:r>
              <a:rPr lang="fr-FR" sz="1012">
                <a:ea typeface="Montserrat Light"/>
                <a:cs typeface="Montserrat Light"/>
                <a:sym typeface="Montserrat Light"/>
              </a:rPr>
              <a:t> (&gt;10 traitements) </a:t>
            </a:r>
            <a:r>
              <a:rPr lang="fr-FR" sz="1012" baseline="30000">
                <a:ea typeface="Montserrat Light"/>
                <a:cs typeface="Montserrat Light"/>
                <a:sym typeface="Montserrat Light"/>
              </a:rPr>
              <a:t>5</a:t>
            </a:r>
          </a:p>
          <a:p>
            <a:pPr marL="218565" lvl="1" indent="-109283">
              <a:lnSpc>
                <a:spcPts val="1417"/>
              </a:lnSpc>
              <a:buFont typeface="Arial"/>
              <a:buChar char="•"/>
            </a:pPr>
            <a:r>
              <a:rPr lang="fr-FR" sz="1012">
                <a:ea typeface="Montserrat Light"/>
                <a:cs typeface="Montserrat Light"/>
                <a:sym typeface="Montserrat Light"/>
              </a:rPr>
              <a:t>Augmentation du risque d’effet indésirable de 12 à 28% </a:t>
            </a:r>
            <a:r>
              <a:rPr lang="fr-FR" sz="1012" baseline="30000">
                <a:ea typeface="Montserrat Light"/>
                <a:cs typeface="Montserrat Light"/>
                <a:sym typeface="Montserrat Light"/>
              </a:rPr>
              <a:t>6</a:t>
            </a:r>
          </a:p>
          <a:p>
            <a:pPr marL="218565" lvl="1" indent="-109283">
              <a:lnSpc>
                <a:spcPts val="1417"/>
              </a:lnSpc>
              <a:spcBef>
                <a:spcPct val="0"/>
              </a:spcBef>
              <a:buFont typeface="Arial"/>
              <a:buChar char="•"/>
            </a:pPr>
            <a:endParaRPr lang="fr-FR" sz="1012">
              <a:ea typeface="Montserrat Light"/>
              <a:cs typeface="Montserrat Light"/>
              <a:sym typeface="Montserrat Light"/>
            </a:endParaRPr>
          </a:p>
        </p:txBody>
      </p:sp>
      <p:sp>
        <p:nvSpPr>
          <p:cNvPr id="30" name="TextBox 29">
            <a:extLst>
              <a:ext uri="{FF2B5EF4-FFF2-40B4-BE49-F238E27FC236}">
                <a16:creationId xmlns:a16="http://schemas.microsoft.com/office/drawing/2014/main" id="{5F0B7BB2-A9DE-8F19-F8B4-EE21EF033750}"/>
              </a:ext>
            </a:extLst>
          </p:cNvPr>
          <p:cNvSpPr txBox="1"/>
          <p:nvPr/>
        </p:nvSpPr>
        <p:spPr>
          <a:xfrm>
            <a:off x="7877993" y="2264008"/>
            <a:ext cx="1786461" cy="213776"/>
          </a:xfrm>
          <a:prstGeom prst="rect">
            <a:avLst/>
          </a:prstGeom>
        </p:spPr>
        <p:txBody>
          <a:bodyPr lIns="0" tIns="0" rIns="0" bIns="0" rtlCol="0" anchor="t">
            <a:spAutoFit/>
          </a:bodyPr>
          <a:lstStyle/>
          <a:p>
            <a:pPr>
              <a:lnSpc>
                <a:spcPts val="1761"/>
              </a:lnSpc>
              <a:spcBef>
                <a:spcPct val="0"/>
              </a:spcBef>
            </a:pPr>
            <a:r>
              <a:rPr lang="en-US" sz="1200" b="1" spc="-25">
                <a:solidFill>
                  <a:schemeClr val="accent6">
                    <a:lumMod val="90000"/>
                    <a:lumOff val="10000"/>
                  </a:schemeClr>
                </a:solidFill>
                <a:sym typeface="Montserrat Light Bold"/>
              </a:rPr>
              <a:t>DÉCÈS PRÉMATURÉS</a:t>
            </a:r>
          </a:p>
        </p:txBody>
      </p:sp>
      <p:sp>
        <p:nvSpPr>
          <p:cNvPr id="31" name="TextBox 30">
            <a:extLst>
              <a:ext uri="{FF2B5EF4-FFF2-40B4-BE49-F238E27FC236}">
                <a16:creationId xmlns:a16="http://schemas.microsoft.com/office/drawing/2014/main" id="{C302665C-AB90-408C-152C-B3A992030024}"/>
              </a:ext>
            </a:extLst>
          </p:cNvPr>
          <p:cNvSpPr txBox="1"/>
          <p:nvPr/>
        </p:nvSpPr>
        <p:spPr>
          <a:xfrm>
            <a:off x="7916093" y="2512044"/>
            <a:ext cx="3036387" cy="1057725"/>
          </a:xfrm>
          <a:prstGeom prst="rect">
            <a:avLst/>
          </a:prstGeom>
        </p:spPr>
        <p:txBody>
          <a:bodyPr wrap="square" lIns="0" tIns="0" rIns="0" bIns="0" rtlCol="0" anchor="t">
            <a:spAutoFit/>
          </a:bodyPr>
          <a:lstStyle/>
          <a:p>
            <a:pPr marL="218565" lvl="1" indent="-109283">
              <a:lnSpc>
                <a:spcPts val="1417"/>
              </a:lnSpc>
              <a:buFont typeface="Arial"/>
              <a:buChar char="•"/>
            </a:pPr>
            <a:r>
              <a:rPr lang="fr-FR" sz="1012">
                <a:ea typeface="Montserrat Light"/>
                <a:cs typeface="Montserrat Light"/>
                <a:sym typeface="Montserrat Light"/>
              </a:rPr>
              <a:t>30% de décès de moins de 75 ans évitables en Europe par an soit 3 millions de décès </a:t>
            </a:r>
            <a:r>
              <a:rPr lang="fr-FR" sz="1012" baseline="30000">
                <a:ea typeface="Montserrat Light"/>
                <a:cs typeface="Montserrat Light"/>
                <a:sym typeface="Montserrat Light"/>
              </a:rPr>
              <a:t>3</a:t>
            </a:r>
            <a:r>
              <a:rPr lang="fr-FR" sz="1012">
                <a:ea typeface="Montserrat Light"/>
                <a:cs typeface="Montserrat Light"/>
                <a:sym typeface="Montserrat Light"/>
              </a:rPr>
              <a:t>:</a:t>
            </a:r>
          </a:p>
          <a:p>
            <a:pPr marL="675765" lvl="2" indent="-109283">
              <a:lnSpc>
                <a:spcPts val="1417"/>
              </a:lnSpc>
              <a:buFont typeface="Arial"/>
              <a:buChar char="•"/>
            </a:pPr>
            <a:r>
              <a:rPr lang="fr-FR" sz="800">
                <a:ea typeface="Montserrat Light"/>
                <a:cs typeface="Montserrat Light"/>
                <a:sym typeface="Montserrat Light"/>
              </a:rPr>
              <a:t>2,1 millions par la prévention primaire</a:t>
            </a:r>
          </a:p>
          <a:p>
            <a:pPr marL="675765" lvl="2" indent="-109283">
              <a:lnSpc>
                <a:spcPts val="1417"/>
              </a:lnSpc>
              <a:buFont typeface="Arial"/>
              <a:buChar char="•"/>
            </a:pPr>
            <a:r>
              <a:rPr lang="fr-FR" sz="800">
                <a:ea typeface="Montserrat Light"/>
                <a:cs typeface="Montserrat Light"/>
                <a:sym typeface="Montserrat Light"/>
              </a:rPr>
              <a:t>1 millions par efficacité et délais de traitements</a:t>
            </a:r>
          </a:p>
          <a:p>
            <a:pPr marL="218565" lvl="1" indent="-109283">
              <a:lnSpc>
                <a:spcPts val="1417"/>
              </a:lnSpc>
              <a:buFont typeface="Arial"/>
              <a:buChar char="•"/>
            </a:pPr>
            <a:r>
              <a:rPr lang="fr-FR" sz="1012">
                <a:sym typeface="Montserrat Light"/>
              </a:rPr>
              <a:t>5 à 16,7 milliards €/an, en France de perte par manque de prévention </a:t>
            </a:r>
            <a:r>
              <a:rPr lang="fr-FR" sz="1012" baseline="30000">
                <a:sym typeface="Montserrat Light"/>
              </a:rPr>
              <a:t>4</a:t>
            </a:r>
          </a:p>
        </p:txBody>
      </p:sp>
      <p:sp>
        <p:nvSpPr>
          <p:cNvPr id="32" name="TextBox 31">
            <a:extLst>
              <a:ext uri="{FF2B5EF4-FFF2-40B4-BE49-F238E27FC236}">
                <a16:creationId xmlns:a16="http://schemas.microsoft.com/office/drawing/2014/main" id="{0C846249-9EE9-7694-C50C-A5E54CFA875A}"/>
              </a:ext>
            </a:extLst>
          </p:cNvPr>
          <p:cNvSpPr txBox="1"/>
          <p:nvPr/>
        </p:nvSpPr>
        <p:spPr>
          <a:xfrm>
            <a:off x="7877993" y="4155585"/>
            <a:ext cx="2596505" cy="213776"/>
          </a:xfrm>
          <a:prstGeom prst="rect">
            <a:avLst/>
          </a:prstGeom>
        </p:spPr>
        <p:txBody>
          <a:bodyPr lIns="0" tIns="0" rIns="0" bIns="0" rtlCol="0" anchor="t">
            <a:spAutoFit/>
          </a:bodyPr>
          <a:lstStyle/>
          <a:p>
            <a:pPr>
              <a:lnSpc>
                <a:spcPts val="1761"/>
              </a:lnSpc>
              <a:spcBef>
                <a:spcPct val="0"/>
              </a:spcBef>
            </a:pPr>
            <a:r>
              <a:rPr lang="en-US" sz="1200" b="1" spc="-25">
                <a:solidFill>
                  <a:schemeClr val="accent6">
                    <a:lumMod val="90000"/>
                    <a:lumOff val="10000"/>
                  </a:schemeClr>
                </a:solidFill>
                <a:sym typeface="Montserrat Light Bold"/>
              </a:rPr>
              <a:t>POLYMEDICATION</a:t>
            </a:r>
          </a:p>
        </p:txBody>
      </p:sp>
      <p:sp>
        <p:nvSpPr>
          <p:cNvPr id="34" name="ZoneTexte 33">
            <a:extLst>
              <a:ext uri="{FF2B5EF4-FFF2-40B4-BE49-F238E27FC236}">
                <a16:creationId xmlns:a16="http://schemas.microsoft.com/office/drawing/2014/main" id="{F5CC618E-3C0D-EC21-9D8C-E96AEAC9019F}"/>
              </a:ext>
            </a:extLst>
          </p:cNvPr>
          <p:cNvSpPr txBox="1"/>
          <p:nvPr/>
        </p:nvSpPr>
        <p:spPr>
          <a:xfrm>
            <a:off x="1576706" y="5840812"/>
            <a:ext cx="9445878" cy="646331"/>
          </a:xfrm>
          <a:prstGeom prst="rect">
            <a:avLst/>
          </a:prstGeom>
          <a:noFill/>
        </p:spPr>
        <p:txBody>
          <a:bodyPr wrap="square">
            <a:spAutoFit/>
          </a:bodyPr>
          <a:lstStyle/>
          <a:p>
            <a:pPr>
              <a:buAutoNum type="arabicPeriod"/>
            </a:pPr>
            <a:r>
              <a:rPr lang="fr-FR" sz="600" dirty="0">
                <a:latin typeface="Calibri" panose="020F0502020204030204" pitchFamily="34" charset="0"/>
                <a:ea typeface="Calibri" panose="020F0502020204030204" pitchFamily="34" charset="0"/>
                <a:cs typeface="Arial" panose="020B0604020202020204" pitchFamily="34" charset="0"/>
              </a:rPr>
              <a:t>Statistiques de l’OCDE sur la santé – année 2023</a:t>
            </a:r>
          </a:p>
          <a:p>
            <a:pPr>
              <a:buAutoNum type="arabicPeriod"/>
            </a:pPr>
            <a:r>
              <a:rPr lang="fr-FR" sz="600" dirty="0">
                <a:effectLst/>
                <a:latin typeface="Calibri" panose="020F0502020204030204" pitchFamily="34" charset="0"/>
                <a:ea typeface="Calibri" panose="020F0502020204030204" pitchFamily="34" charset="0"/>
                <a:cs typeface="Arial" panose="020B0604020202020204" pitchFamily="34" charset="0"/>
              </a:rPr>
              <a:t> </a:t>
            </a:r>
            <a:r>
              <a:rPr lang="en-GB" sz="600" i="1" dirty="0">
                <a:solidFill>
                  <a:srgbClr val="231F20"/>
                </a:solidFill>
                <a:latin typeface="Calibri (MS) Light Italics"/>
              </a:rPr>
              <a:t>OCDE – Tackling wasteful spending on Health – 2017</a:t>
            </a:r>
            <a:endParaRPr lang="en-US" sz="600" i="1" dirty="0">
              <a:solidFill>
                <a:srgbClr val="231F20"/>
              </a:solidFill>
              <a:latin typeface="Calibri (MS) Light Italics"/>
            </a:endParaRPr>
          </a:p>
          <a:p>
            <a:r>
              <a:rPr lang="fr-FR" sz="600" dirty="0">
                <a:latin typeface="Calibri" panose="020F0502020204030204" pitchFamily="34" charset="0"/>
                <a:ea typeface="Calibri" panose="020F0502020204030204" pitchFamily="34" charset="0"/>
                <a:cs typeface="Arial" panose="020B0604020202020204" pitchFamily="34" charset="0"/>
              </a:rPr>
              <a:t>3. Panorama de l’OCDE pour 2023, dans 26 pays de l'OCDE avec des données disponibles pour 2020 ou 2021</a:t>
            </a:r>
          </a:p>
          <a:p>
            <a:r>
              <a:rPr lang="fr-FR" sz="600" dirty="0">
                <a:latin typeface="Calibri" panose="020F0502020204030204" pitchFamily="34" charset="0"/>
                <a:ea typeface="Calibri" panose="020F0502020204030204" pitchFamily="34" charset="0"/>
                <a:cs typeface="Arial" panose="020B0604020202020204" pitchFamily="34" charset="0"/>
              </a:rPr>
              <a:t>4. </a:t>
            </a:r>
            <a:r>
              <a:rPr lang="fr-FR" sz="600" dirty="0" err="1">
                <a:latin typeface="Calibri" panose="020F0502020204030204" pitchFamily="34" charset="0"/>
                <a:ea typeface="Calibri" panose="020F0502020204030204" pitchFamily="34" charset="0"/>
                <a:cs typeface="Arial" panose="020B0604020202020204" pitchFamily="34" charset="0"/>
              </a:rPr>
              <a:t>Asterès</a:t>
            </a:r>
            <a:r>
              <a:rPr lang="fr-FR" sz="600" dirty="0">
                <a:latin typeface="Calibri" panose="020F0502020204030204" pitchFamily="34" charset="0"/>
                <a:ea typeface="Calibri" panose="020F0502020204030204" pitchFamily="34" charset="0"/>
                <a:cs typeface="Arial" panose="020B0604020202020204" pitchFamily="34" charset="0"/>
              </a:rPr>
              <a:t>, La prévention en France : vers des macro-économies pour le système de santé, Septembre 2023</a:t>
            </a:r>
          </a:p>
          <a:p>
            <a:r>
              <a:rPr lang="fr-FR" sz="600" dirty="0">
                <a:latin typeface="Calibri" panose="020F0502020204030204" pitchFamily="34" charset="0"/>
                <a:ea typeface="Calibri" panose="020F0502020204030204" pitchFamily="34" charset="0"/>
                <a:cs typeface="Arial" panose="020B0604020202020204" pitchFamily="34" charset="0"/>
              </a:rPr>
              <a:t>5. Caisse nationale de l’Assurance Maladie (Cnam), Système national des données de santé – Datamart de consommation inter régimes - Données France entière de juillet 2021 à juin 2022, tous régimes.</a:t>
            </a:r>
          </a:p>
          <a:p>
            <a:r>
              <a:rPr lang="fr-FR" sz="600" dirty="0">
                <a:latin typeface="Calibri" panose="020F0502020204030204" pitchFamily="34" charset="0"/>
                <a:ea typeface="Calibri" panose="020F0502020204030204" pitchFamily="34" charset="0"/>
                <a:cs typeface="Arial" panose="020B0604020202020204" pitchFamily="34" charset="0"/>
              </a:rPr>
              <a:t>6. Questions d’économie de la santé, « La polymédication : définitions, mesures et enjeux - Revue de la littérature et tests de mesure », Marlène </a:t>
            </a:r>
            <a:r>
              <a:rPr lang="fr-FR" sz="600" dirty="0" err="1">
                <a:latin typeface="Calibri" panose="020F0502020204030204" pitchFamily="34" charset="0"/>
                <a:ea typeface="Calibri" panose="020F0502020204030204" pitchFamily="34" charset="0"/>
                <a:cs typeface="Arial" panose="020B0604020202020204" pitchFamily="34" charset="0"/>
              </a:rPr>
              <a:t>Monégat</a:t>
            </a:r>
            <a:r>
              <a:rPr lang="fr-FR" sz="600" dirty="0">
                <a:latin typeface="Calibri" panose="020F0502020204030204" pitchFamily="34" charset="0"/>
                <a:ea typeface="Calibri" panose="020F0502020204030204" pitchFamily="34" charset="0"/>
                <a:cs typeface="Arial" panose="020B0604020202020204" pitchFamily="34" charset="0"/>
              </a:rPr>
              <a:t>, Catherine </a:t>
            </a:r>
            <a:r>
              <a:rPr lang="fr-FR" sz="600" dirty="0" err="1">
                <a:latin typeface="Calibri" panose="020F0502020204030204" pitchFamily="34" charset="0"/>
                <a:ea typeface="Calibri" panose="020F0502020204030204" pitchFamily="34" charset="0"/>
                <a:cs typeface="Arial" panose="020B0604020202020204" pitchFamily="34" charset="0"/>
              </a:rPr>
              <a:t>Sermet</a:t>
            </a:r>
            <a:r>
              <a:rPr lang="fr-FR" sz="600" dirty="0">
                <a:latin typeface="Calibri" panose="020F0502020204030204" pitchFamily="34" charset="0"/>
                <a:ea typeface="Calibri" panose="020F0502020204030204" pitchFamily="34" charset="0"/>
                <a:cs typeface="Arial" panose="020B0604020202020204" pitchFamily="34" charset="0"/>
              </a:rPr>
              <a:t> </a:t>
            </a:r>
            <a:endParaRPr lang="fr-FR" sz="600" dirty="0"/>
          </a:p>
        </p:txBody>
      </p:sp>
      <p:sp>
        <p:nvSpPr>
          <p:cNvPr id="35" name="Freeform 19">
            <a:extLst>
              <a:ext uri="{FF2B5EF4-FFF2-40B4-BE49-F238E27FC236}">
                <a16:creationId xmlns:a16="http://schemas.microsoft.com/office/drawing/2014/main" id="{346BB367-6F52-E718-9580-9205B1E99904}"/>
              </a:ext>
            </a:extLst>
          </p:cNvPr>
          <p:cNvSpPr/>
          <p:nvPr/>
        </p:nvSpPr>
        <p:spPr>
          <a:xfrm>
            <a:off x="1519605" y="2393642"/>
            <a:ext cx="1510698" cy="654341"/>
          </a:xfrm>
          <a:custGeom>
            <a:avLst/>
            <a:gdLst/>
            <a:ahLst/>
            <a:cxnLst/>
            <a:rect l="l" t="t" r="r" b="b"/>
            <a:pathLst>
              <a:path w="2298682" h="1298755">
                <a:moveTo>
                  <a:pt x="0" y="0"/>
                </a:moveTo>
                <a:lnTo>
                  <a:pt x="2298682" y="0"/>
                </a:lnTo>
                <a:lnTo>
                  <a:pt x="2298682" y="1298755"/>
                </a:lnTo>
                <a:lnTo>
                  <a:pt x="0" y="12987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6" name="Freeform 20">
            <a:extLst>
              <a:ext uri="{FF2B5EF4-FFF2-40B4-BE49-F238E27FC236}">
                <a16:creationId xmlns:a16="http://schemas.microsoft.com/office/drawing/2014/main" id="{EE3D22F3-3E09-8DCD-8081-314C1BBBDAFA}"/>
              </a:ext>
            </a:extLst>
          </p:cNvPr>
          <p:cNvSpPr/>
          <p:nvPr/>
        </p:nvSpPr>
        <p:spPr>
          <a:xfrm>
            <a:off x="6440888" y="2411343"/>
            <a:ext cx="1307084" cy="595029"/>
          </a:xfrm>
          <a:custGeom>
            <a:avLst/>
            <a:gdLst/>
            <a:ahLst/>
            <a:cxnLst/>
            <a:rect l="l" t="t" r="r" b="b"/>
            <a:pathLst>
              <a:path w="1798680" h="696989">
                <a:moveTo>
                  <a:pt x="0" y="0"/>
                </a:moveTo>
                <a:lnTo>
                  <a:pt x="1798681" y="0"/>
                </a:lnTo>
                <a:lnTo>
                  <a:pt x="1798681" y="696988"/>
                </a:lnTo>
                <a:lnTo>
                  <a:pt x="0" y="6969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7" name="Freeform 21">
            <a:extLst>
              <a:ext uri="{FF2B5EF4-FFF2-40B4-BE49-F238E27FC236}">
                <a16:creationId xmlns:a16="http://schemas.microsoft.com/office/drawing/2014/main" id="{B6CDC073-EB60-CD50-2398-B4F4BD3C0242}"/>
              </a:ext>
            </a:extLst>
          </p:cNvPr>
          <p:cNvSpPr/>
          <p:nvPr/>
        </p:nvSpPr>
        <p:spPr>
          <a:xfrm>
            <a:off x="1685922" y="4054119"/>
            <a:ext cx="1140837" cy="1032839"/>
          </a:xfrm>
          <a:custGeom>
            <a:avLst/>
            <a:gdLst/>
            <a:ahLst/>
            <a:cxnLst/>
            <a:rect l="l" t="t" r="r" b="b"/>
            <a:pathLst>
              <a:path w="1515293" h="1310729">
                <a:moveTo>
                  <a:pt x="0" y="0"/>
                </a:moveTo>
                <a:lnTo>
                  <a:pt x="1515293" y="0"/>
                </a:lnTo>
                <a:lnTo>
                  <a:pt x="1515293" y="1310729"/>
                </a:lnTo>
                <a:lnTo>
                  <a:pt x="0" y="13107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38" name="Freeform 22">
            <a:extLst>
              <a:ext uri="{FF2B5EF4-FFF2-40B4-BE49-F238E27FC236}">
                <a16:creationId xmlns:a16="http://schemas.microsoft.com/office/drawing/2014/main" id="{20724546-2689-A532-EBC9-DC8846E39063}"/>
              </a:ext>
            </a:extLst>
          </p:cNvPr>
          <p:cNvSpPr/>
          <p:nvPr/>
        </p:nvSpPr>
        <p:spPr>
          <a:xfrm>
            <a:off x="6471491" y="4226206"/>
            <a:ext cx="1138226" cy="963566"/>
          </a:xfrm>
          <a:custGeom>
            <a:avLst/>
            <a:gdLst/>
            <a:ahLst/>
            <a:cxnLst/>
            <a:rect l="l" t="t" r="r" b="b"/>
            <a:pathLst>
              <a:path w="1580247" h="1590186">
                <a:moveTo>
                  <a:pt x="0" y="0"/>
                </a:moveTo>
                <a:lnTo>
                  <a:pt x="1580248" y="0"/>
                </a:lnTo>
                <a:lnTo>
                  <a:pt x="1580248" y="1590186"/>
                </a:lnTo>
                <a:lnTo>
                  <a:pt x="0" y="15901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7" name="TextBox 26">
            <a:extLst>
              <a:ext uri="{FF2B5EF4-FFF2-40B4-BE49-F238E27FC236}">
                <a16:creationId xmlns:a16="http://schemas.microsoft.com/office/drawing/2014/main" id="{E6370D58-D5F6-416B-ED5E-67EFFACAA6F5}"/>
              </a:ext>
            </a:extLst>
          </p:cNvPr>
          <p:cNvSpPr txBox="1"/>
          <p:nvPr/>
        </p:nvSpPr>
        <p:spPr>
          <a:xfrm>
            <a:off x="3107768" y="4495294"/>
            <a:ext cx="2816230" cy="348493"/>
          </a:xfrm>
          <a:prstGeom prst="rect">
            <a:avLst/>
          </a:prstGeom>
        </p:spPr>
        <p:txBody>
          <a:bodyPr wrap="square" lIns="0" tIns="0" rIns="0" bIns="0" rtlCol="0" anchor="t">
            <a:spAutoFit/>
          </a:bodyPr>
          <a:lstStyle/>
          <a:p>
            <a:pPr marL="218565" lvl="1" indent="-109283">
              <a:lnSpc>
                <a:spcPts val="1417"/>
              </a:lnSpc>
              <a:buFont typeface="Arial"/>
              <a:buChar char="•"/>
            </a:pPr>
            <a:r>
              <a:rPr lang="fr-FR" sz="1012" dirty="0">
                <a:ea typeface="Montserrat Light"/>
                <a:cs typeface="Montserrat Light"/>
                <a:sym typeface="Montserrat Light"/>
              </a:rPr>
              <a:t>50% des prescriptions d’antibiotiques évitables </a:t>
            </a:r>
            <a:r>
              <a:rPr lang="fr-FR" sz="1012" baseline="30000" dirty="0">
                <a:ea typeface="Montserrat Light"/>
                <a:cs typeface="Montserrat Light"/>
                <a:sym typeface="Montserrat Light"/>
              </a:rPr>
              <a:t>2</a:t>
            </a:r>
          </a:p>
          <a:p>
            <a:pPr marL="218565" lvl="1" indent="-109283">
              <a:lnSpc>
                <a:spcPts val="1417"/>
              </a:lnSpc>
              <a:buFont typeface="Arial"/>
              <a:buChar char="•"/>
            </a:pPr>
            <a:r>
              <a:rPr lang="fr-FR" sz="1012" dirty="0">
                <a:sym typeface="Montserrat Light"/>
              </a:rPr>
              <a:t>1 </a:t>
            </a:r>
            <a:r>
              <a:rPr lang="fr-FR" sz="1012" dirty="0" err="1">
                <a:sym typeface="Montserrat Light"/>
              </a:rPr>
              <a:t>hospitallisation</a:t>
            </a:r>
            <a:r>
              <a:rPr lang="fr-FR" sz="1012" dirty="0">
                <a:sym typeface="Montserrat Light"/>
              </a:rPr>
              <a:t> sur 10 inutile</a:t>
            </a:r>
            <a:r>
              <a:rPr lang="fr-FR" sz="1012" baseline="30000" dirty="0">
                <a:ea typeface="Montserrat Light"/>
                <a:cs typeface="Montserrat Light"/>
                <a:sym typeface="Montserrat Light"/>
              </a:rPr>
              <a:t> 2</a:t>
            </a:r>
            <a:endParaRPr lang="fr-FR" sz="1012" dirty="0">
              <a:sym typeface="Montserrat Light"/>
            </a:endParaRPr>
          </a:p>
        </p:txBody>
      </p:sp>
      <p:sp>
        <p:nvSpPr>
          <p:cNvPr id="9" name="Freeform 3">
            <a:extLst>
              <a:ext uri="{FF2B5EF4-FFF2-40B4-BE49-F238E27FC236}">
                <a16:creationId xmlns:a16="http://schemas.microsoft.com/office/drawing/2014/main" id="{95E1928A-A257-B33A-B3A8-6870BCDEBBDF}"/>
              </a:ext>
            </a:extLst>
          </p:cNvPr>
          <p:cNvSpPr/>
          <p:nvPr/>
        </p:nvSpPr>
        <p:spPr>
          <a:xfrm rot="7659121">
            <a:off x="9709699" y="4777199"/>
            <a:ext cx="3521977" cy="2704766"/>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12">
              <a:extLst>
                <a:ext uri="{96DAC541-7B7A-43D3-8B79-37D633B846F1}">
                  <asvg:svgBlip xmlns:asvg="http://schemas.microsoft.com/office/drawing/2016/SVG/main" r:embed="rId13"/>
                </a:ext>
              </a:extLst>
            </a:blip>
            <a:stretch>
              <a:fillRect t="-34971" r="-19136"/>
            </a:stretch>
          </a:blipFill>
        </p:spPr>
        <p:txBody>
          <a:bodyPr/>
          <a:lstStyle/>
          <a:p>
            <a:endParaRPr lang="fr-FR"/>
          </a:p>
        </p:txBody>
      </p:sp>
      <p:sp>
        <p:nvSpPr>
          <p:cNvPr id="10" name="Freeform 4">
            <a:extLst>
              <a:ext uri="{FF2B5EF4-FFF2-40B4-BE49-F238E27FC236}">
                <a16:creationId xmlns:a16="http://schemas.microsoft.com/office/drawing/2014/main" id="{9797D9E6-CF28-C13C-3E5E-9DA3CEF5F7DC}"/>
              </a:ext>
            </a:extLst>
          </p:cNvPr>
          <p:cNvSpPr/>
          <p:nvPr/>
        </p:nvSpPr>
        <p:spPr>
          <a:xfrm>
            <a:off x="-427597" y="-328921"/>
            <a:ext cx="2555852" cy="2486109"/>
          </a:xfrm>
          <a:custGeom>
            <a:avLst/>
            <a:gdLst/>
            <a:ahLst/>
            <a:cxnLst/>
            <a:rect l="l" t="t" r="r" b="b"/>
            <a:pathLst>
              <a:path w="9022634" h="9258300">
                <a:moveTo>
                  <a:pt x="0" y="0"/>
                </a:moveTo>
                <a:lnTo>
                  <a:pt x="9022634" y="0"/>
                </a:lnTo>
                <a:lnTo>
                  <a:pt x="9022634" y="9258300"/>
                </a:lnTo>
                <a:lnTo>
                  <a:pt x="0" y="9258300"/>
                </a:lnTo>
                <a:lnTo>
                  <a:pt x="0" y="0"/>
                </a:lnTo>
                <a:close/>
              </a:path>
            </a:pathLst>
          </a:custGeom>
          <a:blipFill>
            <a:blip r:embed="rId12">
              <a:extLst>
                <a:ext uri="{96DAC541-7B7A-43D3-8B79-37D633B846F1}">
                  <asvg:svgBlip xmlns:asvg="http://schemas.microsoft.com/office/drawing/2016/SVG/main" r:embed="rId13"/>
                </a:ext>
              </a:extLst>
            </a:blip>
            <a:stretch>
              <a:fillRect l="-66540" t="-67420"/>
            </a:stretch>
          </a:blipFill>
        </p:spPr>
        <p:txBody>
          <a:bodyPr/>
          <a:lstStyle/>
          <a:p>
            <a:endParaRPr lang="fr-FR"/>
          </a:p>
        </p:txBody>
      </p:sp>
    </p:spTree>
    <p:extLst>
      <p:ext uri="{BB962C8B-B14F-4D97-AF65-F5344CB8AC3E}">
        <p14:creationId xmlns:p14="http://schemas.microsoft.com/office/powerpoint/2010/main" val="31433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A11BB3-A447-79B3-E52E-72F9E4983656}"/>
              </a:ext>
            </a:extLst>
          </p:cNvPr>
          <p:cNvSpPr>
            <a:spLocks noGrp="1"/>
          </p:cNvSpPr>
          <p:nvPr>
            <p:ph type="title"/>
          </p:nvPr>
        </p:nvSpPr>
        <p:spPr/>
        <p:txBody>
          <a:bodyPr/>
          <a:lstStyle/>
          <a:p>
            <a:r>
              <a:rPr lang="fr-FR"/>
              <a:t>Cas d’usage emblématiques</a:t>
            </a:r>
          </a:p>
        </p:txBody>
      </p:sp>
      <p:sp>
        <p:nvSpPr>
          <p:cNvPr id="3" name="Espace réservé du texte 2">
            <a:extLst>
              <a:ext uri="{FF2B5EF4-FFF2-40B4-BE49-F238E27FC236}">
                <a16:creationId xmlns:a16="http://schemas.microsoft.com/office/drawing/2014/main" id="{599002F1-A328-A0CE-1904-E44CAC611BA9}"/>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533B0A9E-0612-0BC1-B3A1-08FC27F5D580}"/>
              </a:ext>
            </a:extLst>
          </p:cNvPr>
          <p:cNvSpPr>
            <a:spLocks noGrp="1"/>
          </p:cNvSpPr>
          <p:nvPr>
            <p:ph type="ftr" sz="quarter" idx="11"/>
          </p:nvPr>
        </p:nvSpPr>
        <p:spPr/>
        <p:txBody>
          <a:bodyPr/>
          <a:lstStyle/>
          <a:p>
            <a:r>
              <a:rPr lang="fr-FR"/>
              <a:t>Etude Efficience en santé - Août 2024</a:t>
            </a:r>
          </a:p>
        </p:txBody>
      </p:sp>
      <p:sp>
        <p:nvSpPr>
          <p:cNvPr id="5" name="Espace réservé du numéro de diapositive 4">
            <a:extLst>
              <a:ext uri="{FF2B5EF4-FFF2-40B4-BE49-F238E27FC236}">
                <a16:creationId xmlns:a16="http://schemas.microsoft.com/office/drawing/2014/main" id="{8A03CFB5-FA07-79AA-086C-F89381AF8182}"/>
              </a:ext>
            </a:extLst>
          </p:cNvPr>
          <p:cNvSpPr>
            <a:spLocks noGrp="1"/>
          </p:cNvSpPr>
          <p:nvPr>
            <p:ph type="sldNum" sz="quarter" idx="12"/>
          </p:nvPr>
        </p:nvSpPr>
        <p:spPr/>
        <p:txBody>
          <a:bodyPr/>
          <a:lstStyle/>
          <a:p>
            <a:fld id="{F3028EA7-CCE8-BA44-A223-3032174B19F0}" type="slidenum">
              <a:rPr lang="fr-FR" smtClean="0"/>
              <a:t>9</a:t>
            </a:fld>
            <a:endParaRPr lang="fr-FR"/>
          </a:p>
        </p:txBody>
      </p:sp>
      <p:sp>
        <p:nvSpPr>
          <p:cNvPr id="6" name="Freeform 24">
            <a:extLst>
              <a:ext uri="{FF2B5EF4-FFF2-40B4-BE49-F238E27FC236}">
                <a16:creationId xmlns:a16="http://schemas.microsoft.com/office/drawing/2014/main" id="{A16EAF99-AE67-F8B0-CB32-0D74435473F8}"/>
              </a:ext>
            </a:extLst>
          </p:cNvPr>
          <p:cNvSpPr/>
          <p:nvPr/>
        </p:nvSpPr>
        <p:spPr>
          <a:xfrm rot="1374620">
            <a:off x="-724475" y="-1353306"/>
            <a:ext cx="4770022" cy="4631022"/>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2">
              <a:extLst>
                <a:ext uri="{96DAC541-7B7A-43D3-8B79-37D633B846F1}">
                  <asvg:svgBlip xmlns:asvg="http://schemas.microsoft.com/office/drawing/2016/SVG/main" r:embed="rId3"/>
                </a:ext>
              </a:extLst>
            </a:blip>
            <a:stretch>
              <a:fillRect l="-59676" t="-68764"/>
            </a:stretch>
          </a:blipFill>
        </p:spPr>
        <p:txBody>
          <a:bodyPr/>
          <a:lstStyle/>
          <a:p>
            <a:endParaRPr lang="fr-FR"/>
          </a:p>
        </p:txBody>
      </p:sp>
    </p:spTree>
    <p:extLst>
      <p:ext uri="{BB962C8B-B14F-4D97-AF65-F5344CB8AC3E}">
        <p14:creationId xmlns:p14="http://schemas.microsoft.com/office/powerpoint/2010/main" val="22228965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RWEality">
      <a:dk1>
        <a:srgbClr val="000000"/>
      </a:dk1>
      <a:lt1>
        <a:sysClr val="window" lastClr="FFFFFF"/>
      </a:lt1>
      <a:dk2>
        <a:srgbClr val="7F7F7F"/>
      </a:dk2>
      <a:lt2>
        <a:srgbClr val="602651"/>
      </a:lt2>
      <a:accent1>
        <a:srgbClr val="0047BA"/>
      </a:accent1>
      <a:accent2>
        <a:srgbClr val="2ED9C3"/>
      </a:accent2>
      <a:accent3>
        <a:srgbClr val="FFDA00"/>
      </a:accent3>
      <a:accent4>
        <a:srgbClr val="410099"/>
      </a:accent4>
      <a:accent5>
        <a:srgbClr val="E50695"/>
      </a:accent5>
      <a:accent6>
        <a:srgbClr val="004E59"/>
      </a:accent6>
      <a:hlink>
        <a:srgbClr val="008996"/>
      </a:hlink>
      <a:folHlink>
        <a:srgbClr val="425CC7"/>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CDA281B5-5A9C-2C47-AF5D-112FF3C3E693}" vid="{D7950777-1F00-2F42-9DDC-9F6B65E0B68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682b16d-2495-424a-b6ec-20a0bf560de7">
      <Terms xmlns="http://schemas.microsoft.com/office/infopath/2007/PartnerControls"/>
    </lcf76f155ced4ddcb4097134ff3c332f>
    <TaxCatchAll xmlns="d8b899ff-e99f-4965-8b6b-ec730b8f47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647ACE29B9F342A265E0AC872E63D2" ma:contentTypeVersion="15" ma:contentTypeDescription="Crée un document." ma:contentTypeScope="" ma:versionID="a0e38cbab64b2ddbc4ae9dc337038695">
  <xsd:schema xmlns:xsd="http://www.w3.org/2001/XMLSchema" xmlns:xs="http://www.w3.org/2001/XMLSchema" xmlns:p="http://schemas.microsoft.com/office/2006/metadata/properties" xmlns:ns2="e682b16d-2495-424a-b6ec-20a0bf560de7" xmlns:ns3="d8b899ff-e99f-4965-8b6b-ec730b8f4719" targetNamespace="http://schemas.microsoft.com/office/2006/metadata/properties" ma:root="true" ma:fieldsID="a1d58807b170dc3b715ef7331abadc3a" ns2:_="" ns3:_="">
    <xsd:import namespace="e682b16d-2495-424a-b6ec-20a0bf560de7"/>
    <xsd:import namespace="d8b899ff-e99f-4965-8b6b-ec730b8f471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element ref="ns2:MediaLengthInSeconds"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82b16d-2495-424a-b6ec-20a0bf560d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af9c20f3-2826-4abb-bda2-6f6c91e72bd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b899ff-e99f-4965-8b6b-ec730b8f471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7841cd9-b5b4-40cd-9c26-55e80486fd37}" ma:internalName="TaxCatchAll" ma:showField="CatchAllData" ma:web="d8b899ff-e99f-4965-8b6b-ec730b8f471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8157E3-E407-4741-B929-0DA089060913}">
  <ds:schemaRefs>
    <ds:schemaRef ds:uri="d8b899ff-e99f-4965-8b6b-ec730b8f4719"/>
    <ds:schemaRef ds:uri="e682b16d-2495-424a-b6ec-20a0bf560de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644848-FC00-4351-9C49-F54EE90CE393}">
  <ds:schemaRefs>
    <ds:schemaRef ds:uri="d8b899ff-e99f-4965-8b6b-ec730b8f4719"/>
    <ds:schemaRef ds:uri="e682b16d-2495-424a-b6ec-20a0bf560d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EEC245E-B468-4227-BC4F-DF6A047FF5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masque G5 2022</Template>
  <TotalTime>226</TotalTime>
  <Words>2813</Words>
  <Application>Microsoft Office PowerPoint</Application>
  <PresentationFormat>Grand écran</PresentationFormat>
  <Paragraphs>242</Paragraphs>
  <Slides>21</Slides>
  <Notes>3</Notes>
  <HiddenSlides>2</HiddenSlides>
  <MMClips>0</MMClips>
  <ScaleCrop>false</ScaleCrop>
  <HeadingPairs>
    <vt:vector size="8" baseType="variant">
      <vt:variant>
        <vt:lpstr>Polices utilisées</vt:lpstr>
      </vt:variant>
      <vt:variant>
        <vt:i4>14</vt:i4>
      </vt: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37" baseType="lpstr">
      <vt:lpstr>Aptos</vt:lpstr>
      <vt:lpstr>Arial</vt:lpstr>
      <vt:lpstr>Calibri</vt:lpstr>
      <vt:lpstr>Calibri (MS) Bold</vt:lpstr>
      <vt:lpstr>Calibri (MS) Light Italics</vt:lpstr>
      <vt:lpstr>Calibri Light</vt:lpstr>
      <vt:lpstr>Gatwick</vt:lpstr>
      <vt:lpstr>Gatwick Bold</vt:lpstr>
      <vt:lpstr>Montserrat Light</vt:lpstr>
      <vt:lpstr>Montserrat Light Bold</vt:lpstr>
      <vt:lpstr>Open Sans Bold</vt:lpstr>
      <vt:lpstr>Open Sans Light</vt:lpstr>
      <vt:lpstr>Open Sauce</vt:lpstr>
      <vt:lpstr>Perandory</vt:lpstr>
      <vt:lpstr>Thème Office</vt:lpstr>
      <vt:lpstr>Diapositive think-cell</vt:lpstr>
      <vt:lpstr>Pour un plan national d’efficience</vt:lpstr>
      <vt:lpstr>Une quadruple transition qui s’impose à tous les systèmes de santé</vt:lpstr>
      <vt:lpstr>Qu’est-ce que l’efficience ?</vt:lpstr>
      <vt:lpstr>La recherche d’efficience, seul levier adapté à la France</vt:lpstr>
      <vt:lpstr>Présentation PowerPoint</vt:lpstr>
      <vt:lpstr>Présentation PowerPoint</vt:lpstr>
      <vt:lpstr>Présentation PowerPoint</vt:lpstr>
      <vt:lpstr>Evaluer les pertes d’efficience: un exercice complexe mais nécessaire</vt:lpstr>
      <vt:lpstr>Cas d’usage emblématiques</vt:lpstr>
      <vt:lpstr>Impact économique de l’obésité en France</vt:lpstr>
      <vt:lpstr>Les traitements préventifs pour éviter la maladie et les coûts associés</vt:lpstr>
      <vt:lpstr>Hospitalisation potentiellement évitable, un indicateur à mieux exploiter </vt:lpstr>
      <vt:lpstr>Vers un programme de promotion de l’efficience</vt:lpstr>
      <vt:lpstr>Les tests</vt:lpstr>
      <vt:lpstr>L’IA au lit des patients</vt:lpstr>
      <vt:lpstr>Pour un Plan National d’Efficience</vt:lpstr>
      <vt:lpstr>Pour un Plan National d’Efficience</vt:lpstr>
      <vt:lpstr>Axe 1  </vt:lpstr>
      <vt:lpstr>Axe 2</vt:lpstr>
      <vt:lpstr>Axe 3</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Pour un plan national d’efficience</dc:title>
  <dc:creator>Sandrine Bourguignon</dc:creator>
  <cp:lastModifiedBy>Sandrine Bourguignon</cp:lastModifiedBy>
  <cp:revision>4</cp:revision>
  <dcterms:created xsi:type="dcterms:W3CDTF">2024-09-03T13:56:25Z</dcterms:created>
  <dcterms:modified xsi:type="dcterms:W3CDTF">2024-09-27T11:15:37Z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0x0101003A647ACE29B9F342A265E0AC872E63D2</vt:lpwstr>
  </property>
  <property fmtid="{D5CDD505-2E9C-101B-9397-08002B2CF9AE}" pid="3" name="MediaServiceImageTags">
    <vt:lpwstr/>
  </property>
</Properties>
</file>