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18"/>
  </p:notesMasterIdLst>
  <p:sldIdLst>
    <p:sldId id="256" r:id="rId6"/>
    <p:sldId id="1822" r:id="rId7"/>
    <p:sldId id="1824" r:id="rId8"/>
    <p:sldId id="1825" r:id="rId9"/>
    <p:sldId id="1831" r:id="rId10"/>
    <p:sldId id="1832" r:id="rId11"/>
    <p:sldId id="1830" r:id="rId12"/>
    <p:sldId id="1826" r:id="rId13"/>
    <p:sldId id="1823" r:id="rId14"/>
    <p:sldId id="1833" r:id="rId15"/>
    <p:sldId id="1828" r:id="rId16"/>
    <p:sldId id="181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e Berthet" initials="VB" lastIdx="4" clrIdx="0">
    <p:extLst>
      <p:ext uri="{19B8F6BF-5375-455C-9EA6-DF929625EA0E}">
        <p15:presenceInfo xmlns:p15="http://schemas.microsoft.com/office/powerpoint/2012/main" userId="S-1-5-21-1078152733-3205709824-2438670688-1139" providerId="AD"/>
      </p:ext>
    </p:extLst>
  </p:cmAuthor>
  <p:cmAuthor id="2" name="Delphine Houzelot" initials="DH" lastIdx="5" clrIdx="1">
    <p:extLst>
      <p:ext uri="{19B8F6BF-5375-455C-9EA6-DF929625EA0E}">
        <p15:presenceInfo xmlns:p15="http://schemas.microsoft.com/office/powerpoint/2012/main" userId="S-1-5-21-1078152733-3205709824-2438670688-1106" providerId="AD"/>
      </p:ext>
    </p:extLst>
  </p:cmAuthor>
  <p:cmAuthor id="3" name="Valentine Berthet" initials="VB [2]" lastIdx="1" clrIdx="2">
    <p:extLst>
      <p:ext uri="{19B8F6BF-5375-455C-9EA6-DF929625EA0E}">
        <p15:presenceInfo xmlns:p15="http://schemas.microsoft.com/office/powerpoint/2012/main" userId="S::valentine.berthet@prioritis.com::5d5d34c2-cef4-4191-91b1-bb7affc1e3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CC6"/>
    <a:srgbClr val="466CC7"/>
    <a:srgbClr val="70AD47"/>
    <a:srgbClr val="F4AD7C"/>
    <a:srgbClr val="94BEE4"/>
    <a:srgbClr val="F8C37C"/>
    <a:srgbClr val="9AD6B1"/>
    <a:srgbClr val="F29412"/>
    <a:srgbClr val="47AD6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3" autoAdjust="0"/>
    <p:restoredTop sz="94249" autoAdjust="0"/>
  </p:normalViewPr>
  <p:slideViewPr>
    <p:cSldViewPr snapToGrid="0" snapToObjects="1">
      <p:cViewPr varScale="1">
        <p:scale>
          <a:sx n="95" d="100"/>
          <a:sy n="95" d="100"/>
        </p:scale>
        <p:origin x="540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4056040398952E-2"/>
          <c:y val="5.6616730600982566E-2"/>
          <c:w val="0.61913032173815874"/>
          <c:h val="0.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91362594296457"/>
          <c:y val="0.24813018372703416"/>
          <c:w val="0.3136890380450576"/>
          <c:h val="0.49687542903290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92590310375873E-2"/>
          <c:y val="5.9323772446467297E-2"/>
          <c:w val="0.73527424490088422"/>
          <c:h val="0.78832419136791831"/>
        </c:manualLayout>
      </c:layout>
      <c:doughnut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rgbClr val="FF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6-4C0E-A255-F68F7F3F534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6-4C0E-A255-F68F7F3F534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86-4C0E-A255-F68F7F3F5342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86-4C0E-A255-F68F7F3F53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86-4C0E-A255-F68F7F3F5342}"/>
              </c:ext>
            </c:extLst>
          </c:dPt>
          <c:dPt>
            <c:idx val="5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86-4C0E-A255-F68F7F3F5342}"/>
              </c:ext>
            </c:extLst>
          </c:dPt>
          <c:dPt>
            <c:idx val="6"/>
            <c:bubble3D val="0"/>
            <c:spPr>
              <a:solidFill>
                <a:srgbClr val="996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86-4C0E-A255-F68F7F3F5342}"/>
              </c:ext>
            </c:extLst>
          </c:dPt>
          <c:dPt>
            <c:idx val="7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86-4C0E-A255-F68F7F3F5342}"/>
              </c:ext>
            </c:extLst>
          </c:dPt>
          <c:dLbls>
            <c:dLbl>
              <c:idx val="0"/>
              <c:layout>
                <c:manualLayout>
                  <c:x val="-1.5747037934524255E-2"/>
                  <c:y val="2.329228077259567E-2"/>
                </c:manualLayout>
              </c:layout>
              <c:spPr>
                <a:solidFill>
                  <a:srgbClr val="FF99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86-4C0E-A255-F68F7F3F5342}"/>
                </c:ext>
              </c:extLst>
            </c:dLbl>
            <c:dLbl>
              <c:idx val="1"/>
              <c:layout>
                <c:manualLayout>
                  <c:x val="-1.4038881566695943E-2"/>
                  <c:y val="3.8601615930316706E-3"/>
                </c:manualLayout>
              </c:layout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86-4C0E-A255-F68F7F3F5342}"/>
                </c:ext>
              </c:extLst>
            </c:dLbl>
            <c:dLbl>
              <c:idx val="2"/>
              <c:layout>
                <c:manualLayout>
                  <c:x val="-1.5501804486345876E-2"/>
                  <c:y val="-4.3959889629181592E-3"/>
                </c:manualLayout>
              </c:layout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86-4C0E-A255-F68F7F3F5342}"/>
                </c:ext>
              </c:extLst>
            </c:dLbl>
            <c:dLbl>
              <c:idx val="3"/>
              <c:layout>
                <c:manualLayout>
                  <c:x val="-1.7548949131095153E-2"/>
                  <c:y val="-8.6511833079688568E-3"/>
                </c:manualLayout>
              </c:layout>
              <c:spPr>
                <a:solidFill>
                  <a:srgbClr val="CC66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562854343018983E-2"/>
                      <c:h val="6.12953765394710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286-4C0E-A255-F68F7F3F5342}"/>
                </c:ext>
              </c:extLst>
            </c:dLbl>
            <c:dLbl>
              <c:idx val="4"/>
              <c:layout>
                <c:manualLayout>
                  <c:x val="-1.699974902198801E-2"/>
                  <c:y val="-2.5619759068577996E-2"/>
                </c:manualLayout>
              </c:layout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86-4C0E-A255-F68F7F3F5342}"/>
                </c:ext>
              </c:extLst>
            </c:dLbl>
            <c:dLbl>
              <c:idx val="5"/>
              <c:layout>
                <c:manualLayout>
                  <c:x val="-1.694693441860096E-2"/>
                  <c:y val="-3.8870616876136334E-2"/>
                </c:manualLayout>
              </c:layout>
              <c:spPr>
                <a:solidFill>
                  <a:srgbClr val="FF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86-4C0E-A255-F68F7F3F5342}"/>
                </c:ext>
              </c:extLst>
            </c:dLbl>
            <c:dLbl>
              <c:idx val="6"/>
              <c:layout>
                <c:manualLayout>
                  <c:x val="-6.2881291298420685E-3"/>
                  <c:y val="-4.0926245875015026E-2"/>
                </c:manualLayout>
              </c:layout>
              <c:spPr>
                <a:solidFill>
                  <a:srgbClr val="99663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86-4C0E-A255-F68F7F3F53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6019266109345928E-2"/>
                      <c:h val="3.85929629017339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286-4C0E-A255-F68F7F3F5342}"/>
                </c:ext>
              </c:extLst>
            </c:dLbl>
            <c:spPr>
              <a:noFill/>
              <a:ln>
                <a:solidFill>
                  <a:srgbClr val="FFCC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'264 indications (2)'!$A$2:$A$9</c:f>
              <c:strCache>
                <c:ptCount val="8"/>
                <c:pt idx="0">
                  <c:v>Oncologie</c:v>
                </c:pt>
                <c:pt idx="1">
                  <c:v>Maladie rare</c:v>
                </c:pt>
                <c:pt idx="2">
                  <c:v>Maladie inflammatoire</c:v>
                </c:pt>
                <c:pt idx="3">
                  <c:v>Antibiothérapie</c:v>
                </c:pt>
                <c:pt idx="4">
                  <c:v>Diabète</c:v>
                </c:pt>
                <c:pt idx="5">
                  <c:v>Cardiovasculaire</c:v>
                </c:pt>
                <c:pt idx="6">
                  <c:v>Ophtalmologie</c:v>
                </c:pt>
                <c:pt idx="7">
                  <c:v>Migraine</c:v>
                </c:pt>
              </c:strCache>
            </c:strRef>
          </c:cat>
          <c:val>
            <c:numRef>
              <c:f>'264 indications (2)'!$B$2:$B$9</c:f>
              <c:numCache>
                <c:formatCode>General</c:formatCode>
                <c:ptCount val="8"/>
                <c:pt idx="0">
                  <c:v>126</c:v>
                </c:pt>
                <c:pt idx="1">
                  <c:v>51</c:v>
                </c:pt>
                <c:pt idx="2">
                  <c:v>34</c:v>
                </c:pt>
                <c:pt idx="3">
                  <c:v>18</c:v>
                </c:pt>
                <c:pt idx="4">
                  <c:v>14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86-4C0E-A255-F68F7F3F53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78684696244285"/>
          <c:y val="0.17189146014545276"/>
          <c:w val="0.61913032173815874"/>
          <c:h val="0.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4056040398952E-2"/>
          <c:y val="5.6616730600982566E-2"/>
          <c:w val="0.61913032173815874"/>
          <c:h val="0.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91362594296457"/>
          <c:y val="0.24813018372703416"/>
          <c:w val="0.3136890380450576"/>
          <c:h val="0.49687542903290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9613406924618"/>
          <c:y val="0.13234091583400137"/>
          <c:w val="0.61913032173815874"/>
          <c:h val="0.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2277896678272151E-2"/>
          <c:y val="0.85597462674886737"/>
          <c:w val="0.90725009999184247"/>
          <c:h val="0.12746058798466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4056040398952E-2"/>
          <c:y val="5.6616730600982566E-2"/>
          <c:w val="0.61913032173815874"/>
          <c:h val="0.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91362594296457"/>
          <c:y val="0.24813018372703416"/>
          <c:w val="0.3136890380450576"/>
          <c:h val="0.49687542903290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9613406924618"/>
          <c:y val="0.13234091583400137"/>
          <c:w val="0.61913032173815874"/>
          <c:h val="0.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2277896678272151E-2"/>
          <c:y val="0.85597462674886737"/>
          <c:w val="0.90725009999184247"/>
          <c:h val="0.12746058798466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631EC-8B5A-4BD2-AFB8-63C39154A6BA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B5FA4-F3D0-4785-B7FB-D10A775CB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95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19 </a:t>
            </a:r>
            <a:r>
              <a:rPr lang="fr-FR" dirty="0" err="1"/>
              <a:t>SMRi</a:t>
            </a:r>
            <a:r>
              <a:rPr lang="fr-FR" dirty="0"/>
              <a:t> en </a:t>
            </a:r>
            <a:r>
              <a:rPr lang="fr-FR" dirty="0" err="1"/>
              <a:t>onco</a:t>
            </a:r>
            <a:r>
              <a:rPr lang="fr-FR" dirty="0"/>
              <a:t> (hémato + TS)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B5FA4-F3D0-4785-B7FB-D10A775CB5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19 </a:t>
            </a:r>
            <a:r>
              <a:rPr lang="fr-FR" dirty="0" err="1"/>
              <a:t>SMRi</a:t>
            </a:r>
            <a:r>
              <a:rPr lang="fr-FR" dirty="0"/>
              <a:t> en </a:t>
            </a:r>
            <a:r>
              <a:rPr lang="fr-FR" dirty="0" err="1"/>
              <a:t>onco</a:t>
            </a:r>
            <a:r>
              <a:rPr lang="fr-FR" dirty="0"/>
              <a:t> (hémato + TS)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5FA4-F3D0-4785-B7FB-D10A775CB5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0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B5FA4-F3D0-4785-B7FB-D10A775CB5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67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24% des indications toutes aires </a:t>
            </a:r>
            <a:r>
              <a:rPr lang="fr-FR" dirty="0" err="1"/>
              <a:t>therap</a:t>
            </a:r>
            <a:r>
              <a:rPr lang="fr-FR" dirty="0"/>
              <a:t> ne sont pas accessibles aux patients et 30% en oncologie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B5FA4-F3D0-4785-B7FB-D10A775CB5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6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93E-68D4-4DAF-BA30-41FFB59EA3C7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D1059251-19FC-4117-8CFD-F2054B43E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619-5955-46E1-92A2-64E6AABB2EE0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2D8E3C99-C29B-48BE-8528-E9149B25C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8F3C-A65D-4B14-8C14-4D52E019434E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C6D7-8E7C-4DCA-BF66-F393349D949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25CC03AD-C606-4667-B873-C5C1E0C87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1229" y="147859"/>
            <a:ext cx="1068242" cy="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4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97568"/>
            <a:ext cx="7886700" cy="864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 sz="1350" b="1" i="0" baseline="0">
                <a:solidFill>
                  <a:schemeClr val="tx1"/>
                </a:solidFill>
              </a:defRPr>
            </a:lvl1pPr>
            <a:lvl2pPr>
              <a:defRPr sz="1200" baseline="0">
                <a:solidFill>
                  <a:schemeClr val="tx1"/>
                </a:solidFill>
              </a:defRPr>
            </a:lvl2pPr>
            <a:lvl3pPr>
              <a:defRPr sz="1050"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8F4C-A338-4853-9FE4-80D2AC07B1DB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C6D7-8E7C-4DCA-BF66-F393349D949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628650" y="3813891"/>
            <a:ext cx="7886700" cy="864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 sz="1350" b="1" i="0" baseline="0">
                <a:solidFill>
                  <a:schemeClr val="tx1"/>
                </a:solidFill>
              </a:defRPr>
            </a:lvl1pPr>
            <a:lvl2pPr>
              <a:defRPr sz="1200" baseline="0">
                <a:solidFill>
                  <a:schemeClr val="tx1"/>
                </a:solidFill>
              </a:defRPr>
            </a:lvl2pPr>
            <a:lvl3pPr>
              <a:defRPr sz="1050"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4BB9168E-A1A5-442E-9750-2E6069F9A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1229" y="147859"/>
            <a:ext cx="1068242" cy="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0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2A1F-0C09-4860-B736-C577E8749EFE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A8C3E405-97DC-47A6-8C00-48839E1B0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1229" y="147859"/>
            <a:ext cx="1068242" cy="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4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545638"/>
            <a:ext cx="3867150" cy="34954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45638"/>
            <a:ext cx="3867150" cy="34954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6E75-8051-4CDC-AC80-6E3CE4093257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3DB1E9EA-55E0-408C-8EE5-115CE8406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1229" y="147859"/>
            <a:ext cx="1068242" cy="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5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27534"/>
            <a:ext cx="7886700" cy="59406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572164"/>
            <a:ext cx="3867150" cy="3468942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buClr>
                <a:srgbClr val="8DC63F"/>
              </a:buClr>
              <a:defRPr sz="1650"/>
            </a:lvl2pPr>
            <a:lvl3pPr>
              <a:buClr>
                <a:srgbClr val="8DC63F"/>
              </a:buCl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72164"/>
            <a:ext cx="3867150" cy="3468942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buClr>
                <a:srgbClr val="8DC63F"/>
              </a:buClr>
              <a:defRPr sz="1650"/>
            </a:lvl2pPr>
            <a:lvl3pPr>
              <a:buClr>
                <a:srgbClr val="8DC63F"/>
              </a:buCl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B88-66DE-4D21-A0AA-32738863D55A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C6D7-8E7C-4DCA-BF66-F393349D94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ACEFF46E-D733-4B9F-9261-724FA687B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1229" y="147859"/>
            <a:ext cx="1068242" cy="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46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1" y="843559"/>
            <a:ext cx="8712968" cy="747860"/>
          </a:xfrm>
        </p:spPr>
        <p:txBody>
          <a:bodyPr>
            <a:normAutofit/>
          </a:bodyPr>
          <a:lstStyle>
            <a:lvl1pPr algn="ctr"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84510"/>
            <a:ext cx="4244280" cy="3263504"/>
          </a:xfrm>
        </p:spPr>
        <p:txBody>
          <a:bodyPr/>
          <a:lstStyle>
            <a:lvl1pPr>
              <a:defRPr sz="2100" b="1">
                <a:solidFill>
                  <a:srgbClr val="8DC63F"/>
                </a:solidFill>
              </a:defRPr>
            </a:lvl1pPr>
            <a:lvl2pPr>
              <a:buClr>
                <a:srgbClr val="8DC63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8DC63F"/>
              </a:buCl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684510"/>
            <a:ext cx="4316288" cy="3263504"/>
          </a:xfrm>
        </p:spPr>
        <p:txBody>
          <a:bodyPr/>
          <a:lstStyle>
            <a:lvl1pPr>
              <a:defRPr sz="2100" b="1">
                <a:solidFill>
                  <a:srgbClr val="8DC63F"/>
                </a:solidFill>
              </a:defRPr>
            </a:lvl1pPr>
            <a:lvl2pPr>
              <a:buClr>
                <a:srgbClr val="8DC63F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rgbClr val="8DC63F"/>
              </a:buCl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3AD-F4DA-4FAB-85ED-6FA5F59A5426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C6D7-8E7C-4DCA-BF66-F393349D94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8C92853A-98D1-4B95-8D1C-7B47834E2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1229" y="147859"/>
            <a:ext cx="1068242" cy="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DF3-EA7A-4817-BF89-BA890724BC03}" type="datetime1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3F724709-5DDE-4C60-8EBE-FEBF0E0FE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05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C94E-4A32-444D-B3C0-DD9BAC59A6C5}" type="datetime1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B61F5205-FAC0-4DDD-A3FB-8A07E116B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D018-BA54-4FBE-9666-31C0715AF6C2}" type="datetime1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04AED5D1-AC8F-46CB-B217-A22F96FF2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B78-CB20-443A-A700-1116FE4B23CE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EB3996CD-CE21-4207-962C-34E98352C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1F14-B704-4B57-9CCE-02751C504AE3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02E3E4E2-149C-4BF2-9700-A8D5D5262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4638-950A-473C-9481-26645BB7C1AA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F8413C78-FE8D-4EA3-9E21-828478625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3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7626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F071-0F23-47CD-8913-F25B0BBCAEBE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BBD3-FAFB-4106-9449-B53E85DFAC7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7ACE590F-A012-4BBD-895E-4B29E36CA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3" y="103659"/>
            <a:ext cx="1035434" cy="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4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algn="just">
              <a:defRPr sz="1800" b="0"/>
            </a:lvl2pPr>
            <a:lvl3pPr algn="just">
              <a:defRPr sz="1500"/>
            </a:lvl3pPr>
            <a:lvl4pPr algn="just">
              <a:defRPr sz="1350"/>
            </a:lvl4pPr>
            <a:lvl5pPr algn="just"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51C-A3FE-4CE7-BA41-93C49C503B9E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C6D7-8E7C-4DCA-BF66-F393349D949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71800" y="16348"/>
            <a:ext cx="6372200" cy="46411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7200" y="651891"/>
            <a:ext cx="8229600" cy="465203"/>
          </a:xfrm>
        </p:spPr>
        <p:txBody>
          <a:bodyPr>
            <a:noAutofit/>
          </a:bodyPr>
          <a:lstStyle>
            <a:lvl1pPr algn="l">
              <a:defRPr sz="2100" b="0">
                <a:solidFill>
                  <a:srgbClr val="FF6600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97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843559"/>
            <a:ext cx="788670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511719"/>
            <a:ext cx="7886700" cy="312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03B5-69D7-4B48-BBDD-BEE6C12CB4A6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C6D7-8E7C-4DCA-BF66-F393349D949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519525"/>
            <a:ext cx="9144000" cy="3392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6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600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50000"/>
            <a:lumOff val="50000"/>
          </a:schemeClr>
        </a:buClr>
        <a:buFont typeface="Calibri" panose="020F0502020204030204" pitchFamily="34" charset="0"/>
        <a:buChar char="‒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emf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7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92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97837" y="2404272"/>
            <a:ext cx="822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/>
                <a:cs typeface="Arial"/>
              </a:rPr>
              <a:t>Analyse de l’évaluation par la Commission de la Transparence</a:t>
            </a:r>
          </a:p>
          <a:p>
            <a:r>
              <a:rPr lang="fr-FR" sz="2000" dirty="0">
                <a:latin typeface="Arial"/>
                <a:cs typeface="Arial"/>
              </a:rPr>
              <a:t>Mise en perspective européenne</a:t>
            </a:r>
          </a:p>
        </p:txBody>
      </p:sp>
      <p:pic>
        <p:nvPicPr>
          <p:cNvPr id="6" name="Image 5" descr="logo_G5_sante_blan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910"/>
            <a:ext cx="540636" cy="729144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EC8A919-00A4-4A1A-9D4B-01E523736B72}"/>
              </a:ext>
            </a:extLst>
          </p:cNvPr>
          <p:cNvSpPr txBox="1">
            <a:spLocks/>
          </p:cNvSpPr>
          <p:nvPr/>
        </p:nvSpPr>
        <p:spPr>
          <a:xfrm>
            <a:off x="861969" y="224910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différences d’évaluation HTA en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urope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7313" lvl="1" indent="0" algn="ctr"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Allemagne, Angleterre, Ecosse, Espagne, France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266C7A-AE7D-46A8-91A6-2AC48AD03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0" y="2504761"/>
            <a:ext cx="454829" cy="4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1138594"/>
          </a:xfrm>
          <a:prstGeom prst="rect">
            <a:avLst/>
          </a:prstGeom>
        </p:spPr>
      </p:pic>
      <p:pic>
        <p:nvPicPr>
          <p:cNvPr id="6" name="Image 5" descr="logo_G5_sante_blan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910"/>
            <a:ext cx="540636" cy="729144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EC8A919-00A4-4A1A-9D4B-01E523736B72}"/>
              </a:ext>
            </a:extLst>
          </p:cNvPr>
          <p:cNvSpPr txBox="1">
            <a:spLocks/>
          </p:cNvSpPr>
          <p:nvPr/>
        </p:nvSpPr>
        <p:spPr>
          <a:xfrm>
            <a:off x="979425" y="2383664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Indications non disponibles en France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3A89E335-1B6F-474F-A251-E3F51BAEA828}"/>
              </a:ext>
            </a:extLst>
          </p:cNvPr>
          <p:cNvSpPr txBox="1">
            <a:spLocks/>
          </p:cNvSpPr>
          <p:nvPr/>
        </p:nvSpPr>
        <p:spPr>
          <a:xfrm>
            <a:off x="861969" y="266616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différences d’évaluation HTA en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urope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7313" lvl="1" indent="0" algn="ctr">
              <a:buNone/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Allemagne, Angleterre, Ecosse, Espagne, France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0D6EDB2-E69B-4266-AA66-4EDE9D257696}"/>
              </a:ext>
            </a:extLst>
          </p:cNvPr>
          <p:cNvSpPr txBox="1">
            <a:spLocks/>
          </p:cNvSpPr>
          <p:nvPr/>
        </p:nvSpPr>
        <p:spPr>
          <a:xfrm>
            <a:off x="979425" y="3021094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Mise en perspective européenne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049B0C-ED4D-45B4-9507-7553CD6F1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8" y="2938457"/>
            <a:ext cx="474589" cy="4745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89D27D-F049-442F-A8C1-105B4FF04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8" y="2340515"/>
            <a:ext cx="462470" cy="4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0929" y="-3216001"/>
            <a:ext cx="2128892" cy="627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15" y="475281"/>
            <a:ext cx="297892" cy="40011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511680" y="10644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9CA41-FD92-469A-B38C-5EE974BA3E0C}"/>
              </a:ext>
            </a:extLst>
          </p:cNvPr>
          <p:cNvSpPr txBox="1">
            <a:spLocks/>
          </p:cNvSpPr>
          <p:nvPr/>
        </p:nvSpPr>
        <p:spPr>
          <a:xfrm>
            <a:off x="720428" y="508739"/>
            <a:ext cx="7842483" cy="4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24% des indications non disponibles en France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271429B-86F2-47FA-80FB-583E4F39CE2A}"/>
              </a:ext>
            </a:extLst>
          </p:cNvPr>
          <p:cNvGraphicFramePr>
            <a:graphicFrameLocks/>
          </p:cNvGraphicFramePr>
          <p:nvPr/>
        </p:nvGraphicFramePr>
        <p:xfrm>
          <a:off x="5003074" y="1743891"/>
          <a:ext cx="2093051" cy="268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E48609F8-5843-481D-A890-62B3FA87F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584617"/>
              </p:ext>
            </p:extLst>
          </p:nvPr>
        </p:nvGraphicFramePr>
        <p:xfrm>
          <a:off x="5236711" y="381003"/>
          <a:ext cx="3904659" cy="453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A70147E-494B-45DF-9BCE-7A7A7C51BB1A}"/>
              </a:ext>
            </a:extLst>
          </p:cNvPr>
          <p:cNvSpPr txBox="1"/>
          <p:nvPr/>
        </p:nvSpPr>
        <p:spPr>
          <a:xfrm>
            <a:off x="142837" y="1373582"/>
            <a:ext cx="885832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34 indications non remboursées dont 56% (19) en oncologie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indications non </a:t>
            </a: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inscrites sur la liste en sus dont 83 % (10/12) en oncologie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 indications pour lesquelles le remboursement n’est pas demandé dont 64 % (7/11) en oncologie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rgbClr val="4E79A7"/>
              </a:buClr>
            </a:pPr>
            <a:b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57175" indent="-257175">
              <a:buClr>
                <a:srgbClr val="F56B13"/>
              </a:buClr>
              <a:buFont typeface="Arial" panose="020B0604020202020204" pitchFamily="34" charset="0"/>
              <a:buChar char="•"/>
            </a:pPr>
            <a:endParaRPr lang="fr-FR" sz="1350" dirty="0">
              <a:sym typeface="Wingdings" panose="05000000000000000000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64FB38-FA25-4816-98C4-CFF7892EB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88" y="446919"/>
            <a:ext cx="457240" cy="4633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2E88DF-BF9E-450C-AE45-32BFDDD150CC}"/>
              </a:ext>
            </a:extLst>
          </p:cNvPr>
          <p:cNvSpPr txBox="1"/>
          <p:nvPr/>
        </p:nvSpPr>
        <p:spPr>
          <a:xfrm>
            <a:off x="1298887" y="3232154"/>
            <a:ext cx="650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66CC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30% des indications d’oncologie ne sont pas ou sont inéquitablement accessibles aux patients français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04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0929" y="-3136488"/>
            <a:ext cx="2128892" cy="627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715" y="475281"/>
            <a:ext cx="297892" cy="40011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511680" y="10644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9CA41-FD92-469A-B38C-5EE974BA3E0C}"/>
              </a:ext>
            </a:extLst>
          </p:cNvPr>
          <p:cNvSpPr txBox="1">
            <a:spLocks/>
          </p:cNvSpPr>
          <p:nvPr/>
        </p:nvSpPr>
        <p:spPr>
          <a:xfrm>
            <a:off x="747393" y="398059"/>
            <a:ext cx="7842483" cy="4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Synthèse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271429B-86F2-47FA-80FB-583E4F39CE2A}"/>
              </a:ext>
            </a:extLst>
          </p:cNvPr>
          <p:cNvGraphicFramePr>
            <a:graphicFrameLocks/>
          </p:cNvGraphicFramePr>
          <p:nvPr/>
        </p:nvGraphicFramePr>
        <p:xfrm>
          <a:off x="5003074" y="1743891"/>
          <a:ext cx="2093051" cy="268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E48609F8-5843-481D-A890-62B3FA87F1B2}"/>
              </a:ext>
            </a:extLst>
          </p:cNvPr>
          <p:cNvGraphicFramePr>
            <a:graphicFrameLocks/>
          </p:cNvGraphicFramePr>
          <p:nvPr/>
        </p:nvGraphicFramePr>
        <p:xfrm>
          <a:off x="5236711" y="381003"/>
          <a:ext cx="3904659" cy="453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A70147E-494B-45DF-9BCE-7A7A7C51BB1A}"/>
              </a:ext>
            </a:extLst>
          </p:cNvPr>
          <p:cNvSpPr txBox="1"/>
          <p:nvPr/>
        </p:nvSpPr>
        <p:spPr>
          <a:xfrm>
            <a:off x="309538" y="1494306"/>
            <a:ext cx="8725049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France évalue toutes les aires thérapeutiques 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L’agence française est celle qui a le plus évalué à ce jour avec un taux de 91% </a:t>
            </a:r>
            <a:b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fr-F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Dans 60% des cas, la France est le seul pays à refuser le remboursement</a:t>
            </a:r>
          </a:p>
          <a:p>
            <a:pPr>
              <a:buClr>
                <a:srgbClr val="466CC7"/>
              </a:buClr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L’Allemagne se démarque de façon positive sur le remboursement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30% des indications d’oncologie sont difficilement accessibles en France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rgbClr val="4E79A7"/>
              </a:buClr>
            </a:pPr>
            <a:b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57175" indent="-257175">
              <a:buClr>
                <a:srgbClr val="F56B13"/>
              </a:buClr>
              <a:buFont typeface="Arial" panose="020B0604020202020204" pitchFamily="34" charset="0"/>
              <a:buChar char="•"/>
            </a:pPr>
            <a:endParaRPr lang="fr-FR" sz="1350" dirty="0">
              <a:sym typeface="Wingdings" panose="05000000000000000000" pitchFamily="2" charset="2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5DA506-BA2B-4E27-9C8D-66EF9B81E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38" y="409903"/>
            <a:ext cx="404284" cy="4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0929" y="-3136488"/>
            <a:ext cx="2128892" cy="627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715" y="475281"/>
            <a:ext cx="297892" cy="40011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511680" y="10644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9CA41-FD92-469A-B38C-5EE974BA3E0C}"/>
              </a:ext>
            </a:extLst>
          </p:cNvPr>
          <p:cNvSpPr txBox="1">
            <a:spLocks/>
          </p:cNvSpPr>
          <p:nvPr/>
        </p:nvSpPr>
        <p:spPr>
          <a:xfrm>
            <a:off x="650758" y="422490"/>
            <a:ext cx="7842483" cy="4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Méthodologie de l’analyse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271429B-86F2-47FA-80FB-583E4F39CE2A}"/>
              </a:ext>
            </a:extLst>
          </p:cNvPr>
          <p:cNvGraphicFramePr>
            <a:graphicFrameLocks/>
          </p:cNvGraphicFramePr>
          <p:nvPr/>
        </p:nvGraphicFramePr>
        <p:xfrm>
          <a:off x="5003074" y="1743891"/>
          <a:ext cx="2093051" cy="268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AE38221-CFBF-4F18-9D29-E7B4B9F994CF}"/>
              </a:ext>
            </a:extLst>
          </p:cNvPr>
          <p:cNvSpPr txBox="1"/>
          <p:nvPr/>
        </p:nvSpPr>
        <p:spPr>
          <a:xfrm>
            <a:off x="32062" y="4831481"/>
            <a:ext cx="810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ors biosimilaire, similaire, générique, hybride et complément de gamme)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**Produits avec le statut orphelin ou précédemment orphelin et non inclus dans les autres aires thérapeutiques de l’analyse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FA11DD4-6393-4531-9C41-892E8BA14012}"/>
              </a:ext>
            </a:extLst>
          </p:cNvPr>
          <p:cNvSpPr/>
          <p:nvPr/>
        </p:nvSpPr>
        <p:spPr>
          <a:xfrm>
            <a:off x="134195" y="2352003"/>
            <a:ext cx="1593355" cy="1177699"/>
          </a:xfrm>
          <a:prstGeom prst="roundRect">
            <a:avLst/>
          </a:prstGeom>
          <a:noFill/>
          <a:ln>
            <a:solidFill>
              <a:srgbClr val="466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d’une période de référence</a:t>
            </a:r>
          </a:p>
          <a:p>
            <a:pPr algn="ctr"/>
            <a:r>
              <a:rPr lang="fr-FR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 2017 et décembre 2020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461 indications EMA*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413607B-2333-43B4-AFD7-4933B37717AD}"/>
              </a:ext>
            </a:extLst>
          </p:cNvPr>
          <p:cNvSpPr/>
          <p:nvPr/>
        </p:nvSpPr>
        <p:spPr>
          <a:xfrm>
            <a:off x="2472573" y="2266950"/>
            <a:ext cx="1914536" cy="1400175"/>
          </a:xfrm>
          <a:prstGeom prst="roundRect">
            <a:avLst/>
          </a:prstGeom>
          <a:noFill/>
          <a:ln>
            <a:solidFill>
              <a:srgbClr val="466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Ciblage sur 8 domaines thérapeutiques </a:t>
            </a:r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indications soit 57%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827ED89-5281-4E41-9507-3A4A7383ECA6}"/>
              </a:ext>
            </a:extLst>
          </p:cNvPr>
          <p:cNvSpPr/>
          <p:nvPr/>
        </p:nvSpPr>
        <p:spPr>
          <a:xfrm>
            <a:off x="1893633" y="2821273"/>
            <a:ext cx="399082" cy="275952"/>
          </a:xfrm>
          <a:prstGeom prst="rightArrow">
            <a:avLst/>
          </a:prstGeom>
          <a:solidFill>
            <a:srgbClr val="466CC7"/>
          </a:solidFill>
          <a:ln>
            <a:solidFill>
              <a:srgbClr val="466CC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E48609F8-5843-481D-A890-62B3FA87F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117911"/>
              </p:ext>
            </p:extLst>
          </p:nvPr>
        </p:nvGraphicFramePr>
        <p:xfrm>
          <a:off x="4895849" y="1089376"/>
          <a:ext cx="4005285" cy="382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CDD37358-502A-4857-A7F3-26271B0D0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93" y="392102"/>
            <a:ext cx="454829" cy="4548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5A538D-E7BB-46A8-A818-E03B1CC8B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001" y="4375217"/>
            <a:ext cx="2602936" cy="688058"/>
          </a:xfrm>
          <a:prstGeom prst="rect">
            <a:avLst/>
          </a:prstGeom>
        </p:spPr>
      </p:pic>
      <p:pic>
        <p:nvPicPr>
          <p:cNvPr id="1026" name="46C89D06-9681-444C-9A98-0C7AD7D7A020">
            <a:extLst>
              <a:ext uri="{FF2B5EF4-FFF2-40B4-BE49-F238E27FC236}">
                <a16:creationId xmlns:a16="http://schemas.microsoft.com/office/drawing/2014/main" id="{173631DD-450D-48D3-B8AE-10DB43FF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47001"/>
            <a:ext cx="753596" cy="1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60EB80-7D30-4640-87C7-7C84EA4DFB60}"/>
              </a:ext>
            </a:extLst>
          </p:cNvPr>
          <p:cNvSpPr txBox="1"/>
          <p:nvPr/>
        </p:nvSpPr>
        <p:spPr>
          <a:xfrm>
            <a:off x="7582855" y="432639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04793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0C46F30D-A7DD-4FFE-88F7-37B8F2717D33}"/>
              </a:ext>
            </a:extLst>
          </p:cNvPr>
          <p:cNvGrpSpPr/>
          <p:nvPr/>
        </p:nvGrpSpPr>
        <p:grpSpPr>
          <a:xfrm>
            <a:off x="1741384" y="1505385"/>
            <a:ext cx="1356221" cy="730653"/>
            <a:chOff x="2854975" y="4084423"/>
            <a:chExt cx="1868925" cy="1028989"/>
          </a:xfrm>
          <a:solidFill>
            <a:srgbClr val="F77B66"/>
          </a:solidFill>
          <a:effectLst/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7DA67CF-4292-4731-9857-EF071B2EE47E}"/>
                </a:ext>
              </a:extLst>
            </p:cNvPr>
            <p:cNvSpPr/>
            <p:nvPr/>
          </p:nvSpPr>
          <p:spPr>
            <a:xfrm>
              <a:off x="2854975" y="4084423"/>
              <a:ext cx="1868925" cy="1028989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rgbClr val="F77B66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603F77EE-B6B7-4868-9129-7DB13826C77A}"/>
                </a:ext>
              </a:extLst>
            </p:cNvPr>
            <p:cNvSpPr txBox="1"/>
            <p:nvPr/>
          </p:nvSpPr>
          <p:spPr>
            <a:xfrm>
              <a:off x="2905215" y="4134663"/>
              <a:ext cx="1768445" cy="928509"/>
            </a:xfrm>
            <a:prstGeom prst="rect">
              <a:avLst/>
            </a:prstGeom>
            <a:grpFill/>
            <a:ln>
              <a:solidFill>
                <a:srgbClr val="F77B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Extensions d’indication </a:t>
              </a:r>
              <a:b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pour lesquelles le remboursement n’est pas sollicité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B79FB1A-926B-4D51-9CB6-21469A8D6A86}"/>
              </a:ext>
            </a:extLst>
          </p:cNvPr>
          <p:cNvGrpSpPr/>
          <p:nvPr/>
        </p:nvGrpSpPr>
        <p:grpSpPr>
          <a:xfrm>
            <a:off x="1733592" y="817297"/>
            <a:ext cx="1364014" cy="589513"/>
            <a:chOff x="748800" y="8516"/>
            <a:chExt cx="1879664" cy="680798"/>
          </a:xfrm>
          <a:effectLst/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50B4D5B4-DAE0-49DD-A24E-841E1E56341F}"/>
                </a:ext>
              </a:extLst>
            </p:cNvPr>
            <p:cNvSpPr/>
            <p:nvPr/>
          </p:nvSpPr>
          <p:spPr>
            <a:xfrm>
              <a:off x="748800" y="8516"/>
              <a:ext cx="1879664" cy="680798"/>
            </a:xfrm>
            <a:prstGeom prst="roundRect">
              <a:avLst>
                <a:gd name="adj" fmla="val 1667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D0D26D13-EFE7-4BBC-824E-779B567F0DCE}"/>
                </a:ext>
              </a:extLst>
            </p:cNvPr>
            <p:cNvSpPr txBox="1"/>
            <p:nvPr/>
          </p:nvSpPr>
          <p:spPr>
            <a:xfrm>
              <a:off x="782040" y="33240"/>
              <a:ext cx="1813185" cy="6143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Indications non recommandées </a:t>
              </a:r>
              <a:b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(SMR insuffisant</a:t>
              </a:r>
              <a:b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totalité indication)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BD4568-19F7-4444-A3A8-3472FD8E8C3B}"/>
              </a:ext>
            </a:extLst>
          </p:cNvPr>
          <p:cNvGrpSpPr/>
          <p:nvPr/>
        </p:nvGrpSpPr>
        <p:grpSpPr>
          <a:xfrm>
            <a:off x="1732288" y="2356882"/>
            <a:ext cx="1325149" cy="493002"/>
            <a:chOff x="748687" y="1178922"/>
            <a:chExt cx="1826106" cy="54204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157A972-8054-43AB-A7A7-6D32077F4E66}"/>
                </a:ext>
              </a:extLst>
            </p:cNvPr>
            <p:cNvSpPr/>
            <p:nvPr/>
          </p:nvSpPr>
          <p:spPr>
            <a:xfrm>
              <a:off x="748687" y="1178922"/>
              <a:ext cx="1826106" cy="542043"/>
            </a:xfrm>
            <a:prstGeom prst="roundRect">
              <a:avLst>
                <a:gd name="adj" fmla="val 16670"/>
              </a:avLst>
            </a:prstGeom>
            <a:solidFill>
              <a:srgbClr val="F3991E"/>
            </a:solidFill>
            <a:ln>
              <a:solidFill>
                <a:srgbClr val="F3991E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 : coins arrondis 4">
              <a:extLst>
                <a:ext uri="{FF2B5EF4-FFF2-40B4-BE49-F238E27FC236}">
                  <a16:creationId xmlns:a16="http://schemas.microsoft.com/office/drawing/2014/main" id="{5E5FA2C1-3774-447B-8D73-DECD5E219B0D}"/>
                </a:ext>
              </a:extLst>
            </p:cNvPr>
            <p:cNvSpPr txBox="1"/>
            <p:nvPr/>
          </p:nvSpPr>
          <p:spPr>
            <a:xfrm>
              <a:off x="758849" y="1208421"/>
              <a:ext cx="1773176" cy="48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Indications recommandées avec restrictions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B3B1A7-A607-4F85-9AC6-0491ED3CA11E}"/>
              </a:ext>
            </a:extLst>
          </p:cNvPr>
          <p:cNvGrpSpPr/>
          <p:nvPr/>
        </p:nvGrpSpPr>
        <p:grpSpPr>
          <a:xfrm>
            <a:off x="1740330" y="4457489"/>
            <a:ext cx="1324779" cy="468834"/>
            <a:chOff x="807998" y="3853309"/>
            <a:chExt cx="1825596" cy="354443"/>
          </a:xfrm>
          <a:effectLst/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4A71467F-B0B8-437D-86C2-BE7DB3F19387}"/>
                </a:ext>
              </a:extLst>
            </p:cNvPr>
            <p:cNvSpPr/>
            <p:nvPr/>
          </p:nvSpPr>
          <p:spPr>
            <a:xfrm>
              <a:off x="807998" y="3853309"/>
              <a:ext cx="1825596" cy="354443"/>
            </a:xfrm>
            <a:prstGeom prst="roundRect">
              <a:avLst>
                <a:gd name="adj" fmla="val 16670"/>
              </a:avLst>
            </a:prstGeom>
            <a:solidFill>
              <a:srgbClr val="4E79A7"/>
            </a:solidFill>
            <a:ln>
              <a:solidFill>
                <a:srgbClr val="4E79A7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 : coins arrondis 4">
              <a:extLst>
                <a:ext uri="{FF2B5EF4-FFF2-40B4-BE49-F238E27FC236}">
                  <a16:creationId xmlns:a16="http://schemas.microsoft.com/office/drawing/2014/main" id="{153EDBA5-64F6-4B77-BCAD-C2D6FBB08CDB}"/>
                </a:ext>
              </a:extLst>
            </p:cNvPr>
            <p:cNvSpPr txBox="1"/>
            <p:nvPr/>
          </p:nvSpPr>
          <p:spPr>
            <a:xfrm>
              <a:off x="825304" y="3870615"/>
              <a:ext cx="1790984" cy="319831"/>
            </a:xfrm>
            <a:prstGeom prst="rect">
              <a:avLst/>
            </a:prstGeom>
            <a:ln>
              <a:solidFill>
                <a:srgbClr val="4E79A7"/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Indications non évaluées</a:t>
              </a:r>
            </a:p>
          </p:txBody>
        </p:sp>
      </p:grp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C84CBCBE-9197-4DD1-A134-294DD4C0E437}"/>
              </a:ext>
            </a:extLst>
          </p:cNvPr>
          <p:cNvSpPr/>
          <p:nvPr/>
        </p:nvSpPr>
        <p:spPr>
          <a:xfrm>
            <a:off x="1417169" y="873921"/>
            <a:ext cx="158980" cy="2697867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ED1E2A4-F3E2-4E5B-912A-02458B207D63}"/>
              </a:ext>
            </a:extLst>
          </p:cNvPr>
          <p:cNvSpPr txBox="1"/>
          <p:nvPr/>
        </p:nvSpPr>
        <p:spPr>
          <a:xfrm>
            <a:off x="86085" y="2014632"/>
            <a:ext cx="1185093" cy="5078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91 % (239/264)  indications avec un avis de CT publié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4F85930-493F-408C-AB2B-7B2748BE9DFF}"/>
              </a:ext>
            </a:extLst>
          </p:cNvPr>
          <p:cNvSpPr txBox="1"/>
          <p:nvPr/>
        </p:nvSpPr>
        <p:spPr>
          <a:xfrm>
            <a:off x="119047" y="4132170"/>
            <a:ext cx="1185093" cy="5078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9 % (25/264)  indications non évaluées</a:t>
            </a:r>
          </a:p>
        </p:txBody>
      </p:sp>
      <p:sp>
        <p:nvSpPr>
          <p:cNvPr id="29" name="Accolade ouvrante 28">
            <a:extLst>
              <a:ext uri="{FF2B5EF4-FFF2-40B4-BE49-F238E27FC236}">
                <a16:creationId xmlns:a16="http://schemas.microsoft.com/office/drawing/2014/main" id="{BC6C71F1-19F2-4101-B0CB-42944EBA1604}"/>
              </a:ext>
            </a:extLst>
          </p:cNvPr>
          <p:cNvSpPr/>
          <p:nvPr/>
        </p:nvSpPr>
        <p:spPr>
          <a:xfrm>
            <a:off x="1427270" y="3845573"/>
            <a:ext cx="158980" cy="1080750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5E9A80AC-508B-43BF-BBA0-4C2530AEB27A}"/>
              </a:ext>
            </a:extLst>
          </p:cNvPr>
          <p:cNvSpPr/>
          <p:nvPr/>
        </p:nvSpPr>
        <p:spPr>
          <a:xfrm>
            <a:off x="3193705" y="945455"/>
            <a:ext cx="639999" cy="327368"/>
          </a:xfrm>
          <a:prstGeom prst="rightArrow">
            <a:avLst/>
          </a:prstGeom>
          <a:solidFill>
            <a:srgbClr val="FF8585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092B18AF-79B3-4EE0-AAAD-9622DA15F415}"/>
              </a:ext>
            </a:extLst>
          </p:cNvPr>
          <p:cNvSpPr/>
          <p:nvPr/>
        </p:nvSpPr>
        <p:spPr>
          <a:xfrm>
            <a:off x="3213897" y="3910264"/>
            <a:ext cx="639999" cy="32736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AC647F41-2CBA-4C38-B2C7-D2E777DA2815}"/>
              </a:ext>
            </a:extLst>
          </p:cNvPr>
          <p:cNvSpPr/>
          <p:nvPr/>
        </p:nvSpPr>
        <p:spPr>
          <a:xfrm>
            <a:off x="3217883" y="4478694"/>
            <a:ext cx="639999" cy="411272"/>
          </a:xfrm>
          <a:prstGeom prst="rightArrow">
            <a:avLst/>
          </a:prstGeom>
          <a:solidFill>
            <a:srgbClr val="4E79A7"/>
          </a:solidFill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AF591828-27DB-4A3C-8CC1-562F4FABF470}"/>
              </a:ext>
            </a:extLst>
          </p:cNvPr>
          <p:cNvSpPr/>
          <p:nvPr/>
        </p:nvSpPr>
        <p:spPr>
          <a:xfrm>
            <a:off x="3229877" y="3128868"/>
            <a:ext cx="639999" cy="327368"/>
          </a:xfrm>
          <a:prstGeom prst="rightArrow">
            <a:avLst/>
          </a:prstGeom>
          <a:solidFill>
            <a:srgbClr val="95D3AD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7F31AEDC-C4AB-4D61-AD7B-2E0CE1E8804F}"/>
              </a:ext>
            </a:extLst>
          </p:cNvPr>
          <p:cNvSpPr/>
          <p:nvPr/>
        </p:nvSpPr>
        <p:spPr>
          <a:xfrm>
            <a:off x="3217883" y="2424421"/>
            <a:ext cx="639999" cy="327368"/>
          </a:xfrm>
          <a:prstGeom prst="rightArrow">
            <a:avLst/>
          </a:prstGeom>
          <a:solidFill>
            <a:srgbClr val="F3991E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CF8B6D63-4F2E-4206-82BE-69424F516457}"/>
              </a:ext>
            </a:extLst>
          </p:cNvPr>
          <p:cNvSpPr/>
          <p:nvPr/>
        </p:nvSpPr>
        <p:spPr>
          <a:xfrm>
            <a:off x="3217883" y="1715457"/>
            <a:ext cx="639999" cy="327368"/>
          </a:xfrm>
          <a:prstGeom prst="rightArrow">
            <a:avLst/>
          </a:prstGeom>
          <a:solidFill>
            <a:srgbClr val="F99787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27E895E-4DFD-4E40-A7FF-030643492C8A}"/>
              </a:ext>
            </a:extLst>
          </p:cNvPr>
          <p:cNvSpPr txBox="1"/>
          <p:nvPr/>
        </p:nvSpPr>
        <p:spPr>
          <a:xfrm>
            <a:off x="3853896" y="994775"/>
            <a:ext cx="957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 indications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56D7FBF-2D78-4BBF-99AE-FD7C2DC3236A}"/>
              </a:ext>
            </a:extLst>
          </p:cNvPr>
          <p:cNvSpPr txBox="1"/>
          <p:nvPr/>
        </p:nvSpPr>
        <p:spPr>
          <a:xfrm>
            <a:off x="3887696" y="2458601"/>
            <a:ext cx="1002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 indications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BFA0ED-A156-4D98-8B7C-B441F50DE788}"/>
              </a:ext>
            </a:extLst>
          </p:cNvPr>
          <p:cNvSpPr txBox="1"/>
          <p:nvPr/>
        </p:nvSpPr>
        <p:spPr>
          <a:xfrm>
            <a:off x="3898157" y="3929486"/>
            <a:ext cx="869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indications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3F94D9B-A886-4175-A339-8E2FD7749A16}"/>
              </a:ext>
            </a:extLst>
          </p:cNvPr>
          <p:cNvSpPr txBox="1"/>
          <p:nvPr/>
        </p:nvSpPr>
        <p:spPr>
          <a:xfrm>
            <a:off x="3902275" y="4533617"/>
            <a:ext cx="957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indications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992F815-5A4D-47D2-B0DA-4CD4C6AA853B}"/>
              </a:ext>
            </a:extLst>
          </p:cNvPr>
          <p:cNvSpPr txBox="1"/>
          <p:nvPr/>
        </p:nvSpPr>
        <p:spPr>
          <a:xfrm>
            <a:off x="3880393" y="3186985"/>
            <a:ext cx="1002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124 indications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A9DFCE4-2F55-4560-A902-F159D89FC46B}"/>
              </a:ext>
            </a:extLst>
          </p:cNvPr>
          <p:cNvSpPr txBox="1"/>
          <p:nvPr/>
        </p:nvSpPr>
        <p:spPr>
          <a:xfrm>
            <a:off x="3880407" y="1755003"/>
            <a:ext cx="95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extensions d’indication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7E1AA40-DD81-4255-8387-77073F8E79EA}"/>
              </a:ext>
            </a:extLst>
          </p:cNvPr>
          <p:cNvSpPr txBox="1"/>
          <p:nvPr/>
        </p:nvSpPr>
        <p:spPr>
          <a:xfrm>
            <a:off x="5586122" y="880319"/>
            <a:ext cx="1719833" cy="530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 indications non recommandées par la CT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(totalité de l’indication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214C7D0-DA61-4502-AB20-2EA5676ED3B4}"/>
              </a:ext>
            </a:extLst>
          </p:cNvPr>
          <p:cNvSpPr txBox="1"/>
          <p:nvPr/>
        </p:nvSpPr>
        <p:spPr>
          <a:xfrm>
            <a:off x="5597982" y="1649875"/>
            <a:ext cx="1719833" cy="507831"/>
          </a:xfrm>
          <a:prstGeom prst="rect">
            <a:avLst/>
          </a:prstGeom>
          <a:noFill/>
          <a:ln w="28575">
            <a:solidFill>
              <a:srgbClr val="F77B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avis de remboursement non sollicité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(totalité indication)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FB3C29C-2CB3-40D8-A327-6D082F02F943}"/>
              </a:ext>
            </a:extLst>
          </p:cNvPr>
          <p:cNvSpPr txBox="1"/>
          <p:nvPr/>
        </p:nvSpPr>
        <p:spPr>
          <a:xfrm>
            <a:off x="5606533" y="2686195"/>
            <a:ext cx="1702137" cy="369332"/>
          </a:xfrm>
          <a:prstGeom prst="rect">
            <a:avLst/>
          </a:prstGeom>
          <a:noFill/>
          <a:ln w="28575">
            <a:solidFill>
              <a:srgbClr val="F56B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indications non inscrites sur la liste en sus</a:t>
            </a:r>
          </a:p>
        </p:txBody>
      </p: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DC85FBC7-FA1F-45AD-82A1-20502218F801}"/>
              </a:ext>
            </a:extLst>
          </p:cNvPr>
          <p:cNvSpPr/>
          <p:nvPr/>
        </p:nvSpPr>
        <p:spPr>
          <a:xfrm>
            <a:off x="7411042" y="846946"/>
            <a:ext cx="274166" cy="2342161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lèche : droite 52">
            <a:extLst>
              <a:ext uri="{FF2B5EF4-FFF2-40B4-BE49-F238E27FC236}">
                <a16:creationId xmlns:a16="http://schemas.microsoft.com/office/drawing/2014/main" id="{CB4CADF4-5A47-49B7-A993-037E710D0518}"/>
              </a:ext>
            </a:extLst>
          </p:cNvPr>
          <p:cNvSpPr/>
          <p:nvPr/>
        </p:nvSpPr>
        <p:spPr>
          <a:xfrm>
            <a:off x="4773737" y="945455"/>
            <a:ext cx="639999" cy="327368"/>
          </a:xfrm>
          <a:prstGeom prst="rightArrow">
            <a:avLst/>
          </a:prstGeom>
          <a:solidFill>
            <a:srgbClr val="FF8585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Flèche : droite 53">
            <a:extLst>
              <a:ext uri="{FF2B5EF4-FFF2-40B4-BE49-F238E27FC236}">
                <a16:creationId xmlns:a16="http://schemas.microsoft.com/office/drawing/2014/main" id="{950D3DB6-12FB-424B-A75A-5A34CB354144}"/>
              </a:ext>
            </a:extLst>
          </p:cNvPr>
          <p:cNvSpPr/>
          <p:nvPr/>
        </p:nvSpPr>
        <p:spPr>
          <a:xfrm>
            <a:off x="4801844" y="1722891"/>
            <a:ext cx="639999" cy="327368"/>
          </a:xfrm>
          <a:prstGeom prst="rightArrow">
            <a:avLst/>
          </a:prstGeom>
          <a:solidFill>
            <a:srgbClr val="FF8585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704EA7FD-B2E0-4A0E-A77F-085629A40225}"/>
              </a:ext>
            </a:extLst>
          </p:cNvPr>
          <p:cNvSpPr/>
          <p:nvPr/>
        </p:nvSpPr>
        <p:spPr>
          <a:xfrm rot="1110045">
            <a:off x="4836138" y="2484187"/>
            <a:ext cx="639999" cy="327368"/>
          </a:xfrm>
          <a:prstGeom prst="rightArrow">
            <a:avLst/>
          </a:prstGeom>
          <a:solidFill>
            <a:srgbClr val="FF8585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lèche : droite 56">
            <a:extLst>
              <a:ext uri="{FF2B5EF4-FFF2-40B4-BE49-F238E27FC236}">
                <a16:creationId xmlns:a16="http://schemas.microsoft.com/office/drawing/2014/main" id="{51F1AF05-C1DF-4354-A646-BBA19E5F52E6}"/>
              </a:ext>
            </a:extLst>
          </p:cNvPr>
          <p:cNvSpPr/>
          <p:nvPr/>
        </p:nvSpPr>
        <p:spPr>
          <a:xfrm rot="20457103">
            <a:off x="4849979" y="3053645"/>
            <a:ext cx="639999" cy="327368"/>
          </a:xfrm>
          <a:prstGeom prst="rightArrow">
            <a:avLst/>
          </a:prstGeom>
          <a:solidFill>
            <a:srgbClr val="FF8585"/>
          </a:solidFill>
          <a:ln>
            <a:noFill/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7DC369C-9E70-4EE9-A476-591A4658CE21}"/>
              </a:ext>
            </a:extLst>
          </p:cNvPr>
          <p:cNvSpPr txBox="1"/>
          <p:nvPr/>
        </p:nvSpPr>
        <p:spPr>
          <a:xfrm>
            <a:off x="7819890" y="1483718"/>
            <a:ext cx="1238025" cy="1061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24 % (57/239) des indications 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un avis de CT 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sans accès/financement  pour les patients français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36454B7-354C-4AF2-821F-D2B9DC0EF98E}"/>
              </a:ext>
            </a:extLst>
          </p:cNvPr>
          <p:cNvSpPr txBox="1"/>
          <p:nvPr/>
        </p:nvSpPr>
        <p:spPr>
          <a:xfrm>
            <a:off x="66075" y="4928056"/>
            <a:ext cx="1024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MàJ 23/09/2021</a:t>
            </a:r>
          </a:p>
        </p:txBody>
      </p:sp>
      <p:sp>
        <p:nvSpPr>
          <p:cNvPr id="51" name="Espace réservé du contenu 5">
            <a:extLst>
              <a:ext uri="{FF2B5EF4-FFF2-40B4-BE49-F238E27FC236}">
                <a16:creationId xmlns:a16="http://schemas.microsoft.com/office/drawing/2014/main" id="{D53D066D-4461-41CE-856B-E390CC0C9371}"/>
              </a:ext>
            </a:extLst>
          </p:cNvPr>
          <p:cNvSpPr txBox="1">
            <a:spLocks/>
          </p:cNvSpPr>
          <p:nvPr/>
        </p:nvSpPr>
        <p:spPr>
          <a:xfrm>
            <a:off x="809613" y="165818"/>
            <a:ext cx="7842483" cy="4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Synthèse des 264 indications</a:t>
            </a:r>
          </a:p>
        </p:txBody>
      </p:sp>
      <p:pic>
        <p:nvPicPr>
          <p:cNvPr id="52" name="Image 51" descr="fond2_pp.png">
            <a:extLst>
              <a:ext uri="{FF2B5EF4-FFF2-40B4-BE49-F238E27FC236}">
                <a16:creationId xmlns:a16="http://schemas.microsoft.com/office/drawing/2014/main" id="{0EA3DD27-4A08-403E-965D-8208627C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9306" y="-3489188"/>
            <a:ext cx="2128892" cy="627297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7C8766C-0DCB-4E9E-A0F9-EF3BDEC0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90" y="193680"/>
            <a:ext cx="297892" cy="400110"/>
          </a:xfrm>
          <a:prstGeom prst="rect">
            <a:avLst/>
          </a:prstGeom>
        </p:spPr>
      </p:pic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0B9D8251-E4CB-497C-9209-CD14E7B66E54}"/>
              </a:ext>
            </a:extLst>
          </p:cNvPr>
          <p:cNvCxnSpPr/>
          <p:nvPr/>
        </p:nvCxnSpPr>
        <p:spPr>
          <a:xfrm>
            <a:off x="511680" y="7117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B57D82AF-B393-4510-B47F-6DE0625473B9}"/>
              </a:ext>
            </a:extLst>
          </p:cNvPr>
          <p:cNvGrpSpPr/>
          <p:nvPr/>
        </p:nvGrpSpPr>
        <p:grpSpPr>
          <a:xfrm>
            <a:off x="1739960" y="3845573"/>
            <a:ext cx="1325149" cy="469606"/>
            <a:chOff x="748687" y="1178922"/>
            <a:chExt cx="1826106" cy="542935"/>
          </a:xfrm>
        </p:grpSpPr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1575E7EC-FFA7-488A-8D42-4360FAB6021B}"/>
                </a:ext>
              </a:extLst>
            </p:cNvPr>
            <p:cNvSpPr/>
            <p:nvPr/>
          </p:nvSpPr>
          <p:spPr>
            <a:xfrm>
              <a:off x="748687" y="1178922"/>
              <a:ext cx="1826106" cy="542043"/>
            </a:xfrm>
            <a:prstGeom prst="roundRect">
              <a:avLst>
                <a:gd name="adj" fmla="val 16670"/>
              </a:avLst>
            </a:prstGeom>
            <a:solidFill>
              <a:srgbClr val="BFBFBF"/>
            </a:solidFill>
            <a:ln>
              <a:solidFill>
                <a:srgbClr val="BFBFBF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 : coins arrondis 4">
              <a:extLst>
                <a:ext uri="{FF2B5EF4-FFF2-40B4-BE49-F238E27FC236}">
                  <a16:creationId xmlns:a16="http://schemas.microsoft.com/office/drawing/2014/main" id="{95BB5CCF-1AA8-4174-A3BF-80ED3B3B5507}"/>
                </a:ext>
              </a:extLst>
            </p:cNvPr>
            <p:cNvSpPr txBox="1"/>
            <p:nvPr/>
          </p:nvSpPr>
          <p:spPr>
            <a:xfrm>
              <a:off x="748687" y="1232744"/>
              <a:ext cx="1773176" cy="489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Indications en cours d’évaluation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8E140D1C-67E9-4AEE-96A0-EF992AD1C90C}"/>
              </a:ext>
            </a:extLst>
          </p:cNvPr>
          <p:cNvGrpSpPr/>
          <p:nvPr/>
        </p:nvGrpSpPr>
        <p:grpSpPr>
          <a:xfrm>
            <a:off x="1708888" y="3019297"/>
            <a:ext cx="1356221" cy="552491"/>
            <a:chOff x="2854975" y="4084423"/>
            <a:chExt cx="1868925" cy="1028989"/>
          </a:xfrm>
          <a:effectLst/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184C9B2B-EC7C-4DE5-935D-22AFA9B44FBA}"/>
                </a:ext>
              </a:extLst>
            </p:cNvPr>
            <p:cNvSpPr/>
            <p:nvPr/>
          </p:nvSpPr>
          <p:spPr>
            <a:xfrm>
              <a:off x="2854975" y="4084423"/>
              <a:ext cx="1868925" cy="1028989"/>
            </a:xfrm>
            <a:prstGeom prst="roundRect">
              <a:avLst>
                <a:gd name="adj" fmla="val 16670"/>
              </a:avLst>
            </a:prstGeom>
            <a:solidFill>
              <a:srgbClr val="47AD6D"/>
            </a:solidFill>
            <a:ln>
              <a:solidFill>
                <a:srgbClr val="47AD6D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 : coins arrondis 4">
              <a:extLst>
                <a:ext uri="{FF2B5EF4-FFF2-40B4-BE49-F238E27FC236}">
                  <a16:creationId xmlns:a16="http://schemas.microsoft.com/office/drawing/2014/main" id="{9D4353D6-0DCD-412A-8022-E1B369872F0F}"/>
                </a:ext>
              </a:extLst>
            </p:cNvPr>
            <p:cNvSpPr txBox="1"/>
            <p:nvPr/>
          </p:nvSpPr>
          <p:spPr>
            <a:xfrm>
              <a:off x="2905215" y="4134663"/>
              <a:ext cx="1768445" cy="928509"/>
            </a:xfrm>
            <a:prstGeom prst="rect">
              <a:avLst/>
            </a:prstGeom>
            <a:ln>
              <a:solidFill>
                <a:srgbClr val="47AD6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Indications </a:t>
              </a:r>
              <a:b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recommandées sans restriction</a:t>
              </a:r>
            </a:p>
          </p:txBody>
        </p:sp>
      </p:grpSp>
      <p:pic>
        <p:nvPicPr>
          <p:cNvPr id="64" name="Image 63">
            <a:extLst>
              <a:ext uri="{FF2B5EF4-FFF2-40B4-BE49-F238E27FC236}">
                <a16:creationId xmlns:a16="http://schemas.microsoft.com/office/drawing/2014/main" id="{A243A2AF-0783-4C09-A8F3-C7FAA43A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2" y="148569"/>
            <a:ext cx="462470" cy="462470"/>
          </a:xfrm>
          <a:prstGeom prst="rect">
            <a:avLst/>
          </a:prstGeom>
        </p:spPr>
      </p:pic>
      <p:pic>
        <p:nvPicPr>
          <p:cNvPr id="63" name="46C89D06-9681-444C-9A98-0C7AD7D7A020">
            <a:extLst>
              <a:ext uri="{FF2B5EF4-FFF2-40B4-BE49-F238E27FC236}">
                <a16:creationId xmlns:a16="http://schemas.microsoft.com/office/drawing/2014/main" id="{5391045F-1696-42D2-B531-E47AC731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47001"/>
            <a:ext cx="753596" cy="1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6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1138594"/>
          </a:xfrm>
          <a:prstGeom prst="rect">
            <a:avLst/>
          </a:prstGeom>
        </p:spPr>
      </p:pic>
      <p:pic>
        <p:nvPicPr>
          <p:cNvPr id="6" name="Image 5" descr="logo_G5_sante_blan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910"/>
            <a:ext cx="540636" cy="729144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EC8A919-00A4-4A1A-9D4B-01E523736B72}"/>
              </a:ext>
            </a:extLst>
          </p:cNvPr>
          <p:cNvSpPr txBox="1">
            <a:spLocks/>
          </p:cNvSpPr>
          <p:nvPr/>
        </p:nvSpPr>
        <p:spPr>
          <a:xfrm>
            <a:off x="979425" y="2383664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Indications non remboursées en France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3A89E335-1B6F-474F-A251-E3F51BAEA828}"/>
              </a:ext>
            </a:extLst>
          </p:cNvPr>
          <p:cNvSpPr txBox="1">
            <a:spLocks/>
          </p:cNvSpPr>
          <p:nvPr/>
        </p:nvSpPr>
        <p:spPr>
          <a:xfrm>
            <a:off x="861969" y="266616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différences d’évaluation HTA en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urope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7313" lvl="1" indent="0" algn="ctr">
              <a:buNone/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Allemagne, Angleterre, Ecosse, Espagne, France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0D6EDB2-E69B-4266-AA66-4EDE9D257696}"/>
              </a:ext>
            </a:extLst>
          </p:cNvPr>
          <p:cNvSpPr txBox="1">
            <a:spLocks/>
          </p:cNvSpPr>
          <p:nvPr/>
        </p:nvSpPr>
        <p:spPr>
          <a:xfrm>
            <a:off x="979425" y="3021094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Mise en perspective européenne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049B0C-ED4D-45B4-9507-7553CD6F1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8" y="2938457"/>
            <a:ext cx="474589" cy="4745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EE1888-8624-4389-9D82-07F598CCF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27" y="2291447"/>
            <a:ext cx="462470" cy="4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9306" y="-3136487"/>
            <a:ext cx="2128892" cy="6272976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511680" y="10644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9CA41-FD92-469A-B38C-5EE974BA3E0C}"/>
              </a:ext>
            </a:extLst>
          </p:cNvPr>
          <p:cNvSpPr txBox="1">
            <a:spLocks/>
          </p:cNvSpPr>
          <p:nvPr/>
        </p:nvSpPr>
        <p:spPr>
          <a:xfrm>
            <a:off x="685863" y="366822"/>
            <a:ext cx="7842483" cy="617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dirty="0">
                <a:solidFill>
                  <a:srgbClr val="466C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indications non remboursées en France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66CC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F3C2F6-FDE0-4717-A67E-DE37B7F0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3" y="279109"/>
            <a:ext cx="462470" cy="4624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715" y="475281"/>
            <a:ext cx="297892" cy="40011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6BE31EB-CC92-4435-8CB2-2168E2AE3FA7}"/>
              </a:ext>
            </a:extLst>
          </p:cNvPr>
          <p:cNvSpPr txBox="1"/>
          <p:nvPr/>
        </p:nvSpPr>
        <p:spPr>
          <a:xfrm>
            <a:off x="3380709" y="1558747"/>
            <a:ext cx="5763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Aucun avis défavorable en antibiothérapie, </a:t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maladies inflammatoires et migraine.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56% des refus en oncologie (19/34), 18% en diabétologie (6/34) , 18% en maladies rares (6/34).</a:t>
            </a: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466CC7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Dans la totalité des cas le rapport efficacité/ effets indésirables est considéré comme mal établi et dans 80% des cas CT a relevé des limites méthodologiques.</a:t>
            </a:r>
          </a:p>
          <a:p>
            <a:pPr>
              <a:buClr>
                <a:srgbClr val="466CC7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2C643CE2-B3B4-49F3-AE4F-F6A90A199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262806"/>
              </p:ext>
            </p:extLst>
          </p:nvPr>
        </p:nvGraphicFramePr>
        <p:xfrm>
          <a:off x="3326673" y="0"/>
          <a:ext cx="3901441" cy="315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34467ED2-D616-4CA8-BCF3-2762A675E494}"/>
              </a:ext>
            </a:extLst>
          </p:cNvPr>
          <p:cNvGrpSpPr/>
          <p:nvPr/>
        </p:nvGrpSpPr>
        <p:grpSpPr>
          <a:xfrm>
            <a:off x="560776" y="1809282"/>
            <a:ext cx="2444700" cy="2427036"/>
            <a:chOff x="560776" y="1809282"/>
            <a:chExt cx="2444700" cy="242703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7414D5F-A582-4893-AB85-367754369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747" t="-1159" r="2683" b="1159"/>
            <a:stretch/>
          </p:blipFill>
          <p:spPr>
            <a:xfrm>
              <a:off x="560776" y="1809282"/>
              <a:ext cx="2444700" cy="2427036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247FC39-7176-4C3D-91E2-8C78340F4A8D}"/>
                </a:ext>
              </a:extLst>
            </p:cNvPr>
            <p:cNvSpPr txBox="1"/>
            <p:nvPr/>
          </p:nvSpPr>
          <p:spPr>
            <a:xfrm>
              <a:off x="933127" y="3439886"/>
              <a:ext cx="444137" cy="215444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18%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7B897517-FF50-4A36-82F3-284D8EB1C0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670"/>
          <a:stretch/>
        </p:blipFill>
        <p:spPr>
          <a:xfrm>
            <a:off x="0" y="1115010"/>
            <a:ext cx="1227909" cy="89629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B5D92B21-6F80-4E22-B10E-E7A135DE5522}"/>
              </a:ext>
            </a:extLst>
          </p:cNvPr>
          <p:cNvSpPr txBox="1"/>
          <p:nvPr/>
        </p:nvSpPr>
        <p:spPr>
          <a:xfrm>
            <a:off x="66075" y="4928056"/>
            <a:ext cx="1024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MàJ 23/09/2021</a:t>
            </a:r>
          </a:p>
        </p:txBody>
      </p:sp>
    </p:spTree>
    <p:extLst>
      <p:ext uri="{BB962C8B-B14F-4D97-AF65-F5344CB8AC3E}">
        <p14:creationId xmlns:p14="http://schemas.microsoft.com/office/powerpoint/2010/main" val="429183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9306" y="-3136487"/>
            <a:ext cx="2128892" cy="6272976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511680" y="10644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9CA41-FD92-469A-B38C-5EE974BA3E0C}"/>
              </a:ext>
            </a:extLst>
          </p:cNvPr>
          <p:cNvSpPr txBox="1">
            <a:spLocks/>
          </p:cNvSpPr>
          <p:nvPr/>
        </p:nvSpPr>
        <p:spPr>
          <a:xfrm>
            <a:off x="650758" y="313467"/>
            <a:ext cx="7842483" cy="617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CT se « démarque » dans 60% des cas</a:t>
            </a:r>
          </a:p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 indications sur 34)</a:t>
            </a:r>
          </a:p>
        </p:txBody>
      </p:sp>
      <p:sp>
        <p:nvSpPr>
          <p:cNvPr id="56" name="Flèche : bas 55">
            <a:extLst>
              <a:ext uri="{FF2B5EF4-FFF2-40B4-BE49-F238E27FC236}">
                <a16:creationId xmlns:a16="http://schemas.microsoft.com/office/drawing/2014/main" id="{6A91B9DA-F9D6-44E4-8AD0-03070BA88C26}"/>
              </a:ext>
            </a:extLst>
          </p:cNvPr>
          <p:cNvSpPr/>
          <p:nvPr/>
        </p:nvSpPr>
        <p:spPr>
          <a:xfrm>
            <a:off x="5346387" y="18081"/>
            <a:ext cx="348379" cy="5121378"/>
          </a:xfrm>
          <a:prstGeom prst="downArrow">
            <a:avLst/>
          </a:prstGeom>
          <a:gradFill>
            <a:gsLst>
              <a:gs pos="0">
                <a:srgbClr val="3A8A4D"/>
              </a:gs>
              <a:gs pos="21000">
                <a:srgbClr val="B2C25B"/>
              </a:gs>
              <a:gs pos="8000">
                <a:srgbClr val="B2C25B"/>
              </a:gs>
              <a:gs pos="7000">
                <a:srgbClr val="44A25A"/>
              </a:gs>
              <a:gs pos="47000">
                <a:srgbClr val="CF4F22"/>
              </a:gs>
              <a:gs pos="44000">
                <a:srgbClr val="F4D166"/>
              </a:gs>
              <a:gs pos="25000">
                <a:srgbClr val="F4D166"/>
              </a:gs>
              <a:gs pos="36000">
                <a:srgbClr val="F4D166"/>
              </a:gs>
              <a:gs pos="100000">
                <a:srgbClr val="CF4F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2C5C389-5564-4687-A01E-ECCEF9FDFFA8}"/>
              </a:ext>
            </a:extLst>
          </p:cNvPr>
          <p:cNvSpPr txBox="1"/>
          <p:nvPr/>
        </p:nvSpPr>
        <p:spPr>
          <a:xfrm>
            <a:off x="4927050" y="1185211"/>
            <a:ext cx="462106" cy="230832"/>
          </a:xfrm>
          <a:prstGeom prst="rect">
            <a:avLst/>
          </a:prstGeom>
          <a:solidFill>
            <a:srgbClr val="CFDCC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ATU</a:t>
            </a:r>
          </a:p>
        </p:txBody>
      </p:sp>
      <p:pic>
        <p:nvPicPr>
          <p:cNvPr id="20" name="46C89D06-9681-444C-9A98-0C7AD7D7A020">
            <a:extLst>
              <a:ext uri="{FF2B5EF4-FFF2-40B4-BE49-F238E27FC236}">
                <a16:creationId xmlns:a16="http://schemas.microsoft.com/office/drawing/2014/main" id="{0BD0F9FE-756F-405D-BE25-1264715E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2" y="4893134"/>
            <a:ext cx="753596" cy="1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6B963D2-F6F6-4982-B7F3-70917FE69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65" y="393432"/>
            <a:ext cx="402693" cy="40269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7800B7D-BB1E-4825-8C4E-3B4FA56DF340}"/>
              </a:ext>
            </a:extLst>
          </p:cNvPr>
          <p:cNvSpPr txBox="1"/>
          <p:nvPr/>
        </p:nvSpPr>
        <p:spPr>
          <a:xfrm>
            <a:off x="4414748" y="4937563"/>
            <a:ext cx="1024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MàJ 23/09/2021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38A273D-8D69-4649-A480-7E62CAD8FF04}"/>
              </a:ext>
            </a:extLst>
          </p:cNvPr>
          <p:cNvSpPr txBox="1"/>
          <p:nvPr/>
        </p:nvSpPr>
        <p:spPr>
          <a:xfrm>
            <a:off x="437523" y="1948609"/>
            <a:ext cx="499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15% des indications préalablement sous ATU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 ATU : 4 en oncologie et 1 en maladie rare).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>
                <a:srgbClr val="466CC7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indications, sur 34 refusées par la CT, obtiennent un avis positif dans un autre pays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L’Allemagne n’a que des avis positifs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manque encore des avis des trois autres agences : une analyse complémentaire est prévue en 2022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0261117E-39F5-4777-BE32-B6D9446648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658"/>
          <a:stretch/>
        </p:blipFill>
        <p:spPr>
          <a:xfrm>
            <a:off x="2413291" y="1123647"/>
            <a:ext cx="2396545" cy="254260"/>
          </a:xfrm>
          <a:prstGeom prst="rect">
            <a:avLst/>
          </a:prstGeom>
        </p:spPr>
      </p:pic>
      <p:pic>
        <p:nvPicPr>
          <p:cNvPr id="21" name="Image 20" descr="Une image contenant table&#10;&#10;Description générée automatiquement">
            <a:extLst>
              <a:ext uri="{FF2B5EF4-FFF2-40B4-BE49-F238E27FC236}">
                <a16:creationId xmlns:a16="http://schemas.microsoft.com/office/drawing/2014/main" id="{F16F7863-63B1-4C46-B562-A364582C73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9137" r="23825" b="10369"/>
          <a:stretch/>
        </p:blipFill>
        <p:spPr>
          <a:xfrm>
            <a:off x="5697598" y="50500"/>
            <a:ext cx="3446402" cy="50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9306" y="-3136487"/>
            <a:ext cx="2128892" cy="627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715" y="475281"/>
            <a:ext cx="297892" cy="40011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511680" y="1064447"/>
            <a:ext cx="82599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4">
            <a:extLst>
              <a:ext uri="{FF2B5EF4-FFF2-40B4-BE49-F238E27FC236}">
                <a16:creationId xmlns:a16="http://schemas.microsoft.com/office/drawing/2014/main" id="{6EE6D37E-7CDB-4A88-9A7F-8DF21829B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25339"/>
              </p:ext>
            </p:extLst>
          </p:nvPr>
        </p:nvGraphicFramePr>
        <p:xfrm>
          <a:off x="561211" y="1807161"/>
          <a:ext cx="8389518" cy="2551477"/>
        </p:xfrm>
        <a:graphic>
          <a:graphicData uri="http://schemas.openxmlformats.org/drawingml/2006/table">
            <a:tbl>
              <a:tblPr firstRow="1" bandRow="1"/>
              <a:tblGrid>
                <a:gridCol w="913215">
                  <a:extLst>
                    <a:ext uri="{9D8B030D-6E8A-4147-A177-3AD203B41FA5}">
                      <a16:colId xmlns:a16="http://schemas.microsoft.com/office/drawing/2014/main" val="905639212"/>
                    </a:ext>
                  </a:extLst>
                </a:gridCol>
                <a:gridCol w="1220868">
                  <a:extLst>
                    <a:ext uri="{9D8B030D-6E8A-4147-A177-3AD203B41FA5}">
                      <a16:colId xmlns:a16="http://schemas.microsoft.com/office/drawing/2014/main" val="4121192320"/>
                    </a:ext>
                  </a:extLst>
                </a:gridCol>
                <a:gridCol w="1149636">
                  <a:extLst>
                    <a:ext uri="{9D8B030D-6E8A-4147-A177-3AD203B41FA5}">
                      <a16:colId xmlns:a16="http://schemas.microsoft.com/office/drawing/2014/main" val="2179678321"/>
                    </a:ext>
                  </a:extLst>
                </a:gridCol>
                <a:gridCol w="971119">
                  <a:extLst>
                    <a:ext uri="{9D8B030D-6E8A-4147-A177-3AD203B41FA5}">
                      <a16:colId xmlns:a16="http://schemas.microsoft.com/office/drawing/2014/main" val="919094743"/>
                    </a:ext>
                  </a:extLst>
                </a:gridCol>
                <a:gridCol w="690995">
                  <a:extLst>
                    <a:ext uri="{9D8B030D-6E8A-4147-A177-3AD203B41FA5}">
                      <a16:colId xmlns:a16="http://schemas.microsoft.com/office/drawing/2014/main" val="1352446264"/>
                    </a:ext>
                  </a:extLst>
                </a:gridCol>
                <a:gridCol w="676224">
                  <a:extLst>
                    <a:ext uri="{9D8B030D-6E8A-4147-A177-3AD203B41FA5}">
                      <a16:colId xmlns:a16="http://schemas.microsoft.com/office/drawing/2014/main" val="949807434"/>
                    </a:ext>
                  </a:extLst>
                </a:gridCol>
                <a:gridCol w="676224">
                  <a:extLst>
                    <a:ext uri="{9D8B030D-6E8A-4147-A177-3AD203B41FA5}">
                      <a16:colId xmlns:a16="http://schemas.microsoft.com/office/drawing/2014/main" val="1604980664"/>
                    </a:ext>
                  </a:extLst>
                </a:gridCol>
                <a:gridCol w="1036153">
                  <a:extLst>
                    <a:ext uri="{9D8B030D-6E8A-4147-A177-3AD203B41FA5}">
                      <a16:colId xmlns:a16="http://schemas.microsoft.com/office/drawing/2014/main" val="2754842500"/>
                    </a:ext>
                  </a:extLst>
                </a:gridCol>
                <a:gridCol w="1055084">
                  <a:extLst>
                    <a:ext uri="{9D8B030D-6E8A-4147-A177-3AD203B41FA5}">
                      <a16:colId xmlns:a16="http://schemas.microsoft.com/office/drawing/2014/main" val="1124187271"/>
                    </a:ext>
                  </a:extLst>
                </a:gridCol>
              </a:tblGrid>
              <a:tr h="674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d’indications avec évaluations</a:t>
                      </a:r>
                    </a:p>
                    <a:p>
                      <a:pPr algn="ctr"/>
                      <a:r>
                        <a:rPr lang="fr-FR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/décisions négatives</a:t>
                      </a:r>
                      <a:endParaRPr lang="fr-FR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Faiblesse/Incertitude des résultats</a:t>
                      </a:r>
                    </a:p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 efficacité/EI mal établi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méthodologique de l’étude clinique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r>
                        <a:rPr lang="fr-FR" sz="7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disponible</a:t>
                      </a:r>
                      <a:r>
                        <a:rPr lang="fr-FR" sz="70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place dans la stratégie  </a:t>
                      </a:r>
                      <a:r>
                        <a:rPr lang="fr-FR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thérap</a:t>
                      </a:r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Tolérance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budgétaire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 coût/efficacité &gt; norme du NICE </a:t>
                      </a:r>
                    </a:p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(30 000 £ /QALY)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Faiblesse méthodologique de l’analyse médico-économique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20161"/>
                  </a:ext>
                </a:extLst>
              </a:tr>
              <a:tr h="4868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  <a:p>
                      <a:pPr algn="ctr"/>
                      <a:r>
                        <a:rPr lang="fr-FR" sz="900" b="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(n=34)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kern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(n=27)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kern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(n=29)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(n=34)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u="none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(n=13)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12922"/>
                  </a:ext>
                </a:extLst>
              </a:tr>
              <a:tr h="5429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59 %</a:t>
                      </a:r>
                    </a:p>
                    <a:p>
                      <a:pPr algn="ctr"/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(n=16)</a:t>
                      </a:r>
                      <a:endParaRPr lang="fr-FR" sz="1000" b="1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  <a:endParaRPr lang="fr-FR" sz="1050" b="1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(n=10)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(moins coûteuse)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(n=9)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(n=11)</a:t>
                      </a:r>
                      <a:endParaRPr lang="fr-FR" sz="1000" b="1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(n=6)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69626"/>
                  </a:ext>
                </a:extLst>
              </a:tr>
              <a:tr h="4237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(n=9)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70AD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(n=9)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(n=9)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93842"/>
                  </a:ext>
                </a:extLst>
              </a:tr>
              <a:tr h="4237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ED7D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(n=8)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70AD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(n=3)</a:t>
                      </a:r>
                      <a:endParaRPr kumimoji="0" lang="fr-F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(n=12)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2943"/>
                  </a:ext>
                </a:extLst>
              </a:tr>
            </a:tbl>
          </a:graphicData>
        </a:graphic>
      </p:graphicFrame>
      <p:grpSp>
        <p:nvGrpSpPr>
          <p:cNvPr id="20" name="Groupe 19">
            <a:extLst>
              <a:ext uri="{FF2B5EF4-FFF2-40B4-BE49-F238E27FC236}">
                <a16:creationId xmlns:a16="http://schemas.microsoft.com/office/drawing/2014/main" id="{B626BDF8-D638-4E79-B9BD-7F63E83C6086}"/>
              </a:ext>
            </a:extLst>
          </p:cNvPr>
          <p:cNvGrpSpPr/>
          <p:nvPr/>
        </p:nvGrpSpPr>
        <p:grpSpPr>
          <a:xfrm>
            <a:off x="1474935" y="1525169"/>
            <a:ext cx="7475795" cy="281993"/>
            <a:chOff x="1763949" y="1165929"/>
            <a:chExt cx="9859671" cy="447741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851D7F6-DFDE-430A-A935-079CFE1E691D}"/>
                </a:ext>
              </a:extLst>
            </p:cNvPr>
            <p:cNvSpPr txBox="1"/>
            <p:nvPr/>
          </p:nvSpPr>
          <p:spPr>
            <a:xfrm>
              <a:off x="1763949" y="1173858"/>
              <a:ext cx="6219835" cy="439812"/>
            </a:xfrm>
            <a:prstGeom prst="rect">
              <a:avLst/>
            </a:prstGeom>
            <a:solidFill>
              <a:srgbClr val="94BEE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Evaluation scientifique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1972399-0AB8-4CEC-BF8E-B20D4F6D8F30}"/>
                </a:ext>
              </a:extLst>
            </p:cNvPr>
            <p:cNvSpPr txBox="1"/>
            <p:nvPr/>
          </p:nvSpPr>
          <p:spPr>
            <a:xfrm>
              <a:off x="7979433" y="1165929"/>
              <a:ext cx="3644187" cy="439812"/>
            </a:xfrm>
            <a:prstGeom prst="rect">
              <a:avLst/>
            </a:prstGeom>
            <a:solidFill>
              <a:srgbClr val="F4AD7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Evaluation économique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DE1DA7E3-4854-4353-9F38-095E38D8D85C}"/>
              </a:ext>
            </a:extLst>
          </p:cNvPr>
          <p:cNvSpPr txBox="1"/>
          <p:nvPr/>
        </p:nvSpPr>
        <p:spPr>
          <a:xfrm>
            <a:off x="6504756" y="4358638"/>
            <a:ext cx="276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%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critère retrouvé &gt; 75% des 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%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critère retrouvé entre 25% et 75% des 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%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critère retrouvé &lt; 25% des cas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B731ECE-C606-4BD8-9330-B1BB3CB9C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78" y="462094"/>
            <a:ext cx="402693" cy="402693"/>
          </a:xfrm>
          <a:prstGeom prst="rect">
            <a:avLst/>
          </a:prstGeom>
        </p:spPr>
      </p:pic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FABF70AB-575F-4B65-8EBC-B58F409FDB3B}"/>
              </a:ext>
            </a:extLst>
          </p:cNvPr>
          <p:cNvSpPr txBox="1">
            <a:spLocks/>
          </p:cNvSpPr>
          <p:nvPr/>
        </p:nvSpPr>
        <p:spPr>
          <a:xfrm>
            <a:off x="854714" y="349935"/>
            <a:ext cx="7434572" cy="627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Motifs conduisant à une évaluation négative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69DBBF4-D49F-4C2D-9F43-356B338A6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90" y="2599053"/>
            <a:ext cx="380576" cy="2534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8E2BCB4-D6BA-4E66-8C5B-6A55CBC6F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89" y="3121551"/>
            <a:ext cx="380577" cy="2534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9DEAF9-C893-4B93-9235-5E193DD2E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42328" y="3595230"/>
            <a:ext cx="382338" cy="2534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1E51888-415A-4DE8-8AA2-5B12D3F322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44090" y="4014687"/>
            <a:ext cx="380576" cy="2534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46C89D06-9681-444C-9A98-0C7AD7D7A020">
            <a:extLst>
              <a:ext uri="{FF2B5EF4-FFF2-40B4-BE49-F238E27FC236}">
                <a16:creationId xmlns:a16="http://schemas.microsoft.com/office/drawing/2014/main" id="{2BAAA0DC-5BF0-49CB-9B31-29C3FF58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47001"/>
            <a:ext cx="753596" cy="1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04EED32-433D-40DA-8782-C85A9706ECD9}"/>
              </a:ext>
            </a:extLst>
          </p:cNvPr>
          <p:cNvSpPr txBox="1"/>
          <p:nvPr/>
        </p:nvSpPr>
        <p:spPr>
          <a:xfrm>
            <a:off x="183970" y="458678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CC7"/>
              </a:buClr>
              <a:buSzTx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 : l’Allemagne n’a donné aucune évaluation négative</a:t>
            </a:r>
          </a:p>
        </p:txBody>
      </p:sp>
    </p:spTree>
    <p:extLst>
      <p:ext uri="{BB962C8B-B14F-4D97-AF65-F5344CB8AC3E}">
        <p14:creationId xmlns:p14="http://schemas.microsoft.com/office/powerpoint/2010/main" val="12876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1138594"/>
          </a:xfrm>
          <a:prstGeom prst="rect">
            <a:avLst/>
          </a:prstGeom>
        </p:spPr>
      </p:pic>
      <p:pic>
        <p:nvPicPr>
          <p:cNvPr id="6" name="Image 5" descr="logo_G5_sante_blan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910"/>
            <a:ext cx="540636" cy="729144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EC8A919-00A4-4A1A-9D4B-01E523736B72}"/>
              </a:ext>
            </a:extLst>
          </p:cNvPr>
          <p:cNvSpPr txBox="1">
            <a:spLocks/>
          </p:cNvSpPr>
          <p:nvPr/>
        </p:nvSpPr>
        <p:spPr>
          <a:xfrm>
            <a:off x="979425" y="2383664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Indications non inscrites sur la liste en sus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3A89E335-1B6F-474F-A251-E3F51BAEA828}"/>
              </a:ext>
            </a:extLst>
          </p:cNvPr>
          <p:cNvSpPr txBox="1">
            <a:spLocks/>
          </p:cNvSpPr>
          <p:nvPr/>
        </p:nvSpPr>
        <p:spPr>
          <a:xfrm>
            <a:off x="861969" y="266616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différences d’évaluation HTA en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urope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7313" lvl="1" indent="0" algn="ctr">
              <a:buNone/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Allemagne, Angleterre, Ecosse, Espagne, France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0D6EDB2-E69B-4266-AA66-4EDE9D257696}"/>
              </a:ext>
            </a:extLst>
          </p:cNvPr>
          <p:cNvSpPr txBox="1">
            <a:spLocks/>
          </p:cNvSpPr>
          <p:nvPr/>
        </p:nvSpPr>
        <p:spPr>
          <a:xfrm>
            <a:off x="979425" y="3021094"/>
            <a:ext cx="784248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Mise en perspective européenne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049B0C-ED4D-45B4-9507-7553CD6F1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8" y="2938457"/>
            <a:ext cx="474589" cy="4745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89D27D-F049-442F-A8C1-105B4FF04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8" y="2340515"/>
            <a:ext cx="462470" cy="4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2_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9306" y="-3136487"/>
            <a:ext cx="2128892" cy="627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15" y="114898"/>
            <a:ext cx="297892" cy="40011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9CA41-FD92-469A-B38C-5EE974BA3E0C}"/>
              </a:ext>
            </a:extLst>
          </p:cNvPr>
          <p:cNvSpPr txBox="1">
            <a:spLocks/>
          </p:cNvSpPr>
          <p:nvPr/>
        </p:nvSpPr>
        <p:spPr>
          <a:xfrm>
            <a:off x="671255" y="210664"/>
            <a:ext cx="7434572" cy="627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indications non inscrites sur la liste en sus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15EA6E-2FE2-4079-BA70-50C6B0911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58" y="167393"/>
            <a:ext cx="413297" cy="413297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9398651-24A5-4F64-B6EA-2FF968CCA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57661"/>
              </p:ext>
            </p:extLst>
          </p:nvPr>
        </p:nvGraphicFramePr>
        <p:xfrm>
          <a:off x="99044" y="646373"/>
          <a:ext cx="8885931" cy="4011577"/>
        </p:xfrm>
        <a:graphic>
          <a:graphicData uri="http://schemas.openxmlformats.org/drawingml/2006/table">
            <a:tbl>
              <a:tblPr/>
              <a:tblGrid>
                <a:gridCol w="1383533">
                  <a:extLst>
                    <a:ext uri="{9D8B030D-6E8A-4147-A177-3AD203B41FA5}">
                      <a16:colId xmlns:a16="http://schemas.microsoft.com/office/drawing/2014/main" val="638681908"/>
                    </a:ext>
                  </a:extLst>
                </a:gridCol>
                <a:gridCol w="1902776">
                  <a:extLst>
                    <a:ext uri="{9D8B030D-6E8A-4147-A177-3AD203B41FA5}">
                      <a16:colId xmlns:a16="http://schemas.microsoft.com/office/drawing/2014/main" val="3177841388"/>
                    </a:ext>
                  </a:extLst>
                </a:gridCol>
                <a:gridCol w="449959">
                  <a:extLst>
                    <a:ext uri="{9D8B030D-6E8A-4147-A177-3AD203B41FA5}">
                      <a16:colId xmlns:a16="http://schemas.microsoft.com/office/drawing/2014/main" val="1610512535"/>
                    </a:ext>
                  </a:extLst>
                </a:gridCol>
                <a:gridCol w="747254">
                  <a:extLst>
                    <a:ext uri="{9D8B030D-6E8A-4147-A177-3AD203B41FA5}">
                      <a16:colId xmlns:a16="http://schemas.microsoft.com/office/drawing/2014/main" val="3942402237"/>
                    </a:ext>
                  </a:extLst>
                </a:gridCol>
                <a:gridCol w="666904">
                  <a:extLst>
                    <a:ext uri="{9D8B030D-6E8A-4147-A177-3AD203B41FA5}">
                      <a16:colId xmlns:a16="http://schemas.microsoft.com/office/drawing/2014/main" val="1161849146"/>
                    </a:ext>
                  </a:extLst>
                </a:gridCol>
                <a:gridCol w="737862">
                  <a:extLst>
                    <a:ext uri="{9D8B030D-6E8A-4147-A177-3AD203B41FA5}">
                      <a16:colId xmlns:a16="http://schemas.microsoft.com/office/drawing/2014/main" val="2601743218"/>
                    </a:ext>
                  </a:extLst>
                </a:gridCol>
                <a:gridCol w="587911">
                  <a:extLst>
                    <a:ext uri="{9D8B030D-6E8A-4147-A177-3AD203B41FA5}">
                      <a16:colId xmlns:a16="http://schemas.microsoft.com/office/drawing/2014/main" val="110275825"/>
                    </a:ext>
                  </a:extLst>
                </a:gridCol>
                <a:gridCol w="618900">
                  <a:extLst>
                    <a:ext uri="{9D8B030D-6E8A-4147-A177-3AD203B41FA5}">
                      <a16:colId xmlns:a16="http://schemas.microsoft.com/office/drawing/2014/main" val="3033738765"/>
                    </a:ext>
                  </a:extLst>
                </a:gridCol>
                <a:gridCol w="634764">
                  <a:extLst>
                    <a:ext uri="{9D8B030D-6E8A-4147-A177-3AD203B41FA5}">
                      <a16:colId xmlns:a16="http://schemas.microsoft.com/office/drawing/2014/main" val="693474499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1990022811"/>
                    </a:ext>
                  </a:extLst>
                </a:gridCol>
                <a:gridCol w="561479">
                  <a:extLst>
                    <a:ext uri="{9D8B030D-6E8A-4147-A177-3AD203B41FA5}">
                      <a16:colId xmlns:a16="http://schemas.microsoft.com/office/drawing/2014/main" val="3427629140"/>
                    </a:ext>
                  </a:extLst>
                </a:gridCol>
              </a:tblGrid>
              <a:tr h="166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Spécialité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 thérapeutique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Avis CT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SMR</a:t>
                      </a:r>
                    </a:p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8472"/>
                  </a:ext>
                </a:extLst>
              </a:tr>
              <a:tr h="3745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162109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BENLYSTA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belimumab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oct. 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juin 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Modéré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189178"/>
                  </a:ext>
                </a:extLst>
              </a:tr>
              <a:tr h="283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LAMZEDE</a:t>
                      </a:r>
                      <a:r>
                        <a:rPr lang="fr-FR" sz="1100" b="1" i="0" u="none" strike="noStrike" dirty="0">
                          <a:solidFill>
                            <a:srgbClr val="47AD6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algn="ctr" fontAlgn="b"/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velmanase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alpha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Alpha-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mannosidose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mars 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déc.18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Modéré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IV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23603"/>
                  </a:ext>
                </a:extLst>
              </a:tr>
              <a:tr h="2403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ADCETRIS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brentuximab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vedotin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Lymphome cutané à cellules T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déc. 17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avr.19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IV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30348"/>
                  </a:ext>
                </a:extLst>
              </a:tr>
              <a:tr h="2403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BESPONSA</a:t>
                      </a:r>
                      <a:endParaRPr lang="fr-FR" sz="800" b="0" i="0" u="none" strike="noStrike" baseline="30000" dirty="0">
                        <a:solidFill>
                          <a:srgbClr val="F2941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inotuzumab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ozogamicin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Leucémie aiguë lymphoblastique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juin17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fév. 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63823"/>
                  </a:ext>
                </a:extLst>
              </a:tr>
              <a:tr h="2965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BLENREP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belantamab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mafodotin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Myélome multiple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août 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déc. 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53248"/>
                  </a:ext>
                </a:extLst>
              </a:tr>
              <a:tr h="3284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MYLOTARG</a:t>
                      </a:r>
                      <a:endParaRPr lang="fr-FR" sz="800" b="0" i="0" u="none" strike="noStrike" baseline="30000" dirty="0">
                        <a:solidFill>
                          <a:srgbClr val="F2941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gemtuzumab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ozogamicin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Leucémie aiguë myéloïde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avr. 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avr.19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304810"/>
                  </a:ext>
                </a:extLst>
              </a:tr>
              <a:tr h="2962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POTELIGEO</a:t>
                      </a:r>
                      <a:endParaRPr kumimoji="0" lang="fr-FR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2941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mogamulizumab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Lymphome cutané à cellules T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nov. 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juil.19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IV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27441"/>
                  </a:ext>
                </a:extLst>
              </a:tr>
              <a:tr h="3099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VYXEOS</a:t>
                      </a:r>
                      <a:endParaRPr lang="fr-FR" sz="800" b="0" i="0" u="none" strike="noStrike" baseline="30000" dirty="0">
                        <a:solidFill>
                          <a:srgbClr val="F2941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cytarabine / </a:t>
                      </a:r>
                      <a:r>
                        <a:rPr kumimoji="0" lang="fr-FR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daunorubicin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Leucémie aiguë myéloïde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août18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fév.19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IV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21039"/>
                  </a:ext>
                </a:extLst>
              </a:tr>
              <a:tr h="2724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BAVENCIO (+ INLYTA)</a:t>
                      </a:r>
                    </a:p>
                    <a:p>
                      <a:pPr algn="ctr" fontAlgn="b"/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avelumab</a:t>
                      </a: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 </a:t>
                      </a:r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axitinib</a:t>
                      </a: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du rein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oct 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mai.20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Modéré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1418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CYRAMZA (+ TARCEVA)</a:t>
                      </a:r>
                    </a:p>
                    <a:p>
                      <a:pPr algn="ctr" fontAlgn="b"/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ramucirumab</a:t>
                      </a: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 </a:t>
                      </a:r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erlotinib</a:t>
                      </a: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bronchique non à petites cellules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janv. 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avr.20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7B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7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472003"/>
                  </a:ext>
                </a:extLst>
              </a:tr>
              <a:tr h="2984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KEYTRUDA</a:t>
                      </a:r>
                      <a:r>
                        <a:rPr lang="fr-FR" sz="1200" b="1" i="0" u="none" strike="noStrike" dirty="0">
                          <a:solidFill>
                            <a:srgbClr val="47AD6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fr-FR" sz="800" b="1" i="0" u="none" strike="noStrike" dirty="0">
                        <a:solidFill>
                          <a:srgbClr val="47AD6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urothélial / Cancer de la vessie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août 17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fév.18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IV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83497"/>
                  </a:ext>
                </a:extLst>
              </a:tr>
              <a:tr h="2695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LIBTAYO</a:t>
                      </a:r>
                      <a:endParaRPr kumimoji="0" lang="fr-FR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2941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cemiplimab</a:t>
                      </a:r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Carcinome épidermoïde cutané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juin19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mars.20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</a:t>
                      </a:r>
                    </a:p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ASMR V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C3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4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15" marR="6015" marT="601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13520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16D422FF-723C-4749-B27B-C033227A6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24206" y="832607"/>
            <a:ext cx="513369" cy="34190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FE9B931-4B83-4F63-A558-432132D9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858286" y="845671"/>
            <a:ext cx="524400" cy="327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9285D7F-433F-4D13-B2A4-66A48F4B5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54975" y="845671"/>
            <a:ext cx="513370" cy="327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92BA3-5CB8-4157-AB64-2B8168411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366" y="831759"/>
            <a:ext cx="513370" cy="3419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FE521E-5F18-4271-99A6-72EEEB4ED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7240" y="838716"/>
            <a:ext cx="531679" cy="32799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8398EC6-1A67-4819-AC0D-524D618D36EF}"/>
              </a:ext>
            </a:extLst>
          </p:cNvPr>
          <p:cNvSpPr txBox="1"/>
          <p:nvPr/>
        </p:nvSpPr>
        <p:spPr>
          <a:xfrm>
            <a:off x="3045315" y="4709263"/>
            <a:ext cx="461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58% (7/12) des indications préalablement sous ATU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66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83% (10/12) des refus T2A en oncologie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78B2CF-751D-46B7-875A-E4252303B068}"/>
              </a:ext>
            </a:extLst>
          </p:cNvPr>
          <p:cNvSpPr txBox="1"/>
          <p:nvPr/>
        </p:nvSpPr>
        <p:spPr>
          <a:xfrm>
            <a:off x="384022" y="4666648"/>
            <a:ext cx="2375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47A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Financement dérogatoire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67B06F-B8ED-4D09-A0D3-613D6411C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751" y="1482473"/>
            <a:ext cx="257153" cy="226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4B380E-B877-4FAF-803F-9AE03C64B9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0751" y="1998410"/>
            <a:ext cx="249360" cy="2196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A8A2045-C063-4416-9751-C9ECB617EA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4057" y="2283768"/>
            <a:ext cx="256054" cy="22557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0249B95-AD39-4D3B-BC2E-903D7E25D9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6234" y="2618124"/>
            <a:ext cx="256054" cy="22557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E722933-36C6-4A15-BE90-FE7F7DB4B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4057" y="2920200"/>
            <a:ext cx="256054" cy="22557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D3B9ECA-1674-4F1C-8944-EFE692F4AF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4057" y="3222276"/>
            <a:ext cx="256054" cy="22557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2929C0D-A2EF-4845-9BBF-2E84BB739B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1850" y="4412696"/>
            <a:ext cx="256054" cy="225572"/>
          </a:xfrm>
          <a:prstGeom prst="rect">
            <a:avLst/>
          </a:prstGeom>
        </p:spPr>
      </p:pic>
      <p:pic>
        <p:nvPicPr>
          <p:cNvPr id="22" name="46C89D06-9681-444C-9A98-0C7AD7D7A020">
            <a:extLst>
              <a:ext uri="{FF2B5EF4-FFF2-40B4-BE49-F238E27FC236}">
                <a16:creationId xmlns:a16="http://schemas.microsoft.com/office/drawing/2014/main" id="{216D76AC-FFB2-4185-8C84-87C70039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47001"/>
            <a:ext cx="753596" cy="1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4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Prioritis blan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Prioritis blanc" id="{E0378F3F-7E87-490F-BD34-6FDBABD4F6EE}" vid="{9E872431-B909-4247-A617-4CD1C11F9B4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1177</Words>
  <Application>Microsoft Office PowerPoint</Application>
  <PresentationFormat>Affichage à l'écran (16:9)</PresentationFormat>
  <Paragraphs>318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Thème Prioritis 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LEQUET Stephen S.MONDE</cp:lastModifiedBy>
  <cp:revision>107</cp:revision>
  <dcterms:created xsi:type="dcterms:W3CDTF">2010-04-12T23:12:02Z</dcterms:created>
  <dcterms:modified xsi:type="dcterms:W3CDTF">2021-10-04T09:59:12Z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