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57" r:id="rId5"/>
    <p:sldId id="262" r:id="rId6"/>
    <p:sldId id="261" r:id="rId7"/>
    <p:sldId id="258" r:id="rId8"/>
    <p:sldId id="263" r:id="rId9"/>
    <p:sldId id="259" r:id="rId10"/>
    <p:sldId id="265" r:id="rId11"/>
    <p:sldId id="260" r:id="rId12"/>
    <p:sldId id="264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GEAU Jean-Clément S.MONDE" initials="VJ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49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C1D0B-64E7-2641-A01F-558D0E6676BF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70353-7BD5-BB4C-928A-67F275DACD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67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6637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74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e du titre"/>
          <p:cNvSpPr txBox="1">
            <a:spLocks noGrp="1"/>
          </p:cNvSpPr>
          <p:nvPr>
            <p:ph type="title"/>
          </p:nvPr>
        </p:nvSpPr>
        <p:spPr>
          <a:xfrm>
            <a:off x="2447595" y="2693986"/>
            <a:ext cx="8830007" cy="1470026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4400" b="0"/>
            </a:lvl1pPr>
          </a:lstStyle>
          <a:p>
            <a:r>
              <a:t>Texte du titre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2351585" y="5157193"/>
            <a:ext cx="8534401" cy="91365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ClrTx/>
              <a:buSzTx/>
              <a:buNone/>
              <a:defRPr sz="2400" b="0">
                <a:solidFill>
                  <a:srgbClr val="FFFFFF"/>
                </a:solidFill>
              </a:defRPr>
            </a:lvl1pPr>
            <a:lvl2pPr marL="0" indent="457200" algn="ctr">
              <a:spcBef>
                <a:spcPts val="500"/>
              </a:spcBef>
              <a:buClrTx/>
              <a:buSzTx/>
              <a:buNone/>
              <a:defRPr sz="2400" b="0">
                <a:solidFill>
                  <a:srgbClr val="FFFFFF"/>
                </a:solidFill>
              </a:defRPr>
            </a:lvl2pPr>
            <a:lvl3pPr marL="0" indent="914400" algn="ctr">
              <a:spcBef>
                <a:spcPts val="500"/>
              </a:spcBef>
              <a:buClrTx/>
              <a:buSzTx/>
              <a:buNone/>
              <a:defRPr sz="2400" b="0">
                <a:solidFill>
                  <a:srgbClr val="FFFFFF"/>
                </a:solidFill>
              </a:defRPr>
            </a:lvl3pPr>
            <a:lvl4pPr marL="0" indent="1371600" algn="ctr">
              <a:spcBef>
                <a:spcPts val="500"/>
              </a:spcBef>
              <a:buClrTx/>
              <a:buSzTx/>
              <a:buNone/>
              <a:defRPr sz="2400" b="0">
                <a:solidFill>
                  <a:srgbClr val="FFFFFF"/>
                </a:solidFill>
              </a:defRPr>
            </a:lvl4pPr>
            <a:lvl5pPr marL="0" indent="1828800" algn="ctr">
              <a:spcBef>
                <a:spcPts val="500"/>
              </a:spcBef>
              <a:buClrTx/>
              <a:buSzTx/>
              <a:buNone/>
              <a:defRPr sz="2400" b="0"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32957" y="6544633"/>
            <a:ext cx="259043" cy="26161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6CB4B4D-7CA3-9044-876B-883B54F8677D}" type="slidenum">
              <a:rPr lang="uk-UA" smtClean="0">
                <a:solidFill>
                  <a:srgbClr val="4F81BD">
                    <a:lumMod val="75000"/>
                  </a:srgbClr>
                </a:solidFill>
              </a:rPr>
              <a:pPr/>
              <a:t>‹N°›</a:t>
            </a:fld>
            <a:endParaRPr lang="uk-UA" dirty="0">
              <a:solidFill>
                <a:srgbClr val="4F81BD">
                  <a:lumMod val="75000"/>
                </a:srgb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Texte niveau 1</a:t>
            </a:r>
          </a:p>
          <a:p>
            <a:pPr lvl="1"/>
            <a:r>
              <a:rPr dirty="0"/>
              <a:t>Texte niveau 2</a:t>
            </a:r>
          </a:p>
          <a:p>
            <a:pPr lvl="2"/>
            <a:r>
              <a:rPr dirty="0"/>
              <a:t>Texte niveau 3</a:t>
            </a:r>
          </a:p>
          <a:p>
            <a:pPr lvl="3"/>
            <a:r>
              <a:rPr dirty="0"/>
              <a:t>Texte niveau 4</a:t>
            </a:r>
          </a:p>
          <a:p>
            <a:pPr lvl="4"/>
            <a:r>
              <a:rPr dirty="0"/>
              <a:t>Texte niveau 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174806" y="6167413"/>
            <a:ext cx="275073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F5407F-2C3A-F14A-87E0-D89888BE8E07}" type="slidenum">
              <a:rPr lang="uk-UA" smtClean="0">
                <a:solidFill>
                  <a:srgbClr val="000000"/>
                </a:solidFill>
              </a:rPr>
              <a:pPr/>
              <a:t>‹N°›</a:t>
            </a:fld>
            <a:endParaRPr lang="uk-U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F3B79B-24F5-442C-9893-E27820B8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hangingPunct="0"/>
            <a:fld id="{741A5683-9682-41FF-9729-8F644F09BA81}" type="datetime1">
              <a:rPr lang="fr-FR" kern="0">
                <a:solidFill>
                  <a:srgbClr val="000000"/>
                </a:solidFill>
                <a:sym typeface="Calibri"/>
              </a:rPr>
              <a:pPr hangingPunct="0"/>
              <a:t>04/10/2021</a:t>
            </a:fld>
            <a:endParaRPr lang="fr-FR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E74B99-2907-40E2-BBC3-64DC0FBF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hangingPunct="0"/>
            <a:endParaRPr lang="fr-FR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74D984-E03E-4A57-AADE-1BB021ED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16928" y="6589327"/>
            <a:ext cx="275073" cy="276999"/>
          </a:xfrm>
        </p:spPr>
        <p:txBody>
          <a:bodyPr/>
          <a:lstStyle/>
          <a:p>
            <a:fld id="{D36470D1-D738-454F-BE51-08B64D339D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"/>
          <p:cNvSpPr/>
          <p:nvPr/>
        </p:nvSpPr>
        <p:spPr>
          <a:xfrm>
            <a:off x="3033185" y="1162050"/>
            <a:ext cx="8549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txBody>
          <a:bodyPr lIns="45719" rIns="45719"/>
          <a:lstStyle/>
          <a:p>
            <a:pPr hangingPunct="0"/>
            <a:endParaRPr sz="1800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1199455" y="332657"/>
            <a:ext cx="10657187" cy="86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Texte niveau 1…"/>
          <p:cNvSpPr txBox="1">
            <a:spLocks noGrp="1"/>
          </p:cNvSpPr>
          <p:nvPr>
            <p:ph type="body" idx="1"/>
          </p:nvPr>
        </p:nvSpPr>
        <p:spPr>
          <a:xfrm>
            <a:off x="1487489" y="1600200"/>
            <a:ext cx="10273143" cy="4493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16927" y="6589326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457200">
              <a:defRPr sz="1200" b="1">
                <a:solidFill>
                  <a:srgbClr val="FFFFFF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sym typeface="Calibri"/>
              </a:rPr>
              <a:pPr hangingPunct="0"/>
              <a:t>‹N°›</a:t>
            </a:fld>
            <a:endParaRPr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69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1E3B89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1E3B89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1E3B89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1E3B89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1E3B89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1E3B89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1E3B89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1E3B89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1E3B89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1E3B89"/>
        </a:buClr>
        <a:buSzPct val="100000"/>
        <a:buFontTx/>
        <a:buChar char="➢"/>
        <a:tabLst/>
        <a:defRPr sz="2000" b="1" i="0" u="none" strike="noStrike" cap="none" spc="0" baseline="0">
          <a:ln>
            <a:noFill/>
          </a:ln>
          <a:solidFill>
            <a:srgbClr val="1E3B89"/>
          </a:solidFill>
          <a:uFillTx/>
          <a:latin typeface="+mn-lt"/>
          <a:ea typeface="+mn-ea"/>
          <a:cs typeface="+mn-cs"/>
          <a:sym typeface="Calibri"/>
        </a:defRPr>
      </a:lvl1pPr>
      <a:lvl2pPr marL="774700" marR="0" indent="-317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1E3B89"/>
        </a:buClr>
        <a:buSzPct val="100000"/>
        <a:buFontTx/>
        <a:buChar char="▪"/>
        <a:tabLst/>
        <a:defRPr sz="2000" b="1" i="0" u="none" strike="noStrike" cap="none" spc="0" baseline="0">
          <a:ln>
            <a:noFill/>
          </a:ln>
          <a:solidFill>
            <a:srgbClr val="1E3B89"/>
          </a:solidFill>
          <a:uFillTx/>
          <a:latin typeface="+mn-lt"/>
          <a:ea typeface="+mn-ea"/>
          <a:cs typeface="+mn-cs"/>
          <a:sym typeface="Calibri"/>
        </a:defRPr>
      </a:lvl2pPr>
      <a:lvl3pPr marL="1200150" marR="0" indent="-28575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1E3B89"/>
        </a:buClr>
        <a:buSzPct val="100000"/>
        <a:buFontTx/>
        <a:buChar char="o"/>
        <a:tabLst/>
        <a:defRPr sz="2000" b="1" i="0" u="none" strike="noStrike" cap="none" spc="0" baseline="0">
          <a:ln>
            <a:noFill/>
          </a:ln>
          <a:solidFill>
            <a:srgbClr val="1E3B89"/>
          </a:solidFill>
          <a:uFillTx/>
          <a:latin typeface="+mn-lt"/>
          <a:ea typeface="+mn-ea"/>
          <a:cs typeface="+mn-cs"/>
          <a:sym typeface="Calibri"/>
        </a:defRPr>
      </a:lvl3pPr>
      <a:lvl4pPr marL="1698171" marR="0" indent="-326571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1E3B89"/>
        </a:buClr>
        <a:buSzPct val="100000"/>
        <a:buFontTx/>
        <a:buChar char="–"/>
        <a:tabLst/>
        <a:defRPr sz="2000" b="1" i="0" u="none" strike="noStrike" cap="none" spc="0" baseline="0">
          <a:ln>
            <a:noFill/>
          </a:ln>
          <a:solidFill>
            <a:srgbClr val="1E3B89"/>
          </a:solidFill>
          <a:uFillTx/>
          <a:latin typeface="+mn-lt"/>
          <a:ea typeface="+mn-ea"/>
          <a:cs typeface="+mn-cs"/>
          <a:sym typeface="Calibri"/>
        </a:defRPr>
      </a:lvl4pPr>
      <a:lvl5pPr marL="2209800" marR="0" indent="-381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1E3B89"/>
        </a:buClr>
        <a:buSzPct val="100000"/>
        <a:buFontTx/>
        <a:buChar char="»"/>
        <a:tabLst/>
        <a:defRPr sz="2000" b="1" i="0" u="none" strike="noStrike" cap="none" spc="0" baseline="0">
          <a:ln>
            <a:noFill/>
          </a:ln>
          <a:solidFill>
            <a:srgbClr val="1E3B89"/>
          </a:solidFill>
          <a:uFillTx/>
          <a:latin typeface="+mn-lt"/>
          <a:ea typeface="+mn-ea"/>
          <a:cs typeface="+mn-cs"/>
          <a:sym typeface="Calibri"/>
        </a:defRPr>
      </a:lvl5pPr>
      <a:lvl6pPr marL="2514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1E3B89"/>
        </a:buClr>
        <a:buSzPct val="100000"/>
        <a:buFontTx/>
        <a:buChar char="•"/>
        <a:tabLst/>
        <a:defRPr sz="2000" b="1" i="0" u="none" strike="noStrike" cap="none" spc="0" baseline="0">
          <a:ln>
            <a:noFill/>
          </a:ln>
          <a:solidFill>
            <a:srgbClr val="1E3B89"/>
          </a:solidFill>
          <a:uFillTx/>
          <a:latin typeface="+mn-lt"/>
          <a:ea typeface="+mn-ea"/>
          <a:cs typeface="+mn-cs"/>
          <a:sym typeface="Calibri"/>
        </a:defRPr>
      </a:lvl6pPr>
      <a:lvl7pPr marL="29718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1E3B89"/>
        </a:buClr>
        <a:buSzPct val="100000"/>
        <a:buFontTx/>
        <a:buChar char="•"/>
        <a:tabLst/>
        <a:defRPr sz="2000" b="1" i="0" u="none" strike="noStrike" cap="none" spc="0" baseline="0">
          <a:ln>
            <a:noFill/>
          </a:ln>
          <a:solidFill>
            <a:srgbClr val="1E3B89"/>
          </a:solidFill>
          <a:uFillTx/>
          <a:latin typeface="+mn-lt"/>
          <a:ea typeface="+mn-ea"/>
          <a:cs typeface="+mn-cs"/>
          <a:sym typeface="Calibri"/>
        </a:defRPr>
      </a:lvl7pPr>
      <a:lvl8pPr marL="34290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1E3B89"/>
        </a:buClr>
        <a:buSzPct val="100000"/>
        <a:buFontTx/>
        <a:buChar char="•"/>
        <a:tabLst/>
        <a:defRPr sz="2000" b="1" i="0" u="none" strike="noStrike" cap="none" spc="0" baseline="0">
          <a:ln>
            <a:noFill/>
          </a:ln>
          <a:solidFill>
            <a:srgbClr val="1E3B89"/>
          </a:solidFill>
          <a:uFillTx/>
          <a:latin typeface="+mn-lt"/>
          <a:ea typeface="+mn-ea"/>
          <a:cs typeface="+mn-cs"/>
          <a:sym typeface="Calibri"/>
        </a:defRPr>
      </a:lvl8pPr>
      <a:lvl9pPr marL="3886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1E3B89"/>
        </a:buClr>
        <a:buSzPct val="100000"/>
        <a:buFontTx/>
        <a:buChar char="•"/>
        <a:tabLst/>
        <a:defRPr sz="2000" b="1" i="0" u="none" strike="noStrike" cap="none" spc="0" baseline="0">
          <a:ln>
            <a:noFill/>
          </a:ln>
          <a:solidFill>
            <a:srgbClr val="1E3B89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1"/>
          <p:cNvSpPr txBox="1">
            <a:spLocks noGrp="1"/>
          </p:cNvSpPr>
          <p:nvPr>
            <p:ph type="ctrTitle"/>
          </p:nvPr>
        </p:nvSpPr>
        <p:spPr>
          <a:xfrm>
            <a:off x="2827171" y="1610139"/>
            <a:ext cx="8155568" cy="32997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dirty="0"/>
              <a:t>Point presse</a:t>
            </a:r>
            <a:br>
              <a:rPr lang="fr-FR" dirty="0"/>
            </a:br>
            <a:r>
              <a:rPr lang="fr-FR" dirty="0"/>
              <a:t>Innovations </a:t>
            </a:r>
            <a:r>
              <a:rPr lang="fr-FR"/>
              <a:t>et souveraineté </a:t>
            </a:r>
            <a:r>
              <a:rPr lang="fr-FR" dirty="0"/>
              <a:t>sanitaire de la France :  quels moyens pour quelles ambitions ?</a:t>
            </a:r>
            <a:endParaRPr dirty="0"/>
          </a:p>
        </p:txBody>
      </p:sp>
      <p:sp>
        <p:nvSpPr>
          <p:cNvPr id="33" name="Sous-titre 2"/>
          <p:cNvSpPr txBox="1">
            <a:spLocks noGrp="1"/>
          </p:cNvSpPr>
          <p:nvPr>
            <p:ph type="subTitle" sz="quarter" idx="1"/>
          </p:nvPr>
        </p:nvSpPr>
        <p:spPr>
          <a:xfrm>
            <a:off x="4333460" y="5355974"/>
            <a:ext cx="4788499" cy="91365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 b="1"/>
            </a:pPr>
            <a:r>
              <a:rPr lang="fr-FR" dirty="0"/>
              <a:t>10 </a:t>
            </a:r>
            <a:r>
              <a:rPr lang="fr-FR" dirty="0" err="1"/>
              <a:t>èmes</a:t>
            </a:r>
            <a:r>
              <a:rPr lang="fr-FR" dirty="0"/>
              <a:t> Rencontres du G5 Santé</a:t>
            </a:r>
            <a:br>
              <a:rPr lang="fr-FR" dirty="0"/>
            </a:br>
            <a:r>
              <a:rPr lang="fr-FR" dirty="0"/>
              <a:t>5 octobre 2021</a:t>
            </a:r>
          </a:p>
          <a:p>
            <a:pPr>
              <a:spcBef>
                <a:spcPts val="400"/>
              </a:spcBef>
              <a:defRPr sz="2000" b="1"/>
            </a:pPr>
            <a:endParaRPr dirty="0"/>
          </a:p>
        </p:txBody>
      </p:sp>
      <p:sp>
        <p:nvSpPr>
          <p:cNvPr id="34" name="Espace réservé du numéro de diapositive 3"/>
          <p:cNvSpPr txBox="1">
            <a:spLocks noGrp="1"/>
          </p:cNvSpPr>
          <p:nvPr>
            <p:ph type="sldNum" sz="quarter" idx="2"/>
          </p:nvPr>
        </p:nvSpPr>
        <p:spPr>
          <a:xfrm>
            <a:off x="10408956" y="6544634"/>
            <a:ext cx="259044" cy="2616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rgbClr val="4F81BD">
                    <a:lumMod val="75000"/>
                  </a:srgbClr>
                </a:solidFill>
              </a:rPr>
              <a:pPr/>
              <a:t>1</a:t>
            </a:fld>
            <a:endParaRPr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8" y="4807987"/>
            <a:ext cx="2263578" cy="186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1913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PLFSS 2022 : réactions du G5 Santé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>
                <a:solidFill>
                  <a:srgbClr val="4F81BD">
                    <a:lumMod val="75000"/>
                  </a:srgbClr>
                </a:solidFill>
              </a:rPr>
              <a:pPr/>
              <a:t>10</a:t>
            </a:fld>
            <a:endParaRPr lang="uk-UA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6265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PLFSS 2022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dirty="0"/>
          </a:p>
          <a:p>
            <a:r>
              <a:rPr lang="fr-FR" dirty="0"/>
              <a:t>Le G5 Santé note avec intérêt l’introduction d’un critère industriel dans la fixation du prix : le CEPS pourra « </a:t>
            </a:r>
            <a:r>
              <a:rPr lang="fr-FR" i="1" dirty="0"/>
              <a:t>tenir compte de l’implantation des sites de production, ayant pour finalité d’améliorer la sécurité d’approvisionnement du marché français </a:t>
            </a:r>
            <a:r>
              <a:rPr lang="fr-FR" dirty="0"/>
              <a:t>».</a:t>
            </a:r>
          </a:p>
          <a:p>
            <a:endParaRPr lang="fr-FR" dirty="0"/>
          </a:p>
          <a:p>
            <a:r>
              <a:rPr lang="fr-FR" dirty="0"/>
              <a:t>En revanche, il constate un montant d’économies sur les produits de santé en forte augmentation pour 2022 : </a:t>
            </a:r>
          </a:p>
          <a:p>
            <a:pPr lvl="1"/>
            <a:r>
              <a:rPr lang="fr-FR" dirty="0"/>
              <a:t>1 250 M€ pour les produits de santé, combien pour le médicament ? </a:t>
            </a:r>
          </a:p>
          <a:p>
            <a:pPr lvl="1"/>
            <a:r>
              <a:rPr lang="fr-FR" dirty="0"/>
              <a:t>Il appelle à nouveau à un moratoire sur les baisses de prix pour des médicaments à fort enjeu d’indépendance sanitaire.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Pour rappel, les baisses de prix sur le médicament : 920 M€ en 2020, 640 M en 2021.</a:t>
            </a:r>
          </a:p>
          <a:p>
            <a:endParaRPr lang="fr-FR" dirty="0"/>
          </a:p>
          <a:p>
            <a:r>
              <a:rPr lang="fr-FR" dirty="0"/>
              <a:t>Incohérence des baisses de prix avec la volonté d’améliorer la souveraineté sanitaire de la France :</a:t>
            </a:r>
          </a:p>
          <a:p>
            <a:pPr lvl="1"/>
            <a:r>
              <a:rPr lang="fr-FR" b="0" dirty="0"/>
              <a:t>Etude PwC pour le G5 Santé : +7 % de surcoût de la sécurisation des approvisionnements sur 10 segments sensibles représentant une petite moitié de nos achats. </a:t>
            </a:r>
          </a:p>
          <a:p>
            <a:pPr lvl="1"/>
            <a:r>
              <a:rPr lang="fr-FR" b="0" dirty="0"/>
              <a:t>L’INSEE vient de publier une note estimant que pour l’ensemble de l’industrie française, les prix de production ont augmenté en un an de 10%, notamment du fait de la hausse des matières premières, de l’énergie, de l’eau, ou encore des équipements électroniques. 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E9F5407F-2C3A-F14A-87E0-D89888BE8E07}" type="slidenum">
              <a:rPr lang="uk-UA" smtClean="0">
                <a:solidFill>
                  <a:srgbClr val="000000"/>
                </a:solidFill>
              </a:rPr>
              <a:pPr/>
              <a:t>11</a:t>
            </a:fld>
            <a:endParaRPr lang="uk-U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7864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Questions / Réponses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1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uk-UA" sz="11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5077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Recherche et Développement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latin typeface="Calibri" charset="0"/>
                <a:ea typeface="Calibri" charset="0"/>
                <a:cs typeface="Times New Roman" charset="0"/>
              </a:rPr>
              <a:t>Le président de la République (CSIS du 29 juin 2021)</a:t>
            </a:r>
          </a:p>
          <a:p>
            <a:pPr marL="0" indent="0">
              <a:buNone/>
            </a:pPr>
            <a:endParaRPr lang="fr-FR" dirty="0">
              <a:latin typeface="Calibri" charset="0"/>
              <a:ea typeface="Calibri" charset="0"/>
              <a:cs typeface="Times New Roman" charset="0"/>
            </a:endParaRPr>
          </a:p>
          <a:p>
            <a:pPr lvl="0"/>
            <a:r>
              <a:rPr lang="fr-FR" b="0" i="1" noProof="1">
                <a:latin typeface="Calibri" charset="0"/>
                <a:ea typeface="Times New Roman" charset="0"/>
                <a:cs typeface="Times New Roman" charset="0"/>
              </a:rPr>
              <a:t>« Premièrement, on a en effet collectivement sous-investi dans la recherche, c’est - 25 % en 10 ans de R&amp;D santé par rapport à nos grands comparables, c'est clairement un sujet. »</a:t>
            </a:r>
          </a:p>
          <a:p>
            <a:pPr lvl="0"/>
            <a:endParaRPr lang="fr-FR" b="0" i="1" noProof="1">
              <a:latin typeface="Calibri" charset="0"/>
              <a:ea typeface="Times New Roman" charset="0"/>
              <a:cs typeface="Times New Roman" charset="0"/>
            </a:endParaRPr>
          </a:p>
          <a:p>
            <a:r>
              <a:rPr lang="fr-FR" b="0" i="1" noProof="1">
                <a:latin typeface="Calibri" charset="0"/>
                <a:ea typeface="Calibri" charset="0"/>
                <a:cs typeface="Times New Roman" charset="0"/>
              </a:rPr>
              <a:t>« Ensuite, on a sédimenté des structures à travers le temps, mais on a des acteurs trop divisés et dispersés ; ce qui crée de la lenteur dans le système. » </a:t>
            </a:r>
          </a:p>
          <a:p>
            <a:endParaRPr lang="fr-FR" b="0" noProof="1">
              <a:latin typeface="Calibri" charset="0"/>
              <a:ea typeface="Calibri" charset="0"/>
              <a:cs typeface="Times New Roman" charset="0"/>
            </a:endParaRPr>
          </a:p>
          <a:p>
            <a:endParaRPr lang="fr-FR" b="0" dirty="0">
              <a:latin typeface="Calibri" charset="0"/>
              <a:ea typeface="Calibri" charset="0"/>
              <a:cs typeface="Times New Roman" charset="0"/>
            </a:endParaRPr>
          </a:p>
          <a:p>
            <a:pPr marL="0" lvl="0" indent="0">
              <a:buNone/>
            </a:pPr>
            <a:r>
              <a:rPr lang="fr-FR" dirty="0"/>
              <a:t>La crise sanitaire a provoqué une large prise de conscience de l’importance de la R&amp;D, tant publique que privée, pour la souveraineté sanitaire : afin de pourvoir réagir et s’adapter, un pays a besoin d’une base scientifique solide et d’une capacité à développer des innovations de rupture.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E9F5407F-2C3A-F14A-87E0-D89888BE8E07}" type="slidenum">
              <a:rPr lang="uk-UA" smtClean="0">
                <a:solidFill>
                  <a:srgbClr val="000000"/>
                </a:solidFill>
              </a:rPr>
              <a:pPr/>
              <a:t>2</a:t>
            </a:fld>
            <a:endParaRPr lang="uk-U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676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Recherche et Développement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99454" y="1520686"/>
            <a:ext cx="5976597" cy="4810539"/>
          </a:xfrm>
        </p:spPr>
        <p:txBody>
          <a:bodyPr>
            <a:normAutofit lnSpcReduction="10000"/>
          </a:bodyPr>
          <a:lstStyle/>
          <a:p>
            <a:r>
              <a:rPr lang="fr-FR" dirty="0">
                <a:latin typeface="Calibri" charset="0"/>
                <a:ea typeface="Calibri" charset="0"/>
                <a:cs typeface="Cordia New" charset="0"/>
              </a:rPr>
              <a:t>La recherche publique française est reconnue pour sa qualité </a:t>
            </a:r>
            <a:r>
              <a:rPr lang="fr-FR" sz="1600" b="0" dirty="0">
                <a:latin typeface="Calibri" charset="0"/>
                <a:ea typeface="Calibri" charset="0"/>
                <a:cs typeface="Cordia New" charset="0"/>
              </a:rPr>
              <a:t>(5</a:t>
            </a:r>
            <a:r>
              <a:rPr lang="fr-FR" sz="1600" b="0" baseline="30000" dirty="0">
                <a:latin typeface="Calibri" charset="0"/>
                <a:ea typeface="Calibri" charset="0"/>
                <a:cs typeface="Cordia New" charset="0"/>
              </a:rPr>
              <a:t>e</a:t>
            </a:r>
            <a:r>
              <a:rPr lang="fr-FR" sz="1600" b="0" dirty="0">
                <a:latin typeface="Calibri" charset="0"/>
                <a:ea typeface="Calibri" charset="0"/>
                <a:cs typeface="Cordia New" charset="0"/>
              </a:rPr>
              <a:t> rang mondial pour le World </a:t>
            </a:r>
            <a:r>
              <a:rPr lang="fr-FR" sz="1600" b="0" dirty="0" err="1">
                <a:latin typeface="Calibri" charset="0"/>
                <a:ea typeface="Calibri" charset="0"/>
                <a:cs typeface="Cordia New" charset="0"/>
              </a:rPr>
              <a:t>Economic</a:t>
            </a:r>
            <a:r>
              <a:rPr lang="fr-FR" sz="1600" b="0" dirty="0">
                <a:latin typeface="Calibri" charset="0"/>
                <a:ea typeface="Calibri" charset="0"/>
                <a:cs typeface="Cordia New" charset="0"/>
              </a:rPr>
              <a:t> Forum)</a:t>
            </a:r>
          </a:p>
          <a:p>
            <a:endParaRPr lang="fr-FR" dirty="0">
              <a:latin typeface="Calibri" charset="0"/>
              <a:ea typeface="Calibri" charset="0"/>
              <a:cs typeface="Cordia New" charset="0"/>
            </a:endParaRPr>
          </a:p>
          <a:p>
            <a:r>
              <a:rPr lang="fr-FR" dirty="0">
                <a:latin typeface="Calibri" charset="0"/>
                <a:ea typeface="Calibri" charset="0"/>
                <a:cs typeface="Cordia New" charset="0"/>
              </a:rPr>
              <a:t>La France reste un pays innovant, au 7</a:t>
            </a:r>
            <a:r>
              <a:rPr lang="fr-FR" baseline="30000" dirty="0">
                <a:latin typeface="Calibri" charset="0"/>
                <a:ea typeface="Calibri" charset="0"/>
                <a:cs typeface="Cordia New" charset="0"/>
              </a:rPr>
              <a:t>e</a:t>
            </a:r>
            <a:r>
              <a:rPr lang="fr-FR" dirty="0">
                <a:latin typeface="Calibri" charset="0"/>
                <a:ea typeface="Calibri" charset="0"/>
                <a:cs typeface="Cordia New" charset="0"/>
              </a:rPr>
              <a:t> rang mondial pour les brevets pharmaceutiques et biotechnologiques</a:t>
            </a:r>
          </a:p>
          <a:p>
            <a:endParaRPr lang="fr-FR" dirty="0">
              <a:latin typeface="Calibri" charset="0"/>
              <a:ea typeface="Calibri" charset="0"/>
              <a:cs typeface="Cordia New" charset="0"/>
            </a:endParaRPr>
          </a:p>
          <a:p>
            <a:r>
              <a:rPr lang="fr-FR" dirty="0">
                <a:latin typeface="Calibri" charset="0"/>
                <a:ea typeface="Calibri" charset="0"/>
                <a:cs typeface="Cordia New" charset="0"/>
              </a:rPr>
              <a:t>Mais fait face à une forte compétition internationale </a:t>
            </a:r>
          </a:p>
          <a:p>
            <a:endParaRPr lang="fr-FR" dirty="0">
              <a:latin typeface="Calibri" charset="0"/>
              <a:ea typeface="Calibri" charset="0"/>
              <a:cs typeface="Cordia New" charset="0"/>
            </a:endParaRPr>
          </a:p>
          <a:p>
            <a:r>
              <a:rPr lang="fr-FR" dirty="0">
                <a:latin typeface="Calibri" charset="0"/>
                <a:ea typeface="Calibri" charset="0"/>
                <a:cs typeface="Cordia New" charset="0"/>
              </a:rPr>
              <a:t>Les crédits publics en R&amp;D pour la santé sont plus de deux fois inférieurs à ceux de l’Allemagne et ils ont diminué de 28 % entre 2011 et 2018 quand ils augmentaient de 11 % en Allemagne et de 16 % au Royaume-Uni sur la même période. </a:t>
            </a:r>
            <a:r>
              <a:rPr lang="fr-FR" sz="1600" b="0" dirty="0">
                <a:latin typeface="Calibri" charset="0"/>
                <a:ea typeface="Calibri" charset="0"/>
                <a:cs typeface="Cordia New" charset="0"/>
              </a:rPr>
              <a:t>(Note du CAE  n°62, janvier 2021)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E9F5407F-2C3A-F14A-87E0-D89888BE8E07}" type="slidenum">
              <a:rPr lang="uk-UA" smtClean="0">
                <a:solidFill>
                  <a:srgbClr val="000000"/>
                </a:solidFill>
              </a:rPr>
              <a:pPr/>
              <a:t>3</a:t>
            </a:fld>
            <a:endParaRPr lang="uk-UA" dirty="0">
              <a:solidFill>
                <a:srgbClr val="000000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697" y="1600200"/>
            <a:ext cx="4298315" cy="4097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850992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R&amp;D - Propositions du G5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30017" y="1376625"/>
            <a:ext cx="9412357" cy="5067787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Faire de la recherche biomédicale une priorité stratégique pérenne </a:t>
            </a:r>
          </a:p>
          <a:p>
            <a:pPr lvl="1"/>
            <a:r>
              <a:rPr lang="fr-FR" b="0" dirty="0"/>
              <a:t>Doubler le budget de la recherche publique consacré à la Santé</a:t>
            </a:r>
          </a:p>
          <a:p>
            <a:pPr lvl="1"/>
            <a:r>
              <a:rPr lang="fr-FR" b="0" dirty="0"/>
              <a:t>Définir une Stratégie Nationale de Recherche et Innovation, avec la participation des industriels </a:t>
            </a:r>
          </a:p>
          <a:p>
            <a:endParaRPr lang="fr-FR" dirty="0"/>
          </a:p>
          <a:p>
            <a:r>
              <a:rPr lang="fr-FR" dirty="0"/>
              <a:t>Améliorer la gouvernance : préciser périmètre et missions de l’Agence de l’innovation en Santé, </a:t>
            </a:r>
            <a:r>
              <a:rPr lang="fr-FR" b="0" dirty="0"/>
              <a:t>avec la participation des industriels</a:t>
            </a:r>
          </a:p>
          <a:p>
            <a:pPr lvl="1"/>
            <a:r>
              <a:rPr lang="fr-FR" b="0" dirty="0"/>
              <a:t>Créer un guichet facilitateur, avec les organismes de recherche publique comme avec les différentes autorités de santé</a:t>
            </a:r>
          </a:p>
          <a:p>
            <a:pPr lvl="1"/>
            <a:r>
              <a:rPr lang="fr-FR" b="0" dirty="0"/>
              <a:t>Améliorer les partenariats public-privé</a:t>
            </a:r>
          </a:p>
          <a:p>
            <a:pPr lvl="1"/>
            <a:endParaRPr lang="fr-FR" dirty="0"/>
          </a:p>
          <a:p>
            <a:r>
              <a:rPr lang="fr-FR" dirty="0"/>
              <a:t>Développer le capital humain </a:t>
            </a:r>
          </a:p>
          <a:p>
            <a:pPr lvl="1"/>
            <a:r>
              <a:rPr lang="fr-FR" b="0" dirty="0"/>
              <a:t>Garder les talents : formations aux métiers de l’entreprise </a:t>
            </a:r>
          </a:p>
          <a:p>
            <a:pPr lvl="1"/>
            <a:r>
              <a:rPr lang="fr-FR" b="0" dirty="0"/>
              <a:t>Valoriser les partenariats public-privé dans les carrières publiques</a:t>
            </a:r>
          </a:p>
          <a:p>
            <a:pPr lvl="1"/>
            <a:endParaRPr lang="fr-FR" dirty="0"/>
          </a:p>
          <a:p>
            <a:r>
              <a:rPr lang="fr-FR" dirty="0"/>
              <a:t>Renforcer le continuum Recherche Fondamentale/</a:t>
            </a:r>
            <a:r>
              <a:rPr lang="fr-FR" dirty="0" err="1"/>
              <a:t>Translationnelle</a:t>
            </a:r>
            <a:r>
              <a:rPr lang="fr-FR" dirty="0"/>
              <a:t>/Clinique</a:t>
            </a:r>
          </a:p>
          <a:p>
            <a:pPr lvl="1"/>
            <a:r>
              <a:rPr lang="fr-FR" b="0" dirty="0"/>
              <a:t>Renforcer les </a:t>
            </a:r>
            <a:r>
              <a:rPr lang="fr-FR" b="0" dirty="0" err="1"/>
              <a:t>biobanques</a:t>
            </a:r>
            <a:r>
              <a:rPr lang="fr-FR" b="0" dirty="0"/>
              <a:t> à l’échelle européenne</a:t>
            </a:r>
          </a:p>
          <a:p>
            <a:pPr lvl="1"/>
            <a:r>
              <a:rPr lang="fr-FR" b="0" dirty="0"/>
              <a:t>Développer l’utilisation des données, faciliter l’accès aux bases de données publiques (HDH)</a:t>
            </a:r>
          </a:p>
          <a:p>
            <a:pPr marL="457200" lvl="1" indent="0">
              <a:buNone/>
            </a:pPr>
            <a:endParaRPr lang="fr-FR" b="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E9F5407F-2C3A-F14A-87E0-D89888BE8E07}" type="slidenum">
              <a:rPr lang="uk-UA" smtClean="0">
                <a:solidFill>
                  <a:srgbClr val="000000"/>
                </a:solidFill>
              </a:rPr>
              <a:pPr/>
              <a:t>4</a:t>
            </a:fld>
            <a:endParaRPr lang="uk-U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434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Production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87489" y="1600200"/>
            <a:ext cx="10273143" cy="48442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>
                <a:latin typeface="Calibri" charset="0"/>
                <a:ea typeface="Calibri" charset="0"/>
                <a:cs typeface="Times New Roman" charset="0"/>
              </a:rPr>
              <a:t>Le président de la République (CSIS du 29 juin 2021)</a:t>
            </a:r>
          </a:p>
          <a:p>
            <a:pPr marL="0" indent="0">
              <a:buNone/>
            </a:pPr>
            <a:endParaRPr lang="fr-FR" dirty="0"/>
          </a:p>
          <a:p>
            <a:pPr>
              <a:lnSpc>
                <a:spcPct val="120000"/>
              </a:lnSpc>
            </a:pPr>
            <a:r>
              <a:rPr lang="fr-FR" b="0" i="1" dirty="0"/>
              <a:t>« Nous, on a mis beaucoup plus de pression sur le prix du médicament. Et donc, très clairement, on a abimé́ le tissu industriel » </a:t>
            </a:r>
          </a:p>
          <a:p>
            <a:pPr>
              <a:lnSpc>
                <a:spcPct val="120000"/>
              </a:lnSpc>
            </a:pPr>
            <a:r>
              <a:rPr lang="fr-FR" b="0" i="1" dirty="0"/>
              <a:t>« Quand il n’y a pas de tissu industriel, il n’y a plus d’innovations industrielles non plus. Et ce que je disais pour la recherche tout à l’heure a été́ au fond vrai pour l’industrie, on a fait souffrir le tissu industriel en France par une politique du prix du médicament qui a été́ très imprédictible parce que trop géré́ à l'</a:t>
            </a:r>
            <a:r>
              <a:rPr lang="fr-FR" b="0" i="1" dirty="0" err="1"/>
              <a:t>année-l'année</a:t>
            </a:r>
            <a:r>
              <a:rPr lang="fr-FR" b="0" i="1" dirty="0"/>
              <a:t> et sur lequel l'essentiel de l'effort s’est fait »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L’étude BIPE pour le G5 Santé</a:t>
            </a:r>
          </a:p>
          <a:p>
            <a:pPr marL="0" indent="0">
              <a:buNone/>
            </a:pPr>
            <a:endParaRPr lang="fr-FR" dirty="0"/>
          </a:p>
          <a:p>
            <a:pPr>
              <a:lnSpc>
                <a:spcPct val="120000"/>
              </a:lnSpc>
            </a:pPr>
            <a:r>
              <a:rPr lang="fr-FR" b="0" dirty="0"/>
              <a:t>Démontre le recul préoccupant de la France dans le secteur des industries de santé </a:t>
            </a:r>
          </a:p>
          <a:p>
            <a:pPr>
              <a:lnSpc>
                <a:spcPct val="120000"/>
              </a:lnSpc>
            </a:pPr>
            <a:r>
              <a:rPr lang="fr-FR" b="0" dirty="0"/>
              <a:t>La France est désormais en 6</a:t>
            </a:r>
            <a:r>
              <a:rPr lang="fr-FR" b="0" baseline="30000" dirty="0"/>
              <a:t>e</a:t>
            </a:r>
            <a:r>
              <a:rPr lang="fr-FR" b="0" dirty="0"/>
              <a:t> position en Europe pour les exportations et en 7</a:t>
            </a:r>
            <a:r>
              <a:rPr lang="fr-FR" b="0" baseline="30000" dirty="0"/>
              <a:t>e</a:t>
            </a:r>
            <a:r>
              <a:rPr lang="fr-FR" b="0" dirty="0"/>
              <a:t> pour la balance commerciale, la seule en Europe à s’être dégradée entre 2010 et 2017 </a:t>
            </a:r>
          </a:p>
          <a:p>
            <a:pPr lvl="0">
              <a:lnSpc>
                <a:spcPct val="120000"/>
              </a:lnSpc>
            </a:pPr>
            <a:r>
              <a:rPr lang="fr-FR" b="0" dirty="0"/>
              <a:t>Une croissance moyenne nulle sur 2010-2018 pour le marché intérieur du médicament, fait sans précédent pour un secteur stratégique. </a:t>
            </a:r>
          </a:p>
          <a:p>
            <a:pPr>
              <a:lnSpc>
                <a:spcPct val="120000"/>
              </a:lnSpc>
            </a:pPr>
            <a:r>
              <a:rPr lang="fr-FR" b="0" dirty="0"/>
              <a:t>Une contribution de 83% du médicament et des dispositifs médicaux aux économies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E9F5407F-2C3A-F14A-87E0-D89888BE8E07}" type="slidenum">
              <a:rPr lang="uk-UA" smtClean="0">
                <a:solidFill>
                  <a:srgbClr val="000000"/>
                </a:solidFill>
              </a:rPr>
              <a:pPr/>
              <a:t>5</a:t>
            </a:fld>
            <a:endParaRPr lang="uk-U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002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Production - Propositions du G5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41783" y="1582837"/>
            <a:ext cx="10296939" cy="5022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Production et souveraineté sanitaire : se donner les moyens indispensables pour être la 1</a:t>
            </a:r>
            <a:r>
              <a:rPr lang="fr-FR" baseline="30000" dirty="0"/>
              <a:t>e</a:t>
            </a:r>
            <a:r>
              <a:rPr lang="fr-FR" dirty="0"/>
              <a:t> nation européenne en 2030</a:t>
            </a:r>
          </a:p>
          <a:p>
            <a:endParaRPr lang="fr-FR" dirty="0"/>
          </a:p>
          <a:p>
            <a:r>
              <a:rPr lang="fr-FR" dirty="0"/>
              <a:t>Prise en compte effective de critères industriels et Export dans la fixation des prix par le CEPS</a:t>
            </a:r>
          </a:p>
          <a:p>
            <a:endParaRPr lang="fr-FR" dirty="0"/>
          </a:p>
          <a:p>
            <a:r>
              <a:rPr lang="fr-FR" kern="1200" dirty="0">
                <a:cs typeface="Helvetica"/>
              </a:rPr>
              <a:t>Moratoire sur les baisses de prix des médicaments essentiels à fort enjeu d’indépendance sanitaire </a:t>
            </a:r>
          </a:p>
          <a:p>
            <a:endParaRPr lang="fr-FR" kern="1200" dirty="0">
              <a:cs typeface="Helvetica"/>
            </a:endParaRPr>
          </a:p>
          <a:p>
            <a:r>
              <a:rPr lang="fr-FR" dirty="0"/>
              <a:t>Appels d’offres hospitaliers multi-attributaires, privilégier le Made in Europe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Adoption d’un Projet Important d’Intérêt Européen Commun (PIIEC) en santé, afin notamment de renforcer une filière de </a:t>
            </a:r>
            <a:r>
              <a:rPr lang="fr-FR" dirty="0" err="1"/>
              <a:t>bioproduction</a:t>
            </a:r>
            <a:r>
              <a:rPr lang="fr-FR" dirty="0"/>
              <a:t> et de chimie pharmaceutique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E9F5407F-2C3A-F14A-87E0-D89888BE8E07}" type="slidenum">
              <a:rPr lang="uk-UA" smtClean="0">
                <a:solidFill>
                  <a:srgbClr val="000000"/>
                </a:solidFill>
              </a:rPr>
              <a:pPr/>
              <a:t>6</a:t>
            </a:fld>
            <a:endParaRPr lang="uk-U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85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Accès aux nouveaux produits de santé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latin typeface="Calibri" charset="0"/>
                <a:ea typeface="Calibri" charset="0"/>
                <a:cs typeface="Times New Roman" charset="0"/>
              </a:rPr>
              <a:t>Le président de la République (CSIS du 29 juin 2021)</a:t>
            </a:r>
          </a:p>
          <a:p>
            <a:pPr lvl="0"/>
            <a:endParaRPr lang="fr-FR" dirty="0">
              <a:latin typeface="Calibri" charset="0"/>
              <a:ea typeface="Times New Roman" charset="0"/>
              <a:cs typeface="Times New Roman" charset="0"/>
            </a:endParaRPr>
          </a:p>
          <a:p>
            <a:pPr lvl="0"/>
            <a:r>
              <a:rPr lang="fr-FR" b="0" i="1" dirty="0">
                <a:latin typeface="Calibri" charset="0"/>
                <a:ea typeface="Times New Roman" charset="0"/>
                <a:cs typeface="Times New Roman" charset="0"/>
              </a:rPr>
              <a:t>« la </a:t>
            </a:r>
            <a:r>
              <a:rPr lang="fr-FR" b="0" i="1" dirty="0" err="1">
                <a:latin typeface="Calibri" charset="0"/>
                <a:ea typeface="Times New Roman" charset="0"/>
                <a:cs typeface="Times New Roman" charset="0"/>
              </a:rPr>
              <a:t>cle</a:t>
            </a:r>
            <a:r>
              <a:rPr lang="fr-FR" b="0" i="1" dirty="0">
                <a:latin typeface="Calibri" charset="0"/>
                <a:ea typeface="Times New Roman" charset="0"/>
                <a:cs typeface="Times New Roman" charset="0"/>
              </a:rPr>
              <a:t>́, c'est d'innover le plus vite possible, de diffuser le plus vite possible l'innovation et de s'assurer que tout le monde y a </a:t>
            </a:r>
            <a:r>
              <a:rPr lang="fr-FR" b="0" i="1" dirty="0" err="1">
                <a:latin typeface="Calibri" charset="0"/>
                <a:ea typeface="Times New Roman" charset="0"/>
                <a:cs typeface="Times New Roman" charset="0"/>
              </a:rPr>
              <a:t>accès</a:t>
            </a:r>
            <a:r>
              <a:rPr lang="fr-FR" b="0" i="1" dirty="0">
                <a:latin typeface="Calibri" charset="0"/>
                <a:ea typeface="Times New Roman" charset="0"/>
                <a:cs typeface="Times New Roman" charset="0"/>
              </a:rPr>
              <a:t> le plus vite possible. »</a:t>
            </a:r>
          </a:p>
          <a:p>
            <a:pPr lvl="0"/>
            <a:endParaRPr lang="fr-FR" b="0" i="1" dirty="0">
              <a:latin typeface="Calibri" charset="0"/>
              <a:ea typeface="Times New Roman" charset="0"/>
              <a:cs typeface="Times New Roman" charset="0"/>
            </a:endParaRPr>
          </a:p>
          <a:p>
            <a:r>
              <a:rPr lang="fr-FR" b="0" i="1" dirty="0">
                <a:latin typeface="Calibri" charset="0"/>
                <a:ea typeface="Calibri" charset="0"/>
                <a:cs typeface="Times New Roman" charset="0"/>
              </a:rPr>
              <a:t>« Je pense que notre </a:t>
            </a:r>
            <a:r>
              <a:rPr lang="fr-FR" b="0" i="1" dirty="0" err="1">
                <a:latin typeface="Calibri" charset="0"/>
                <a:ea typeface="Calibri" charset="0"/>
                <a:cs typeface="Times New Roman" charset="0"/>
              </a:rPr>
              <a:t>système</a:t>
            </a:r>
            <a:r>
              <a:rPr lang="fr-FR" b="0" i="1" dirty="0">
                <a:latin typeface="Calibri" charset="0"/>
                <a:ea typeface="Calibri" charset="0"/>
                <a:cs typeface="Times New Roman" charset="0"/>
              </a:rPr>
              <a:t>, aujourd'hui, </a:t>
            </a:r>
            <a:r>
              <a:rPr lang="fr-FR" b="0" i="1" dirty="0" err="1">
                <a:latin typeface="Calibri" charset="0"/>
                <a:ea typeface="Calibri" charset="0"/>
                <a:cs typeface="Times New Roman" charset="0"/>
              </a:rPr>
              <a:t>très</a:t>
            </a:r>
            <a:r>
              <a:rPr lang="fr-FR" b="0" i="1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fr-FR" b="0" i="1" dirty="0" err="1">
                <a:latin typeface="Calibri" charset="0"/>
                <a:ea typeface="Calibri" charset="0"/>
                <a:cs typeface="Times New Roman" charset="0"/>
              </a:rPr>
              <a:t>sincèrement</a:t>
            </a:r>
            <a:r>
              <a:rPr lang="fr-FR" b="0" i="1" dirty="0">
                <a:latin typeface="Calibri" charset="0"/>
                <a:ea typeface="Calibri" charset="0"/>
                <a:cs typeface="Times New Roman" charset="0"/>
              </a:rPr>
              <a:t> a </a:t>
            </a:r>
            <a:r>
              <a:rPr lang="fr-FR" b="0" i="1" dirty="0" err="1">
                <a:latin typeface="Calibri" charset="0"/>
                <a:ea typeface="Calibri" charset="0"/>
                <a:cs typeface="Times New Roman" charset="0"/>
              </a:rPr>
              <a:t>crée</a:t>
            </a:r>
            <a:r>
              <a:rPr lang="fr-FR" b="0" i="1" dirty="0">
                <a:latin typeface="Calibri" charset="0"/>
                <a:ea typeface="Calibri" charset="0"/>
                <a:cs typeface="Times New Roman" charset="0"/>
              </a:rPr>
              <a:t>́ trop d’anticorps à l'innovation. » </a:t>
            </a:r>
            <a:endParaRPr lang="fr-FR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E9F5407F-2C3A-F14A-87E0-D89888BE8E07}" type="slidenum">
              <a:rPr lang="uk-UA" smtClean="0">
                <a:solidFill>
                  <a:srgbClr val="000000"/>
                </a:solidFill>
              </a:rPr>
              <a:pPr/>
              <a:t>7</a:t>
            </a:fld>
            <a:endParaRPr lang="uk-U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2328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Messages clés - Etude </a:t>
            </a:r>
            <a:r>
              <a:rPr lang="fr-FR" dirty="0" err="1"/>
              <a:t>Prioritis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69030" y="1381539"/>
            <a:ext cx="10209448" cy="5282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0" dirty="0"/>
              <a:t>Sur 264 indications ayant obtenu une AMM européenne, dans 8 pathologies sévères (juin2017-Dec2020)</a:t>
            </a:r>
          </a:p>
          <a:p>
            <a:pPr marL="0" indent="0">
              <a:buNone/>
            </a:pPr>
            <a:endParaRPr lang="fr-FR" sz="1800" b="0" dirty="0"/>
          </a:p>
          <a:p>
            <a:pPr lvl="1">
              <a:buFont typeface="Wingdings" charset="2"/>
              <a:buChar char="Ø"/>
            </a:pPr>
            <a:r>
              <a:rPr lang="fr-FR" sz="1800" b="0" dirty="0"/>
              <a:t>11 indications sans demande de remboursement en France</a:t>
            </a:r>
          </a:p>
          <a:p>
            <a:pPr lvl="1">
              <a:buFont typeface="Wingdings" charset="2"/>
              <a:buChar char="Ø"/>
            </a:pPr>
            <a:r>
              <a:rPr lang="fr-FR" sz="1800" b="0" dirty="0"/>
              <a:t>239 évaluées par la CT</a:t>
            </a:r>
          </a:p>
          <a:p>
            <a:pPr lvl="1">
              <a:buFont typeface="Wingdings" charset="2"/>
              <a:buChar char="Ø"/>
            </a:pPr>
            <a:r>
              <a:rPr lang="fr-FR" sz="1800" dirty="0"/>
              <a:t>34 indications ayant un SMR insuffisant , dont 5 sous ATU, donc non remboursées</a:t>
            </a:r>
          </a:p>
          <a:p>
            <a:pPr lvl="2">
              <a:buFont typeface="Arial" charset="0"/>
              <a:buChar char="•"/>
            </a:pPr>
            <a:r>
              <a:rPr lang="fr-FR" sz="1800" b="0" dirty="0"/>
              <a:t>La CT considère le bénéfice/risque mal établi, alors que l’AMM européenne l’a jugé favorable</a:t>
            </a:r>
          </a:p>
          <a:p>
            <a:pPr lvl="2">
              <a:buFont typeface="Arial" charset="0"/>
              <a:buChar char="•"/>
            </a:pPr>
            <a:endParaRPr lang="fr-FR" sz="1800" b="0" dirty="0"/>
          </a:p>
          <a:p>
            <a:pPr lvl="1">
              <a:buFont typeface="Wingdings" charset="2"/>
              <a:buChar char="Ø"/>
            </a:pPr>
            <a:r>
              <a:rPr lang="fr-FR" sz="1800" b="0" dirty="0"/>
              <a:t>Aucun refus par les autres agences pour 20 d’entre elles</a:t>
            </a:r>
          </a:p>
          <a:p>
            <a:pPr lvl="1">
              <a:buFont typeface="Wingdings" charset="2"/>
              <a:buChar char="Ø"/>
            </a:pPr>
            <a:r>
              <a:rPr lang="fr-FR" sz="1800" b="0" dirty="0"/>
              <a:t>Aucun refus par l’Allemagne</a:t>
            </a:r>
          </a:p>
          <a:p>
            <a:pPr lvl="1">
              <a:buFont typeface="Wingdings" charset="2"/>
              <a:buChar char="Ø"/>
            </a:pPr>
            <a:endParaRPr lang="fr-FR" sz="1800" b="0" dirty="0"/>
          </a:p>
          <a:p>
            <a:pPr lvl="1">
              <a:buFont typeface="Wingdings" charset="2"/>
              <a:buChar char="Ø"/>
            </a:pPr>
            <a:r>
              <a:rPr lang="fr-FR" sz="1800" b="0" dirty="0"/>
              <a:t>12 produits hospitaliers n’ont pas pu accéder à la liste en sus (dont la moitié sous ATU) : accès très limité et inéquitable faute de financement</a:t>
            </a:r>
          </a:p>
          <a:p>
            <a:pPr lvl="2">
              <a:buFont typeface="Arial" charset="0"/>
              <a:buChar char="•"/>
            </a:pPr>
            <a:r>
              <a:rPr lang="fr-FR" sz="1800" b="0" dirty="0"/>
              <a:t>d‘où l’annonce du CSIS du 29 juin dernier de modifier les critères d’inscription sur la liste en sus pour ajouter les ASMR 4</a:t>
            </a:r>
          </a:p>
          <a:p>
            <a:pPr lvl="1">
              <a:buFont typeface="Wingdings" charset="2"/>
              <a:buChar char="Ø"/>
            </a:pPr>
            <a:endParaRPr lang="fr-FR" sz="1800" b="0" dirty="0"/>
          </a:p>
          <a:p>
            <a:pPr lvl="1">
              <a:buFont typeface="Wingdings" charset="2"/>
              <a:buChar char="Ø"/>
            </a:pPr>
            <a:r>
              <a:rPr lang="fr-FR" sz="1800" dirty="0">
                <a:solidFill>
                  <a:srgbClr val="FF0000"/>
                </a:solidFill>
              </a:rPr>
              <a:t>Soit 57,  près d’un quart des produits récents, inaccessibles aux patients français à ce jour</a:t>
            </a:r>
          </a:p>
          <a:p>
            <a:pPr lvl="1">
              <a:buFont typeface="Wingdings" charset="2"/>
              <a:buChar char="Ø"/>
            </a:pPr>
            <a:endParaRPr lang="fr-FR" sz="18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E9F5407F-2C3A-F14A-87E0-D89888BE8E07}" type="slidenum">
              <a:rPr lang="uk-UA" smtClean="0">
                <a:solidFill>
                  <a:srgbClr val="000000"/>
                </a:solidFill>
              </a:rPr>
              <a:pPr/>
              <a:t>8</a:t>
            </a:fld>
            <a:endParaRPr lang="uk-U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1616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Accès au marché </a:t>
            </a:r>
            <a:r>
              <a:rPr lang="fr-FR"/>
              <a:t>- Proposition </a:t>
            </a:r>
            <a:r>
              <a:rPr lang="fr-FR" dirty="0"/>
              <a:t>du G5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41783" y="1582837"/>
            <a:ext cx="10296939" cy="5022348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Permettre un accès direct aux innovations dès l’obtention de l’AMM européenne, comme en Allemagne</a:t>
            </a:r>
          </a:p>
          <a:p>
            <a:endParaRPr lang="fr-FR" dirty="0"/>
          </a:p>
          <a:p>
            <a:pPr lvl="1"/>
            <a:r>
              <a:rPr lang="fr-FR" b="0" dirty="0"/>
              <a:t>l’AMM européenne doit retrouver sa vocation initiale, permettre à tous les patients européens d’accéder aux médicaments après une évaluation commune, à laquelle la France contribue.</a:t>
            </a:r>
          </a:p>
          <a:p>
            <a:endParaRPr lang="fr-FR" dirty="0"/>
          </a:p>
          <a:p>
            <a:pPr marL="768350" lvl="2" indent="-342900">
              <a:buFontTx/>
              <a:buChar char="➢"/>
            </a:pPr>
            <a:r>
              <a:rPr lang="fr-FR" b="0" dirty="0"/>
              <a:t>La mise en place d’un mécanisme d’accès immédiat au marché pour les médicaments d’ASMR 1 à 4 post-avis de la Haute Autorité de Santé proposé par le CSIS du 29 juin dernier ne résout pas les blocages montrés dans la slide précédente.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E9F5407F-2C3A-F14A-87E0-D89888BE8E07}" type="slidenum">
              <a:rPr lang="uk-UA" smtClean="0">
                <a:solidFill>
                  <a:srgbClr val="000000"/>
                </a:solidFill>
              </a:rPr>
              <a:pPr/>
              <a:t>9</a:t>
            </a:fld>
            <a:endParaRPr lang="uk-U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0263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Thème Office">
  <a:themeElements>
    <a:clrScheme name="2_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2_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2_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E6C4E441C1C14BBDDE83129A81D365" ma:contentTypeVersion="13" ma:contentTypeDescription="Create a new document." ma:contentTypeScope="" ma:versionID="14d0e7f16ab68c49cd1d14099f2d352c">
  <xsd:schema xmlns:xsd="http://www.w3.org/2001/XMLSchema" xmlns:xs="http://www.w3.org/2001/XMLSchema" xmlns:p="http://schemas.microsoft.com/office/2006/metadata/properties" xmlns:ns2="a91cdf25-f18d-4a24-8dc0-72aea685e04a" xmlns:ns3="e6a2a237-5c88-4240-87e1-252e10042bb9" targetNamespace="http://schemas.microsoft.com/office/2006/metadata/properties" ma:root="true" ma:fieldsID="afb11d9233f192ee4e7f0fee49a3ebb1" ns2:_="" ns3:_="">
    <xsd:import namespace="a91cdf25-f18d-4a24-8dc0-72aea685e04a"/>
    <xsd:import namespace="e6a2a237-5c88-4240-87e1-252e10042b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cdf25-f18d-4a24-8dc0-72aea685e0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2a237-5c88-4240-87e1-252e10042bb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6B8159-2123-4F90-B1CC-2E4665C11A2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B57E8B0-51D1-4FDF-BA9A-B2F89EF792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F1C559-F28D-4830-B72B-1AE8BBC340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cdf25-f18d-4a24-8dc0-72aea685e04a"/>
    <ds:schemaRef ds:uri="e6a2a237-5c88-4240-87e1-252e10042b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1265</Words>
  <Application>Microsoft Office PowerPoint</Application>
  <PresentationFormat>Grand écran</PresentationFormat>
  <Paragraphs>115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2_Thème Office</vt:lpstr>
      <vt:lpstr>Point presse Innovations et souveraineté sanitaire de la France :  quels moyens pour quelles ambitions ?</vt:lpstr>
      <vt:lpstr>1. Recherche et Développement</vt:lpstr>
      <vt:lpstr>1. Recherche et Développement</vt:lpstr>
      <vt:lpstr>1. R&amp;D - Propositions du G5</vt:lpstr>
      <vt:lpstr>2. Production</vt:lpstr>
      <vt:lpstr>2. Production - Propositions du G5</vt:lpstr>
      <vt:lpstr>3. Accès aux nouveaux produits de santé</vt:lpstr>
      <vt:lpstr>3. Messages clés - Etude Prioritis</vt:lpstr>
      <vt:lpstr>3. Accès au marché - Proposition du G5</vt:lpstr>
      <vt:lpstr>PLFSS 2022 : réactions du G5 Santé</vt:lpstr>
      <vt:lpstr>PLFSS 2022</vt:lpstr>
      <vt:lpstr>Questions / Réponses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presse 10 iemes Rencontres du G5 Santé 5 octobre 2021</dc:title>
  <dc:creator>isabelle giri</dc:creator>
  <cp:lastModifiedBy>VERON Didier</cp:lastModifiedBy>
  <cp:revision>17</cp:revision>
  <dcterms:created xsi:type="dcterms:W3CDTF">2021-09-30T11:59:41Z</dcterms:created>
  <dcterms:modified xsi:type="dcterms:W3CDTF">2021-10-04T08:18:25Z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0x010100F4E6C4E441C1C14BBDDE83129A81D365</vt:lpwstr>
  </property>
</Properties>
</file>