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5" r:id="rId3"/>
    <p:sldId id="259" r:id="rId4"/>
    <p:sldId id="277" r:id="rId5"/>
    <p:sldId id="278" r:id="rId6"/>
    <p:sldId id="257" r:id="rId7"/>
    <p:sldId id="260" r:id="rId8"/>
    <p:sldId id="286" r:id="rId9"/>
    <p:sldId id="279" r:id="rId10"/>
    <p:sldId id="269" r:id="rId11"/>
    <p:sldId id="282" r:id="rId12"/>
    <p:sldId id="287" r:id="rId13"/>
    <p:sldId id="280" r:id="rId14"/>
    <p:sldId id="289" r:id="rId15"/>
    <p:sldId id="291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91" autoAdjust="0"/>
  </p:normalViewPr>
  <p:slideViewPr>
    <p:cSldViewPr>
      <p:cViewPr varScale="1">
        <p:scale>
          <a:sx n="72" d="100"/>
          <a:sy n="7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-CH-1.main.oecd.org\Users3\Paris_V\Articles,%20interventions\G5%20Sant&#233;%202015\Graphiques9.6_9.7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344319911818254E-2"/>
          <c:y val="7.5940220587180696E-2"/>
          <c:w val="0.91341184761543359"/>
          <c:h val="0.678475820659403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Données9.6!$B$4</c:f>
              <c:strCache>
                <c:ptCount val="1"/>
                <c:pt idx="0">
                  <c:v>Soins hospitaliers*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Lbls>
            <c:dLbl>
              <c:idx val="13"/>
              <c:spPr/>
              <c:txPr>
                <a:bodyPr/>
                <a:lstStyle/>
                <a:p>
                  <a:pPr>
                    <a:defRPr sz="7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7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Données9.6!$A$5:$A$32</c:f>
              <c:strCache>
                <c:ptCount val="28"/>
                <c:pt idx="0">
                  <c:v>Portugal</c:v>
                </c:pt>
                <c:pt idx="1">
                  <c:v>Israël</c:v>
                </c:pt>
                <c:pt idx="2">
                  <c:v>Etats-Unis¹</c:v>
                </c:pt>
                <c:pt idx="3">
                  <c:v>Estonie</c:v>
                </c:pt>
                <c:pt idx="4">
                  <c:v>Finlande</c:v>
                </c:pt>
                <c:pt idx="5">
                  <c:v>Rép. tchèque</c:v>
                </c:pt>
                <c:pt idx="6">
                  <c:v>Pologne</c:v>
                </c:pt>
                <c:pt idx="7">
                  <c:v>Japon</c:v>
                </c:pt>
                <c:pt idx="8">
                  <c:v>Autriche</c:v>
                </c:pt>
                <c:pt idx="9">
                  <c:v>Grèce</c:v>
                </c:pt>
                <c:pt idx="10">
                  <c:v>Espagne</c:v>
                </c:pt>
                <c:pt idx="11">
                  <c:v>Luxembourg</c:v>
                </c:pt>
                <c:pt idx="12">
                  <c:v>Danemark</c:v>
                </c:pt>
                <c:pt idx="13">
                  <c:v>OCDE27</c:v>
                </c:pt>
                <c:pt idx="14">
                  <c:v>Suisse</c:v>
                </c:pt>
                <c:pt idx="15">
                  <c:v>France</c:v>
                </c:pt>
                <c:pt idx="16">
                  <c:v>Islande</c:v>
                </c:pt>
                <c:pt idx="17">
                  <c:v>Slovénie</c:v>
                </c:pt>
                <c:pt idx="18">
                  <c:v>Allemagne</c:v>
                </c:pt>
                <c:pt idx="19">
                  <c:v>Rép. slovaque</c:v>
                </c:pt>
                <c:pt idx="20">
                  <c:v>Hongrie</c:v>
                </c:pt>
                <c:pt idx="21">
                  <c:v>Suède</c:v>
                </c:pt>
                <c:pt idx="22">
                  <c:v>Norvège</c:v>
                </c:pt>
                <c:pt idx="23">
                  <c:v>Canada</c:v>
                </c:pt>
                <c:pt idx="24">
                  <c:v>Corée</c:v>
                </c:pt>
                <c:pt idx="25">
                  <c:v>Mexique</c:v>
                </c:pt>
                <c:pt idx="26">
                  <c:v>Belgique</c:v>
                </c:pt>
                <c:pt idx="27">
                  <c:v>Pays-Bas</c:v>
                </c:pt>
              </c:strCache>
            </c:strRef>
          </c:cat>
          <c:val>
            <c:numRef>
              <c:f>Données9.6!$B$5:$B$32</c:f>
              <c:numCache>
                <c:formatCode>0</c:formatCode>
                <c:ptCount val="28"/>
                <c:pt idx="0">
                  <c:v>26.146699999999999</c:v>
                </c:pt>
                <c:pt idx="1">
                  <c:v>26.473099999999999</c:v>
                </c:pt>
                <c:pt idx="2">
                  <c:v>18.117899999999999</c:v>
                </c:pt>
                <c:pt idx="3">
                  <c:v>27.825500000000002</c:v>
                </c:pt>
                <c:pt idx="4">
                  <c:v>30.264099999999999</c:v>
                </c:pt>
                <c:pt idx="5">
                  <c:v>30.8813</c:v>
                </c:pt>
                <c:pt idx="6">
                  <c:v>35.5871</c:v>
                </c:pt>
                <c:pt idx="7">
                  <c:v>32.0169</c:v>
                </c:pt>
                <c:pt idx="8">
                  <c:v>34.7393</c:v>
                </c:pt>
                <c:pt idx="9">
                  <c:v>41.929000000000002</c:v>
                </c:pt>
                <c:pt idx="10">
                  <c:v>25.123899999999999</c:v>
                </c:pt>
                <c:pt idx="11">
                  <c:v>27.732999999999997</c:v>
                </c:pt>
                <c:pt idx="12">
                  <c:v>27.823399999999999</c:v>
                </c:pt>
                <c:pt idx="13">
                  <c:v>28.401337037037038</c:v>
                </c:pt>
                <c:pt idx="14">
                  <c:v>27.6248</c:v>
                </c:pt>
                <c:pt idx="15">
                  <c:v>35.134900000000002</c:v>
                </c:pt>
                <c:pt idx="16">
                  <c:v>29.512300000000003</c:v>
                </c:pt>
                <c:pt idx="17">
                  <c:v>30.433800000000002</c:v>
                </c:pt>
                <c:pt idx="18">
                  <c:v>28.714300000000001</c:v>
                </c:pt>
                <c:pt idx="19">
                  <c:v>23.766300000000001</c:v>
                </c:pt>
                <c:pt idx="20">
                  <c:v>28.462199999999999</c:v>
                </c:pt>
                <c:pt idx="21">
                  <c:v>23.419900000000002</c:v>
                </c:pt>
                <c:pt idx="22">
                  <c:v>28.851599999999998</c:v>
                </c:pt>
                <c:pt idx="23">
                  <c:v>22.477700000000002</c:v>
                </c:pt>
                <c:pt idx="24">
                  <c:v>22.1691</c:v>
                </c:pt>
                <c:pt idx="25">
                  <c:v>20.795000000000002</c:v>
                </c:pt>
                <c:pt idx="26">
                  <c:v>28.973199999999999</c:v>
                </c:pt>
                <c:pt idx="27">
                  <c:v>31.8398</c:v>
                </c:pt>
              </c:numCache>
            </c:numRef>
          </c:val>
        </c:ser>
        <c:ser>
          <c:idx val="1"/>
          <c:order val="1"/>
          <c:tx>
            <c:strRef>
              <c:f>Données9.6!$C$4</c:f>
              <c:strCache>
                <c:ptCount val="1"/>
                <c:pt idx="0">
                  <c:v>Soins ambulatoires**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Lbls>
            <c:dLbl>
              <c:idx val="13"/>
              <c:numFmt formatCode="#,##0" sourceLinked="0"/>
              <c:spPr/>
              <c:txPr>
                <a:bodyPr/>
                <a:lstStyle/>
                <a:p>
                  <a:pPr>
                    <a:defRPr sz="7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7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Données9.6!$A$5:$A$32</c:f>
              <c:strCache>
                <c:ptCount val="28"/>
                <c:pt idx="0">
                  <c:v>Portugal</c:v>
                </c:pt>
                <c:pt idx="1">
                  <c:v>Israël</c:v>
                </c:pt>
                <c:pt idx="2">
                  <c:v>Etats-Unis¹</c:v>
                </c:pt>
                <c:pt idx="3">
                  <c:v>Estonie</c:v>
                </c:pt>
                <c:pt idx="4">
                  <c:v>Finlande</c:v>
                </c:pt>
                <c:pt idx="5">
                  <c:v>Rép. tchèque</c:v>
                </c:pt>
                <c:pt idx="6">
                  <c:v>Pologne</c:v>
                </c:pt>
                <c:pt idx="7">
                  <c:v>Japon</c:v>
                </c:pt>
                <c:pt idx="8">
                  <c:v>Autriche</c:v>
                </c:pt>
                <c:pt idx="9">
                  <c:v>Grèce</c:v>
                </c:pt>
                <c:pt idx="10">
                  <c:v>Espagne</c:v>
                </c:pt>
                <c:pt idx="11">
                  <c:v>Luxembourg</c:v>
                </c:pt>
                <c:pt idx="12">
                  <c:v>Danemark</c:v>
                </c:pt>
                <c:pt idx="13">
                  <c:v>OCDE27</c:v>
                </c:pt>
                <c:pt idx="14">
                  <c:v>Suisse</c:v>
                </c:pt>
                <c:pt idx="15">
                  <c:v>France</c:v>
                </c:pt>
                <c:pt idx="16">
                  <c:v>Islande</c:v>
                </c:pt>
                <c:pt idx="17">
                  <c:v>Slovénie</c:v>
                </c:pt>
                <c:pt idx="18">
                  <c:v>Allemagne</c:v>
                </c:pt>
                <c:pt idx="19">
                  <c:v>Rép. slovaque</c:v>
                </c:pt>
                <c:pt idx="20">
                  <c:v>Hongrie</c:v>
                </c:pt>
                <c:pt idx="21">
                  <c:v>Suède</c:v>
                </c:pt>
                <c:pt idx="22">
                  <c:v>Norvège</c:v>
                </c:pt>
                <c:pt idx="23">
                  <c:v>Canada</c:v>
                </c:pt>
                <c:pt idx="24">
                  <c:v>Corée</c:v>
                </c:pt>
                <c:pt idx="25">
                  <c:v>Mexique</c:v>
                </c:pt>
                <c:pt idx="26">
                  <c:v>Belgique</c:v>
                </c:pt>
                <c:pt idx="27">
                  <c:v>Pays-Bas</c:v>
                </c:pt>
              </c:strCache>
            </c:strRef>
          </c:cat>
          <c:val>
            <c:numRef>
              <c:f>Données9.6!$C$5:$C$32</c:f>
              <c:numCache>
                <c:formatCode>0</c:formatCode>
                <c:ptCount val="28"/>
                <c:pt idx="0">
                  <c:v>47.933100000000003</c:v>
                </c:pt>
                <c:pt idx="1">
                  <c:v>45.6295</c:v>
                </c:pt>
                <c:pt idx="2">
                  <c:v>52.212899999999998</c:v>
                </c:pt>
                <c:pt idx="3">
                  <c:v>40.177500000000002</c:v>
                </c:pt>
                <c:pt idx="4">
                  <c:v>36.803400000000003</c:v>
                </c:pt>
                <c:pt idx="5">
                  <c:v>35.991799999999998</c:v>
                </c:pt>
                <c:pt idx="6">
                  <c:v>29.7258</c:v>
                </c:pt>
                <c:pt idx="7">
                  <c:v>32.313200000000002</c:v>
                </c:pt>
                <c:pt idx="8">
                  <c:v>28.567600000000002</c:v>
                </c:pt>
                <c:pt idx="9">
                  <c:v>21.208099999999998</c:v>
                </c:pt>
                <c:pt idx="10">
                  <c:v>37.282300000000006</c:v>
                </c:pt>
                <c:pt idx="11">
                  <c:v>34.524799999999999</c:v>
                </c:pt>
                <c:pt idx="12">
                  <c:v>33.957499999999996</c:v>
                </c:pt>
                <c:pt idx="13">
                  <c:v>33.26848148148148</c:v>
                </c:pt>
                <c:pt idx="14">
                  <c:v>33.1447</c:v>
                </c:pt>
                <c:pt idx="15">
                  <c:v>24.572299999999998</c:v>
                </c:pt>
                <c:pt idx="16">
                  <c:v>30.011199999999999</c:v>
                </c:pt>
                <c:pt idx="17">
                  <c:v>28.199399999999997</c:v>
                </c:pt>
                <c:pt idx="18">
                  <c:v>29.734400000000001</c:v>
                </c:pt>
                <c:pt idx="19">
                  <c:v>34.681599999999996</c:v>
                </c:pt>
                <c:pt idx="20">
                  <c:v>29.585599999999999</c:v>
                </c:pt>
                <c:pt idx="21">
                  <c:v>33.522500000000001</c:v>
                </c:pt>
                <c:pt idx="22">
                  <c:v>28.017899999999997</c:v>
                </c:pt>
                <c:pt idx="23">
                  <c:v>33.776199999999996</c:v>
                </c:pt>
                <c:pt idx="24">
                  <c:v>33.950400000000002</c:v>
                </c:pt>
                <c:pt idx="25">
                  <c:v>35.162399999999998</c:v>
                </c:pt>
                <c:pt idx="26">
                  <c:v>25.415300000000002</c:v>
                </c:pt>
                <c:pt idx="27">
                  <c:v>22.147600000000001</c:v>
                </c:pt>
              </c:numCache>
            </c:numRef>
          </c:val>
        </c:ser>
        <c:ser>
          <c:idx val="2"/>
          <c:order val="2"/>
          <c:tx>
            <c:strRef>
              <c:f>Données9.6!$D$4</c:f>
              <c:strCache>
                <c:ptCount val="1"/>
                <c:pt idx="0">
                  <c:v>Soins de longue durée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11"/>
              <c:numFmt formatCode="#,##0" sourceLinked="0"/>
              <c:spPr>
                <a:noFill/>
              </c:spPr>
              <c:txPr>
                <a:bodyPr/>
                <a:lstStyle/>
                <a:p>
                  <a:pPr>
                    <a:defRPr sz="7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numFmt formatCode="#,##0" sourceLinked="0"/>
              <c:spPr/>
              <c:txPr>
                <a:bodyPr/>
                <a:lstStyle/>
                <a:p>
                  <a:pPr>
                    <a:defRPr sz="7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delete val="1"/>
            </c:dLbl>
            <c:dLbl>
              <c:idx val="25"/>
              <c:delete val="1"/>
            </c:dLbl>
            <c:numFmt formatCode="#,##0" sourceLinked="0"/>
            <c:txPr>
              <a:bodyPr/>
              <a:lstStyle/>
              <a:p>
                <a:pPr>
                  <a:defRPr sz="7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Données9.6!$A$5:$A$32</c:f>
              <c:strCache>
                <c:ptCount val="28"/>
                <c:pt idx="0">
                  <c:v>Portugal</c:v>
                </c:pt>
                <c:pt idx="1">
                  <c:v>Israël</c:v>
                </c:pt>
                <c:pt idx="2">
                  <c:v>Etats-Unis¹</c:v>
                </c:pt>
                <c:pt idx="3">
                  <c:v>Estonie</c:v>
                </c:pt>
                <c:pt idx="4">
                  <c:v>Finlande</c:v>
                </c:pt>
                <c:pt idx="5">
                  <c:v>Rép. tchèque</c:v>
                </c:pt>
                <c:pt idx="6">
                  <c:v>Pologne</c:v>
                </c:pt>
                <c:pt idx="7">
                  <c:v>Japon</c:v>
                </c:pt>
                <c:pt idx="8">
                  <c:v>Autriche</c:v>
                </c:pt>
                <c:pt idx="9">
                  <c:v>Grèce</c:v>
                </c:pt>
                <c:pt idx="10">
                  <c:v>Espagne</c:v>
                </c:pt>
                <c:pt idx="11">
                  <c:v>Luxembourg</c:v>
                </c:pt>
                <c:pt idx="12">
                  <c:v>Danemark</c:v>
                </c:pt>
                <c:pt idx="13">
                  <c:v>OCDE27</c:v>
                </c:pt>
                <c:pt idx="14">
                  <c:v>Suisse</c:v>
                </c:pt>
                <c:pt idx="15">
                  <c:v>France</c:v>
                </c:pt>
                <c:pt idx="16">
                  <c:v>Islande</c:v>
                </c:pt>
                <c:pt idx="17">
                  <c:v>Slovénie</c:v>
                </c:pt>
                <c:pt idx="18">
                  <c:v>Allemagne</c:v>
                </c:pt>
                <c:pt idx="19">
                  <c:v>Rép. slovaque</c:v>
                </c:pt>
                <c:pt idx="20">
                  <c:v>Hongrie</c:v>
                </c:pt>
                <c:pt idx="21">
                  <c:v>Suède</c:v>
                </c:pt>
                <c:pt idx="22">
                  <c:v>Norvège</c:v>
                </c:pt>
                <c:pt idx="23">
                  <c:v>Canada</c:v>
                </c:pt>
                <c:pt idx="24">
                  <c:v>Corée</c:v>
                </c:pt>
                <c:pt idx="25">
                  <c:v>Mexique</c:v>
                </c:pt>
                <c:pt idx="26">
                  <c:v>Belgique</c:v>
                </c:pt>
                <c:pt idx="27">
                  <c:v>Pays-Bas</c:v>
                </c:pt>
              </c:strCache>
            </c:strRef>
          </c:cat>
          <c:val>
            <c:numRef>
              <c:f>Données9.6!$D$5:$D$32</c:f>
              <c:numCache>
                <c:formatCode>0</c:formatCode>
                <c:ptCount val="28"/>
                <c:pt idx="0">
                  <c:v>2.1177000000000001</c:v>
                </c:pt>
                <c:pt idx="1">
                  <c:v>7.6543000000000001</c:v>
                </c:pt>
                <c:pt idx="2">
                  <c:v>5.6571999999999996</c:v>
                </c:pt>
                <c:pt idx="3">
                  <c:v>5.1430999999999996</c:v>
                </c:pt>
                <c:pt idx="4">
                  <c:v>9.1731999999999996</c:v>
                </c:pt>
                <c:pt idx="5">
                  <c:v>4.0202</c:v>
                </c:pt>
                <c:pt idx="6">
                  <c:v>5.7994000000000003</c:v>
                </c:pt>
                <c:pt idx="7">
                  <c:v>9.0749999999999993</c:v>
                </c:pt>
                <c:pt idx="8">
                  <c:v>14.6868</c:v>
                </c:pt>
                <c:pt idx="9">
                  <c:v>1.2053</c:v>
                </c:pt>
                <c:pt idx="10">
                  <c:v>9.4205000000000005</c:v>
                </c:pt>
                <c:pt idx="11">
                  <c:v>22.5121</c:v>
                </c:pt>
                <c:pt idx="12">
                  <c:v>24.017199999999999</c:v>
                </c:pt>
                <c:pt idx="13">
                  <c:v>12.249525925925925</c:v>
                </c:pt>
                <c:pt idx="14">
                  <c:v>19.487100000000002</c:v>
                </c:pt>
                <c:pt idx="15">
                  <c:v>11.896100000000001</c:v>
                </c:pt>
                <c:pt idx="16">
                  <c:v>20.406700000000001</c:v>
                </c:pt>
                <c:pt idx="17">
                  <c:v>9.9944000000000006</c:v>
                </c:pt>
                <c:pt idx="18">
                  <c:v>13.8283</c:v>
                </c:pt>
                <c:pt idx="19">
                  <c:v>0.31969999999999998</c:v>
                </c:pt>
                <c:pt idx="20">
                  <c:v>4.0101000000000004</c:v>
                </c:pt>
                <c:pt idx="21">
                  <c:v>25.462599999999998</c:v>
                </c:pt>
                <c:pt idx="22">
                  <c:v>28.938800000000001</c:v>
                </c:pt>
                <c:pt idx="23">
                  <c:v>13.885199999999999</c:v>
                </c:pt>
                <c:pt idx="24">
                  <c:v>13.9397</c:v>
                </c:pt>
                <c:pt idx="25">
                  <c:v>0</c:v>
                </c:pt>
                <c:pt idx="26">
                  <c:v>22.4024</c:v>
                </c:pt>
                <c:pt idx="27">
                  <c:v>25.684100000000001</c:v>
                </c:pt>
              </c:numCache>
            </c:numRef>
          </c:val>
        </c:ser>
        <c:ser>
          <c:idx val="3"/>
          <c:order val="3"/>
          <c:tx>
            <c:strRef>
              <c:f>Données9.6!$E$4</c:f>
              <c:strCache>
                <c:ptCount val="1"/>
                <c:pt idx="0">
                  <c:v>Biens médicaux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dLbl>
              <c:idx val="13"/>
              <c:numFmt formatCode="#,##0" sourceLinked="0"/>
              <c:spPr/>
              <c:txPr>
                <a:bodyPr/>
                <a:lstStyle/>
                <a:p>
                  <a:pPr>
                    <a:defRPr sz="7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7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Données9.6!$A$5:$A$32</c:f>
              <c:strCache>
                <c:ptCount val="28"/>
                <c:pt idx="0">
                  <c:v>Portugal</c:v>
                </c:pt>
                <c:pt idx="1">
                  <c:v>Israël</c:v>
                </c:pt>
                <c:pt idx="2">
                  <c:v>Etats-Unis¹</c:v>
                </c:pt>
                <c:pt idx="3">
                  <c:v>Estonie</c:v>
                </c:pt>
                <c:pt idx="4">
                  <c:v>Finlande</c:v>
                </c:pt>
                <c:pt idx="5">
                  <c:v>Rép. tchèque</c:v>
                </c:pt>
                <c:pt idx="6">
                  <c:v>Pologne</c:v>
                </c:pt>
                <c:pt idx="7">
                  <c:v>Japon</c:v>
                </c:pt>
                <c:pt idx="8">
                  <c:v>Autriche</c:v>
                </c:pt>
                <c:pt idx="9">
                  <c:v>Grèce</c:v>
                </c:pt>
                <c:pt idx="10">
                  <c:v>Espagne</c:v>
                </c:pt>
                <c:pt idx="11">
                  <c:v>Luxembourg</c:v>
                </c:pt>
                <c:pt idx="12">
                  <c:v>Danemark</c:v>
                </c:pt>
                <c:pt idx="13">
                  <c:v>OCDE27</c:v>
                </c:pt>
                <c:pt idx="14">
                  <c:v>Suisse</c:v>
                </c:pt>
                <c:pt idx="15">
                  <c:v>France</c:v>
                </c:pt>
                <c:pt idx="16">
                  <c:v>Islande</c:v>
                </c:pt>
                <c:pt idx="17">
                  <c:v>Slovénie</c:v>
                </c:pt>
                <c:pt idx="18">
                  <c:v>Allemagne</c:v>
                </c:pt>
                <c:pt idx="19">
                  <c:v>Rép. slovaque</c:v>
                </c:pt>
                <c:pt idx="20">
                  <c:v>Hongrie</c:v>
                </c:pt>
                <c:pt idx="21">
                  <c:v>Suède</c:v>
                </c:pt>
                <c:pt idx="22">
                  <c:v>Norvège</c:v>
                </c:pt>
                <c:pt idx="23">
                  <c:v>Canada</c:v>
                </c:pt>
                <c:pt idx="24">
                  <c:v>Corée</c:v>
                </c:pt>
                <c:pt idx="25">
                  <c:v>Mexique</c:v>
                </c:pt>
                <c:pt idx="26">
                  <c:v>Belgique</c:v>
                </c:pt>
                <c:pt idx="27">
                  <c:v>Pays-Bas</c:v>
                </c:pt>
              </c:strCache>
            </c:strRef>
          </c:cat>
          <c:val>
            <c:numRef>
              <c:f>Données9.6!$E$5:$E$32</c:f>
              <c:numCache>
                <c:formatCode>0</c:formatCode>
                <c:ptCount val="28"/>
                <c:pt idx="0">
                  <c:v>19.831900000000001</c:v>
                </c:pt>
                <c:pt idx="1">
                  <c:v>15.1812</c:v>
                </c:pt>
                <c:pt idx="2">
                  <c:v>13.4314</c:v>
                </c:pt>
                <c:pt idx="3">
                  <c:v>21.8447</c:v>
                </c:pt>
                <c:pt idx="4">
                  <c:v>16.215599999999998</c:v>
                </c:pt>
                <c:pt idx="5">
                  <c:v>22.6252</c:v>
                </c:pt>
                <c:pt idx="6">
                  <c:v>23.8185</c:v>
                </c:pt>
                <c:pt idx="7">
                  <c:v>22.169</c:v>
                </c:pt>
                <c:pt idx="8">
                  <c:v>16.3537</c:v>
                </c:pt>
                <c:pt idx="9">
                  <c:v>32.029299999999999</c:v>
                </c:pt>
                <c:pt idx="10">
                  <c:v>23.029699999999998</c:v>
                </c:pt>
                <c:pt idx="11">
                  <c:v>11.5747</c:v>
                </c:pt>
                <c:pt idx="12">
                  <c:v>9.5891000000000002</c:v>
                </c:pt>
                <c:pt idx="13">
                  <c:v>19.754533333333338</c:v>
                </c:pt>
                <c:pt idx="14">
                  <c:v>13.3269</c:v>
                </c:pt>
                <c:pt idx="15">
                  <c:v>20.231300000000001</c:v>
                </c:pt>
                <c:pt idx="16">
                  <c:v>15.9861</c:v>
                </c:pt>
                <c:pt idx="17">
                  <c:v>23.717700000000001</c:v>
                </c:pt>
                <c:pt idx="18">
                  <c:v>19.501200000000001</c:v>
                </c:pt>
                <c:pt idx="19">
                  <c:v>35.743699999999997</c:v>
                </c:pt>
                <c:pt idx="20">
                  <c:v>33.174300000000002</c:v>
                </c:pt>
                <c:pt idx="21">
                  <c:v>12.511799999999999</c:v>
                </c:pt>
                <c:pt idx="22">
                  <c:v>10.779400000000001</c:v>
                </c:pt>
                <c:pt idx="23">
                  <c:v>20.016500000000001</c:v>
                </c:pt>
                <c:pt idx="24">
                  <c:v>22.278099999999998</c:v>
                </c:pt>
                <c:pt idx="25">
                  <c:v>29.948899999999998</c:v>
                </c:pt>
                <c:pt idx="26">
                  <c:v>16.454999999999998</c:v>
                </c:pt>
                <c:pt idx="27">
                  <c:v>12.0075</c:v>
                </c:pt>
              </c:numCache>
            </c:numRef>
          </c:val>
        </c:ser>
        <c:ser>
          <c:idx val="4"/>
          <c:order val="4"/>
          <c:tx>
            <c:strRef>
              <c:f>Données9.6!$F$4</c:f>
              <c:strCache>
                <c:ptCount val="1"/>
                <c:pt idx="0">
                  <c:v>Services pour la collectivité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Pt>
            <c:idx val="11"/>
            <c:invertIfNegative val="0"/>
            <c:bubble3D val="0"/>
          </c:dPt>
          <c:dLbls>
            <c:dLbl>
              <c:idx val="11"/>
              <c:layout>
                <c:manualLayout>
                  <c:x val="0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" sourceLinked="0"/>
              <c:spPr>
                <a:solidFill>
                  <a:schemeClr val="accent1">
                    <a:lumMod val="20000"/>
                    <a:lumOff val="80000"/>
                  </a:schemeClr>
                </a:solidFill>
              </c:spPr>
              <c:txPr>
                <a:bodyPr/>
                <a:lstStyle/>
                <a:p>
                  <a:pPr>
                    <a:defRPr sz="7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numFmt formatCode="#,##0" sourceLinked="0"/>
              <c:spPr>
                <a:solidFill>
                  <a:schemeClr val="accent2">
                    <a:lumMod val="20000"/>
                    <a:lumOff val="80000"/>
                  </a:schemeClr>
                </a:solidFill>
              </c:spPr>
              <c:txPr>
                <a:bodyPr/>
                <a:lstStyle/>
                <a:p>
                  <a:pPr>
                    <a:defRPr sz="7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7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Données9.6!$A$5:$A$32</c:f>
              <c:strCache>
                <c:ptCount val="28"/>
                <c:pt idx="0">
                  <c:v>Portugal</c:v>
                </c:pt>
                <c:pt idx="1">
                  <c:v>Israël</c:v>
                </c:pt>
                <c:pt idx="2">
                  <c:v>Etats-Unis¹</c:v>
                </c:pt>
                <c:pt idx="3">
                  <c:v>Estonie</c:v>
                </c:pt>
                <c:pt idx="4">
                  <c:v>Finlande</c:v>
                </c:pt>
                <c:pt idx="5">
                  <c:v>Rép. tchèque</c:v>
                </c:pt>
                <c:pt idx="6">
                  <c:v>Pologne</c:v>
                </c:pt>
                <c:pt idx="7">
                  <c:v>Japon</c:v>
                </c:pt>
                <c:pt idx="8">
                  <c:v>Autriche</c:v>
                </c:pt>
                <c:pt idx="9">
                  <c:v>Grèce</c:v>
                </c:pt>
                <c:pt idx="10">
                  <c:v>Espagne</c:v>
                </c:pt>
                <c:pt idx="11">
                  <c:v>Luxembourg</c:v>
                </c:pt>
                <c:pt idx="12">
                  <c:v>Danemark</c:v>
                </c:pt>
                <c:pt idx="13">
                  <c:v>OCDE27</c:v>
                </c:pt>
                <c:pt idx="14">
                  <c:v>Suisse</c:v>
                </c:pt>
                <c:pt idx="15">
                  <c:v>France</c:v>
                </c:pt>
                <c:pt idx="16">
                  <c:v>Islande</c:v>
                </c:pt>
                <c:pt idx="17">
                  <c:v>Slovénie</c:v>
                </c:pt>
                <c:pt idx="18">
                  <c:v>Allemagne</c:v>
                </c:pt>
                <c:pt idx="19">
                  <c:v>Rép. slovaque</c:v>
                </c:pt>
                <c:pt idx="20">
                  <c:v>Hongrie</c:v>
                </c:pt>
                <c:pt idx="21">
                  <c:v>Suède</c:v>
                </c:pt>
                <c:pt idx="22">
                  <c:v>Norvège</c:v>
                </c:pt>
                <c:pt idx="23">
                  <c:v>Canada</c:v>
                </c:pt>
                <c:pt idx="24">
                  <c:v>Corée</c:v>
                </c:pt>
                <c:pt idx="25">
                  <c:v>Mexique</c:v>
                </c:pt>
                <c:pt idx="26">
                  <c:v>Belgique</c:v>
                </c:pt>
                <c:pt idx="27">
                  <c:v>Pays-Bas</c:v>
                </c:pt>
              </c:strCache>
            </c:strRef>
          </c:cat>
          <c:val>
            <c:numRef>
              <c:f>Données9.6!$F$5:$F$32</c:f>
              <c:numCache>
                <c:formatCode>0</c:formatCode>
                <c:ptCount val="28"/>
                <c:pt idx="0">
                  <c:v>3.9706999999999999</c:v>
                </c:pt>
                <c:pt idx="1">
                  <c:v>5.0618999999999996</c:v>
                </c:pt>
                <c:pt idx="2">
                  <c:v>10.5806</c:v>
                </c:pt>
                <c:pt idx="3">
                  <c:v>5.0091999999999999</c:v>
                </c:pt>
                <c:pt idx="4">
                  <c:v>7.5435999999999996</c:v>
                </c:pt>
                <c:pt idx="5">
                  <c:v>6.4814999999999996</c:v>
                </c:pt>
                <c:pt idx="6">
                  <c:v>5.0692000000000004</c:v>
                </c:pt>
                <c:pt idx="7">
                  <c:v>4.4259000000000004</c:v>
                </c:pt>
                <c:pt idx="8">
                  <c:v>5.6527000000000003</c:v>
                </c:pt>
                <c:pt idx="9">
                  <c:v>3.6284000000000001</c:v>
                </c:pt>
                <c:pt idx="10">
                  <c:v>5.1436999999999999</c:v>
                </c:pt>
                <c:pt idx="11">
                  <c:v>3.6554000000000002</c:v>
                </c:pt>
                <c:pt idx="12">
                  <c:v>4.6127000000000002</c:v>
                </c:pt>
                <c:pt idx="13">
                  <c:v>6.3261407407407395</c:v>
                </c:pt>
                <c:pt idx="14">
                  <c:v>6.4165000000000001</c:v>
                </c:pt>
                <c:pt idx="15">
                  <c:v>8.1654</c:v>
                </c:pt>
                <c:pt idx="16">
                  <c:v>4.0838000000000001</c:v>
                </c:pt>
                <c:pt idx="17">
                  <c:v>7.6547000000000001</c:v>
                </c:pt>
                <c:pt idx="18">
                  <c:v>8.2220999999999993</c:v>
                </c:pt>
                <c:pt idx="19">
                  <c:v>5.4886999999999997</c:v>
                </c:pt>
                <c:pt idx="20">
                  <c:v>4.7679</c:v>
                </c:pt>
                <c:pt idx="21">
                  <c:v>5.0831999999999997</c:v>
                </c:pt>
                <c:pt idx="22">
                  <c:v>3.4121999999999999</c:v>
                </c:pt>
                <c:pt idx="23">
                  <c:v>9.8443000000000005</c:v>
                </c:pt>
                <c:pt idx="24">
                  <c:v>7.6627000000000001</c:v>
                </c:pt>
                <c:pt idx="25">
                  <c:v>14.0936</c:v>
                </c:pt>
                <c:pt idx="26">
                  <c:v>6.7542</c:v>
                </c:pt>
                <c:pt idx="27">
                  <c:v>8.3209999999999997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overlap val="100"/>
        <c:axId val="40403328"/>
        <c:axId val="40404864"/>
      </c:barChart>
      <c:catAx>
        <c:axId val="4040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404864"/>
        <c:crosses val="autoZero"/>
        <c:auto val="1"/>
        <c:lblAlgn val="ctr"/>
        <c:lblOffset val="100"/>
        <c:noMultiLvlLbl val="0"/>
      </c:catAx>
      <c:valAx>
        <c:axId val="40404864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 algn="ctr"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%</a:t>
                </a:r>
              </a:p>
            </c:rich>
          </c:tx>
          <c:layout>
            <c:manualLayout>
              <c:xMode val="edge"/>
              <c:yMode val="edge"/>
              <c:x val="1.8359084424791731E-2"/>
              <c:y val="1.2317693165066696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403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1390688232936401E-2"/>
          <c:y val="1.643835616438356E-2"/>
          <c:w val="0.93377551943938042"/>
          <c:h val="6.8493150684931503E-2"/>
        </c:manualLayout>
      </c:layout>
      <c:overlay val="0"/>
      <c:txPr>
        <a:bodyPr/>
        <a:lstStyle/>
        <a:p>
          <a:pPr>
            <a:defRPr sz="5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sz="1400"/>
              <a:t>Dépenses de soins curatifs et</a:t>
            </a:r>
            <a:r>
              <a:rPr lang="en-GB" sz="1400" baseline="0"/>
              <a:t> de réadaptation par habitant, en US$ PPA</a:t>
            </a:r>
          </a:p>
        </c:rich>
      </c:tx>
      <c:layout>
        <c:manualLayout>
          <c:xMode val="edge"/>
          <c:yMode val="edge"/>
          <c:x val="1.5513251213139231E-2"/>
          <c:y val="1.834862385321101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'Data for figure'!$D$25</c:f>
              <c:strCache>
                <c:ptCount val="1"/>
                <c:pt idx="0">
                  <c:v>Hospit. complète</c:v>
                </c:pt>
              </c:strCache>
            </c:strRef>
          </c:tx>
          <c:invertIfNegative val="0"/>
          <c:cat>
            <c:strRef>
              <c:f>'Data for figure'!$A$7:$A$24</c:f>
              <c:strCache>
                <c:ptCount val="18"/>
                <c:pt idx="0">
                  <c:v>Suisse</c:v>
                </c:pt>
                <c:pt idx="1">
                  <c:v>Norvège</c:v>
                </c:pt>
                <c:pt idx="2">
                  <c:v>Australie</c:v>
                </c:pt>
                <c:pt idx="3">
                  <c:v>Autriche</c:v>
                </c:pt>
                <c:pt idx="4">
                  <c:v>Pays-Bas</c:v>
                </c:pt>
                <c:pt idx="5">
                  <c:v>Suède</c:v>
                </c:pt>
                <c:pt idx="6">
                  <c:v>Allemagne</c:v>
                </c:pt>
                <c:pt idx="7">
                  <c:v>France</c:v>
                </c:pt>
                <c:pt idx="8">
                  <c:v>Belgique</c:v>
                </c:pt>
                <c:pt idx="9">
                  <c:v>Canada</c:v>
                </c:pt>
                <c:pt idx="10">
                  <c:v>Finlande</c:v>
                </c:pt>
                <c:pt idx="11">
                  <c:v>Espagne</c:v>
                </c:pt>
                <c:pt idx="12">
                  <c:v>Slovénie</c:v>
                </c:pt>
                <c:pt idx="13">
                  <c:v>Rép. Tchèque</c:v>
                </c:pt>
                <c:pt idx="14">
                  <c:v>Rép. Slovaque</c:v>
                </c:pt>
                <c:pt idx="15">
                  <c:v>Hongrie</c:v>
                </c:pt>
                <c:pt idx="16">
                  <c:v>Estonie</c:v>
                </c:pt>
                <c:pt idx="17">
                  <c:v>Pologne</c:v>
                </c:pt>
              </c:strCache>
            </c:strRef>
          </c:cat>
          <c:val>
            <c:numRef>
              <c:f>'Data for figure'!$D$7:$D$24</c:f>
              <c:numCache>
                <c:formatCode>0.0</c:formatCode>
                <c:ptCount val="18"/>
                <c:pt idx="0">
                  <c:v>1735.1381000000001</c:v>
                </c:pt>
                <c:pt idx="1">
                  <c:v>1593.6611</c:v>
                </c:pt>
                <c:pt idx="2">
                  <c:v>1205.2852</c:v>
                </c:pt>
                <c:pt idx="3">
                  <c:v>1561.7494999999999</c:v>
                </c:pt>
                <c:pt idx="4">
                  <c:v>1565.1448</c:v>
                </c:pt>
                <c:pt idx="5">
                  <c:v>1014.3247</c:v>
                </c:pt>
                <c:pt idx="6">
                  <c:v>1306.7182</c:v>
                </c:pt>
                <c:pt idx="7">
                  <c:v>1150.0819999999999</c:v>
                </c:pt>
                <c:pt idx="8">
                  <c:v>1202.5160000000001</c:v>
                </c:pt>
                <c:pt idx="9">
                  <c:v>733.7876</c:v>
                </c:pt>
                <c:pt idx="10">
                  <c:v>963.64359999999999</c:v>
                </c:pt>
                <c:pt idx="11">
                  <c:v>705.4864</c:v>
                </c:pt>
                <c:pt idx="12">
                  <c:v>706.39329999999995</c:v>
                </c:pt>
                <c:pt idx="13">
                  <c:v>588.04070000000002</c:v>
                </c:pt>
                <c:pt idx="14">
                  <c:v>448.82909999999998</c:v>
                </c:pt>
                <c:pt idx="15">
                  <c:v>435.2885</c:v>
                </c:pt>
                <c:pt idx="16">
                  <c:v>386.07619999999997</c:v>
                </c:pt>
                <c:pt idx="17">
                  <c:v>483.3904</c:v>
                </c:pt>
              </c:numCache>
            </c:numRef>
          </c:val>
        </c:ser>
        <c:ser>
          <c:idx val="1"/>
          <c:order val="1"/>
          <c:tx>
            <c:strRef>
              <c:f>'Data for figure'!$E$25</c:f>
              <c:strCache>
                <c:ptCount val="1"/>
                <c:pt idx="0">
                  <c:v>Hospit.de jour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'Data for figure'!$A$7:$A$24</c:f>
              <c:strCache>
                <c:ptCount val="18"/>
                <c:pt idx="0">
                  <c:v>Suisse</c:v>
                </c:pt>
                <c:pt idx="1">
                  <c:v>Norvège</c:v>
                </c:pt>
                <c:pt idx="2">
                  <c:v>Australie</c:v>
                </c:pt>
                <c:pt idx="3">
                  <c:v>Autriche</c:v>
                </c:pt>
                <c:pt idx="4">
                  <c:v>Pays-Bas</c:v>
                </c:pt>
                <c:pt idx="5">
                  <c:v>Suède</c:v>
                </c:pt>
                <c:pt idx="6">
                  <c:v>Allemagne</c:v>
                </c:pt>
                <c:pt idx="7">
                  <c:v>France</c:v>
                </c:pt>
                <c:pt idx="8">
                  <c:v>Belgique</c:v>
                </c:pt>
                <c:pt idx="9">
                  <c:v>Canada</c:v>
                </c:pt>
                <c:pt idx="10">
                  <c:v>Finlande</c:v>
                </c:pt>
                <c:pt idx="11">
                  <c:v>Espagne</c:v>
                </c:pt>
                <c:pt idx="12">
                  <c:v>Slovénie</c:v>
                </c:pt>
                <c:pt idx="13">
                  <c:v>Rép. Tchèque</c:v>
                </c:pt>
                <c:pt idx="14">
                  <c:v>Rép. Slovaque</c:v>
                </c:pt>
                <c:pt idx="15">
                  <c:v>Hongrie</c:v>
                </c:pt>
                <c:pt idx="16">
                  <c:v>Estonie</c:v>
                </c:pt>
                <c:pt idx="17">
                  <c:v>Pologne</c:v>
                </c:pt>
              </c:strCache>
            </c:strRef>
          </c:cat>
          <c:val>
            <c:numRef>
              <c:f>'Data for figure'!$E$7:$E$24</c:f>
              <c:numCache>
                <c:formatCode>0.0</c:formatCode>
                <c:ptCount val="18"/>
                <c:pt idx="0">
                  <c:v>0</c:v>
                </c:pt>
                <c:pt idx="1">
                  <c:v>88.157499999999999</c:v>
                </c:pt>
                <c:pt idx="2">
                  <c:v>206.07570000000001</c:v>
                </c:pt>
                <c:pt idx="3">
                  <c:v>31.583300000000001</c:v>
                </c:pt>
                <c:pt idx="4">
                  <c:v>0</c:v>
                </c:pt>
                <c:pt idx="5">
                  <c:v>91.850899999999996</c:v>
                </c:pt>
                <c:pt idx="6">
                  <c:v>44.837699999999998</c:v>
                </c:pt>
                <c:pt idx="7">
                  <c:v>268.58710000000002</c:v>
                </c:pt>
                <c:pt idx="8">
                  <c:v>30.779199999999999</c:v>
                </c:pt>
                <c:pt idx="9">
                  <c:v>232.80680000000001</c:v>
                </c:pt>
                <c:pt idx="10">
                  <c:v>48.820099999999996</c:v>
                </c:pt>
                <c:pt idx="11">
                  <c:v>59.638300000000001</c:v>
                </c:pt>
                <c:pt idx="12">
                  <c:v>57.719499999999996</c:v>
                </c:pt>
                <c:pt idx="13">
                  <c:v>36.136600000000001</c:v>
                </c:pt>
                <c:pt idx="14">
                  <c:v>0</c:v>
                </c:pt>
                <c:pt idx="15">
                  <c:v>31.802</c:v>
                </c:pt>
                <c:pt idx="16">
                  <c:v>29.229299999999999</c:v>
                </c:pt>
                <c:pt idx="17">
                  <c:v>31.260200000000001</c:v>
                </c:pt>
              </c:numCache>
            </c:numRef>
          </c:val>
        </c:ser>
        <c:ser>
          <c:idx val="2"/>
          <c:order val="2"/>
          <c:tx>
            <c:strRef>
              <c:f>'Data for figure'!$I$25</c:f>
              <c:strCache>
                <c:ptCount val="1"/>
                <c:pt idx="0">
                  <c:v>Soins ambulatoires (hors dentaires)</c:v>
                </c:pt>
              </c:strCache>
            </c:strRef>
          </c:tx>
          <c:invertIfNegative val="0"/>
          <c:cat>
            <c:strRef>
              <c:f>'Data for figure'!$A$7:$A$24</c:f>
              <c:strCache>
                <c:ptCount val="18"/>
                <c:pt idx="0">
                  <c:v>Suisse</c:v>
                </c:pt>
                <c:pt idx="1">
                  <c:v>Norvège</c:v>
                </c:pt>
                <c:pt idx="2">
                  <c:v>Australie</c:v>
                </c:pt>
                <c:pt idx="3">
                  <c:v>Autriche</c:v>
                </c:pt>
                <c:pt idx="4">
                  <c:v>Pays-Bas</c:v>
                </c:pt>
                <c:pt idx="5">
                  <c:v>Suède</c:v>
                </c:pt>
                <c:pt idx="6">
                  <c:v>Allemagne</c:v>
                </c:pt>
                <c:pt idx="7">
                  <c:v>France</c:v>
                </c:pt>
                <c:pt idx="8">
                  <c:v>Belgique</c:v>
                </c:pt>
                <c:pt idx="9">
                  <c:v>Canada</c:v>
                </c:pt>
                <c:pt idx="10">
                  <c:v>Finlande</c:v>
                </c:pt>
                <c:pt idx="11">
                  <c:v>Espagne</c:v>
                </c:pt>
                <c:pt idx="12">
                  <c:v>Slovénie</c:v>
                </c:pt>
                <c:pt idx="13">
                  <c:v>Rép. Tchèque</c:v>
                </c:pt>
                <c:pt idx="14">
                  <c:v>Rép. Slovaque</c:v>
                </c:pt>
                <c:pt idx="15">
                  <c:v>Hongrie</c:v>
                </c:pt>
                <c:pt idx="16">
                  <c:v>Estonie</c:v>
                </c:pt>
                <c:pt idx="17">
                  <c:v>Pologne</c:v>
                </c:pt>
              </c:strCache>
            </c:strRef>
          </c:cat>
          <c:val>
            <c:numRef>
              <c:f>'Data for figure'!$I$7:$I$24</c:f>
              <c:numCache>
                <c:formatCode>0.0</c:formatCode>
                <c:ptCount val="18"/>
                <c:pt idx="0">
                  <c:v>1510.0516</c:v>
                </c:pt>
                <c:pt idx="1">
                  <c:v>1151.9337</c:v>
                </c:pt>
                <c:pt idx="2">
                  <c:v>1151.4214000000002</c:v>
                </c:pt>
                <c:pt idx="3">
                  <c:v>941.85250000000008</c:v>
                </c:pt>
                <c:pt idx="4">
                  <c:v>858.33189999999991</c:v>
                </c:pt>
                <c:pt idx="5">
                  <c:v>1229.1237000000001</c:v>
                </c:pt>
                <c:pt idx="6">
                  <c:v>867.48950000000013</c:v>
                </c:pt>
                <c:pt idx="7">
                  <c:v>730.48049999999989</c:v>
                </c:pt>
                <c:pt idx="8">
                  <c:v>747.23220000000015</c:v>
                </c:pt>
                <c:pt idx="9">
                  <c:v>1074.8842999999999</c:v>
                </c:pt>
                <c:pt idx="10">
                  <c:v>899.43920000000003</c:v>
                </c:pt>
                <c:pt idx="11">
                  <c:v>887.33829999999989</c:v>
                </c:pt>
                <c:pt idx="12">
                  <c:v>512.51959999999997</c:v>
                </c:pt>
                <c:pt idx="13">
                  <c:v>539.25360000000001</c:v>
                </c:pt>
                <c:pt idx="14">
                  <c:v>481.27459999999996</c:v>
                </c:pt>
                <c:pt idx="15">
                  <c:v>382.80159999999995</c:v>
                </c:pt>
                <c:pt idx="16">
                  <c:v>400.22980000000001</c:v>
                </c:pt>
                <c:pt idx="17">
                  <c:v>270.13459999999998</c:v>
                </c:pt>
              </c:numCache>
            </c:numRef>
          </c:val>
        </c:ser>
        <c:ser>
          <c:idx val="3"/>
          <c:order val="3"/>
          <c:tx>
            <c:strRef>
              <c:f>'Data for figure'!$J$25</c:f>
              <c:strCache>
                <c:ptCount val="1"/>
                <c:pt idx="0">
                  <c:v>Soins à domicile</c:v>
                </c:pt>
              </c:strCache>
            </c:strRef>
          </c:tx>
          <c:invertIfNegative val="0"/>
          <c:cat>
            <c:strRef>
              <c:f>'Data for figure'!$A$7:$A$24</c:f>
              <c:strCache>
                <c:ptCount val="18"/>
                <c:pt idx="0">
                  <c:v>Suisse</c:v>
                </c:pt>
                <c:pt idx="1">
                  <c:v>Norvège</c:v>
                </c:pt>
                <c:pt idx="2">
                  <c:v>Australie</c:v>
                </c:pt>
                <c:pt idx="3">
                  <c:v>Autriche</c:v>
                </c:pt>
                <c:pt idx="4">
                  <c:v>Pays-Bas</c:v>
                </c:pt>
                <c:pt idx="5">
                  <c:v>Suède</c:v>
                </c:pt>
                <c:pt idx="6">
                  <c:v>Allemagne</c:v>
                </c:pt>
                <c:pt idx="7">
                  <c:v>France</c:v>
                </c:pt>
                <c:pt idx="8">
                  <c:v>Belgique</c:v>
                </c:pt>
                <c:pt idx="9">
                  <c:v>Canada</c:v>
                </c:pt>
                <c:pt idx="10">
                  <c:v>Finlande</c:v>
                </c:pt>
                <c:pt idx="11">
                  <c:v>Espagne</c:v>
                </c:pt>
                <c:pt idx="12">
                  <c:v>Slovénie</c:v>
                </c:pt>
                <c:pt idx="13">
                  <c:v>Rép. Tchèque</c:v>
                </c:pt>
                <c:pt idx="14">
                  <c:v>Rép. Slovaque</c:v>
                </c:pt>
                <c:pt idx="15">
                  <c:v>Hongrie</c:v>
                </c:pt>
                <c:pt idx="16">
                  <c:v>Estonie</c:v>
                </c:pt>
                <c:pt idx="17">
                  <c:v>Pologne</c:v>
                </c:pt>
              </c:strCache>
            </c:strRef>
          </c:cat>
          <c:val>
            <c:numRef>
              <c:f>'Data for figure'!$J$7:$J$24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2.4169999999999998</c:v>
                </c:pt>
                <c:pt idx="4">
                  <c:v>49.524799999999999</c:v>
                </c:pt>
                <c:pt idx="5">
                  <c:v>13.512700000000001</c:v>
                </c:pt>
                <c:pt idx="6">
                  <c:v>92.54</c:v>
                </c:pt>
                <c:pt idx="7">
                  <c:v>0</c:v>
                </c:pt>
                <c:pt idx="8">
                  <c:v>144.36799999999999</c:v>
                </c:pt>
                <c:pt idx="9">
                  <c:v>5.8254000000000001</c:v>
                </c:pt>
                <c:pt idx="10">
                  <c:v>45.7971</c:v>
                </c:pt>
                <c:pt idx="11">
                  <c:v>26.023</c:v>
                </c:pt>
                <c:pt idx="12">
                  <c:v>10.765599999999999</c:v>
                </c:pt>
                <c:pt idx="13">
                  <c:v>1.2513000000000001</c:v>
                </c:pt>
                <c:pt idx="14">
                  <c:v>15.787100000000001</c:v>
                </c:pt>
                <c:pt idx="15">
                  <c:v>5.7953999999999999</c:v>
                </c:pt>
                <c:pt idx="16">
                  <c:v>2.1852</c:v>
                </c:pt>
                <c:pt idx="17">
                  <c:v>26.187999999999999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74768768"/>
        <c:axId val="74770304"/>
      </c:barChart>
      <c:catAx>
        <c:axId val="747687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770304"/>
        <c:crosses val="autoZero"/>
        <c:auto val="1"/>
        <c:lblAlgn val="ctr"/>
        <c:lblOffset val="100"/>
        <c:noMultiLvlLbl val="0"/>
      </c:catAx>
      <c:valAx>
        <c:axId val="74770304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747687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sz="1400"/>
              <a:t>Taux de croissance</a:t>
            </a:r>
            <a:r>
              <a:rPr lang="en-GB" sz="1400" baseline="0"/>
              <a:t> annuel moyen des dépenses réelles par habitant, 2007-2012</a:t>
            </a:r>
            <a:endParaRPr lang="en-GB" sz="1400"/>
          </a:p>
        </c:rich>
      </c:tx>
      <c:layout>
        <c:manualLayout>
          <c:xMode val="edge"/>
          <c:yMode val="edge"/>
          <c:x val="1.3247987654104492E-2"/>
          <c:y val="2.9392117568470273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Growth!$B$21</c:f>
              <c:strCache>
                <c:ptCount val="1"/>
                <c:pt idx="0">
                  <c:v>Hospitalisations (complètes et partielles)</c:v>
                </c:pt>
              </c:strCache>
            </c:strRef>
          </c:tx>
          <c:invertIfNegative val="0"/>
          <c:cat>
            <c:strRef>
              <c:f>Growth!$A$4:$A$20</c:f>
              <c:strCache>
                <c:ptCount val="17"/>
                <c:pt idx="0">
                  <c:v>Australia</c:v>
                </c:pt>
                <c:pt idx="1">
                  <c:v>Austria</c:v>
                </c:pt>
                <c:pt idx="2">
                  <c:v>Belgium</c:v>
                </c:pt>
                <c:pt idx="3">
                  <c:v>Canada</c:v>
                </c:pt>
                <c:pt idx="4">
                  <c:v>Czech Republic</c:v>
                </c:pt>
                <c:pt idx="5">
                  <c:v>Denmark</c:v>
                </c:pt>
                <c:pt idx="6">
                  <c:v>Finland</c:v>
                </c:pt>
                <c:pt idx="7">
                  <c:v>France</c:v>
                </c:pt>
                <c:pt idx="8">
                  <c:v>Germany</c:v>
                </c:pt>
                <c:pt idx="9">
                  <c:v>Hungary</c:v>
                </c:pt>
                <c:pt idx="10">
                  <c:v>Netherlands</c:v>
                </c:pt>
                <c:pt idx="11">
                  <c:v>Norway</c:v>
                </c:pt>
                <c:pt idx="12">
                  <c:v>Slovenia</c:v>
                </c:pt>
                <c:pt idx="13">
                  <c:v>Spain</c:v>
                </c:pt>
                <c:pt idx="14">
                  <c:v>Sweden</c:v>
                </c:pt>
                <c:pt idx="15">
                  <c:v>Switzerland</c:v>
                </c:pt>
                <c:pt idx="16">
                  <c:v>United States</c:v>
                </c:pt>
              </c:strCache>
            </c:strRef>
          </c:cat>
          <c:val>
            <c:numRef>
              <c:f>Growth!$B$4:$B$20</c:f>
              <c:numCache>
                <c:formatCode>0.0%</c:formatCode>
                <c:ptCount val="17"/>
                <c:pt idx="0">
                  <c:v>-1.077664845727444E-2</c:v>
                </c:pt>
                <c:pt idx="1">
                  <c:v>1.8204208724424076E-2</c:v>
                </c:pt>
                <c:pt idx="2">
                  <c:v>2.1604077167960645E-2</c:v>
                </c:pt>
                <c:pt idx="3">
                  <c:v>1.4356159644459354E-2</c:v>
                </c:pt>
                <c:pt idx="4">
                  <c:v>1.7803966180091946E-2</c:v>
                </c:pt>
                <c:pt idx="5">
                  <c:v>9.6710770048265005E-3</c:v>
                </c:pt>
                <c:pt idx="6">
                  <c:v>2.9980958980182049E-2</c:v>
                </c:pt>
                <c:pt idx="7">
                  <c:v>1.105298728081644E-2</c:v>
                </c:pt>
                <c:pt idx="8">
                  <c:v>3.1419210609638926E-2</c:v>
                </c:pt>
                <c:pt idx="9">
                  <c:v>-4.6032868335913468E-3</c:v>
                </c:pt>
                <c:pt idx="10">
                  <c:v>4.4991330554850828E-2</c:v>
                </c:pt>
                <c:pt idx="11">
                  <c:v>1.2189824457773835E-2</c:v>
                </c:pt>
                <c:pt idx="12">
                  <c:v>2.4609230413209948E-2</c:v>
                </c:pt>
                <c:pt idx="13">
                  <c:v>2.0439721520785215E-2</c:v>
                </c:pt>
                <c:pt idx="14">
                  <c:v>5.723639888662202E-3</c:v>
                </c:pt>
                <c:pt idx="15">
                  <c:v>3.152020716767745E-2</c:v>
                </c:pt>
                <c:pt idx="16">
                  <c:v>5.4759683932874559E-3</c:v>
                </c:pt>
              </c:numCache>
            </c:numRef>
          </c:val>
        </c:ser>
        <c:ser>
          <c:idx val="1"/>
          <c:order val="1"/>
          <c:tx>
            <c:strRef>
              <c:f>Growth!$C$21</c:f>
              <c:strCache>
                <c:ptCount val="1"/>
                <c:pt idx="0">
                  <c:v>Soins ambulatoires (hors dentaires)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Growth!$A$4:$A$20</c:f>
              <c:strCache>
                <c:ptCount val="17"/>
                <c:pt idx="0">
                  <c:v>Australia</c:v>
                </c:pt>
                <c:pt idx="1">
                  <c:v>Austria</c:v>
                </c:pt>
                <c:pt idx="2">
                  <c:v>Belgium</c:v>
                </c:pt>
                <c:pt idx="3">
                  <c:v>Canada</c:v>
                </c:pt>
                <c:pt idx="4">
                  <c:v>Czech Republic</c:v>
                </c:pt>
                <c:pt idx="5">
                  <c:v>Denmark</c:v>
                </c:pt>
                <c:pt idx="6">
                  <c:v>Finland</c:v>
                </c:pt>
                <c:pt idx="7">
                  <c:v>France</c:v>
                </c:pt>
                <c:pt idx="8">
                  <c:v>Germany</c:v>
                </c:pt>
                <c:pt idx="9">
                  <c:v>Hungary</c:v>
                </c:pt>
                <c:pt idx="10">
                  <c:v>Netherlands</c:v>
                </c:pt>
                <c:pt idx="11">
                  <c:v>Norway</c:v>
                </c:pt>
                <c:pt idx="12">
                  <c:v>Slovenia</c:v>
                </c:pt>
                <c:pt idx="13">
                  <c:v>Spain</c:v>
                </c:pt>
                <c:pt idx="14">
                  <c:v>Sweden</c:v>
                </c:pt>
                <c:pt idx="15">
                  <c:v>Switzerland</c:v>
                </c:pt>
                <c:pt idx="16">
                  <c:v>United States</c:v>
                </c:pt>
              </c:strCache>
            </c:strRef>
          </c:cat>
          <c:val>
            <c:numRef>
              <c:f>Growth!$C$4:$C$20</c:f>
              <c:numCache>
                <c:formatCode>0.0%</c:formatCode>
                <c:ptCount val="17"/>
                <c:pt idx="0">
                  <c:v>1.92851317256717E-2</c:v>
                </c:pt>
                <c:pt idx="1">
                  <c:v>1.6400689938806057E-2</c:v>
                </c:pt>
                <c:pt idx="2">
                  <c:v>3.354860844964791E-2</c:v>
                </c:pt>
                <c:pt idx="3">
                  <c:v>3.8125761001153613E-2</c:v>
                </c:pt>
                <c:pt idx="4">
                  <c:v>6.7362678434434553E-2</c:v>
                </c:pt>
                <c:pt idx="5">
                  <c:v>3.2076266704323952E-2</c:v>
                </c:pt>
                <c:pt idx="6">
                  <c:v>2.1623690939692741E-2</c:v>
                </c:pt>
                <c:pt idx="7">
                  <c:v>1.337755647526756E-2</c:v>
                </c:pt>
                <c:pt idx="8">
                  <c:v>3.18280311128043E-2</c:v>
                </c:pt>
                <c:pt idx="9">
                  <c:v>1.7793868686961201E-2</c:v>
                </c:pt>
                <c:pt idx="10">
                  <c:v>2.8593721971861941E-2</c:v>
                </c:pt>
                <c:pt idx="11">
                  <c:v>3.4134725820541778E-2</c:v>
                </c:pt>
                <c:pt idx="12">
                  <c:v>7.779571681304942E-3</c:v>
                </c:pt>
                <c:pt idx="13">
                  <c:v>2.9950247676691077E-3</c:v>
                </c:pt>
                <c:pt idx="14">
                  <c:v>2.3339935069926154E-2</c:v>
                </c:pt>
                <c:pt idx="15">
                  <c:v>3.3645950918013479E-2</c:v>
                </c:pt>
                <c:pt idx="16">
                  <c:v>3.3578249377977709E-2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12539520"/>
        <c:axId val="112541056"/>
      </c:barChart>
      <c:catAx>
        <c:axId val="1125395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12541056"/>
        <c:crosses val="autoZero"/>
        <c:auto val="1"/>
        <c:lblAlgn val="ctr"/>
        <c:lblOffset val="100"/>
        <c:noMultiLvlLbl val="0"/>
      </c:catAx>
      <c:valAx>
        <c:axId val="112541056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crossAx val="1125395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/>
              <a:t>Dépenses de soins ambulatoires par habitant, en US$ PPA</a:t>
            </a:r>
          </a:p>
        </c:rich>
      </c:tx>
      <c:layout>
        <c:manualLayout>
          <c:xMode val="edge"/>
          <c:yMode val="edge"/>
          <c:x val="7.8840366335319934E-2"/>
          <c:y val="5.0925925925925923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Hôpital</c:v>
                </c:pt>
              </c:strCache>
            </c:strRef>
          </c:tx>
          <c:spPr>
            <a:pattFill prst="dkDnDiag">
              <a:fgClr>
                <a:srgbClr val="92D050"/>
              </a:fgClr>
              <a:bgClr>
                <a:schemeClr val="tx2"/>
              </a:bgClr>
            </a:pattFill>
          </c:spPr>
          <c:invertIfNegative val="0"/>
          <c:cat>
            <c:strRef>
              <c:f>Sheet3!$A$5:$A$23</c:f>
              <c:strCache>
                <c:ptCount val="19"/>
                <c:pt idx="0">
                  <c:v>Suisse</c:v>
                </c:pt>
                <c:pt idx="1">
                  <c:v>Danemark</c:v>
                </c:pt>
                <c:pt idx="2">
                  <c:v>Suède</c:v>
                </c:pt>
                <c:pt idx="3">
                  <c:v>Australie</c:v>
                </c:pt>
                <c:pt idx="4">
                  <c:v>Canada</c:v>
                </c:pt>
                <c:pt idx="5">
                  <c:v>Norvège</c:v>
                </c:pt>
                <c:pt idx="6">
                  <c:v>Autriche</c:v>
                </c:pt>
                <c:pt idx="7">
                  <c:v>Finlande</c:v>
                </c:pt>
                <c:pt idx="8">
                  <c:v>Pays-Bas</c:v>
                </c:pt>
                <c:pt idx="9">
                  <c:v>Espagne</c:v>
                </c:pt>
                <c:pt idx="10">
                  <c:v>Allemagne</c:v>
                </c:pt>
                <c:pt idx="11">
                  <c:v>Belgique</c:v>
                </c:pt>
                <c:pt idx="12">
                  <c:v>France</c:v>
                </c:pt>
                <c:pt idx="13">
                  <c:v>Slovénie</c:v>
                </c:pt>
                <c:pt idx="14">
                  <c:v>Rép. Tchèque</c:v>
                </c:pt>
                <c:pt idx="15">
                  <c:v>Rép. Slovaque</c:v>
                </c:pt>
                <c:pt idx="16">
                  <c:v>Hongrie</c:v>
                </c:pt>
                <c:pt idx="17">
                  <c:v>Estonie</c:v>
                </c:pt>
                <c:pt idx="18">
                  <c:v>Pologne</c:v>
                </c:pt>
              </c:strCache>
            </c:strRef>
          </c:cat>
          <c:val>
            <c:numRef>
              <c:f>Sheet3!$B$5:$B$23</c:f>
              <c:numCache>
                <c:formatCode>0.0</c:formatCode>
                <c:ptCount val="19"/>
                <c:pt idx="0">
                  <c:v>434.74200000000002</c:v>
                </c:pt>
                <c:pt idx="1">
                  <c:v>660.48910000000001</c:v>
                </c:pt>
                <c:pt idx="2">
                  <c:v>541.52160000000003</c:v>
                </c:pt>
                <c:pt idx="3">
                  <c:v>274.25690000000003</c:v>
                </c:pt>
                <c:pt idx="4">
                  <c:v>354.14120000000003</c:v>
                </c:pt>
                <c:pt idx="5">
                  <c:v>347.88529999999997</c:v>
                </c:pt>
                <c:pt idx="6">
                  <c:v>242.02850000000001</c:v>
                </c:pt>
                <c:pt idx="7">
                  <c:v>427.11700000000002</c:v>
                </c:pt>
                <c:pt idx="8">
                  <c:v>231.71190000000001</c:v>
                </c:pt>
                <c:pt idx="9">
                  <c:v>309.5908</c:v>
                </c:pt>
                <c:pt idx="10">
                  <c:v>43.650700000000001</c:v>
                </c:pt>
                <c:pt idx="11">
                  <c:v>48.908999999999999</c:v>
                </c:pt>
                <c:pt idx="12">
                  <c:v>87.578599999999994</c:v>
                </c:pt>
                <c:pt idx="13">
                  <c:v>166.26080000000002</c:v>
                </c:pt>
                <c:pt idx="14">
                  <c:v>191.73669999999998</c:v>
                </c:pt>
                <c:pt idx="15">
                  <c:v>72.574200000000005</c:v>
                </c:pt>
                <c:pt idx="16">
                  <c:v>66.505300000000005</c:v>
                </c:pt>
                <c:pt idx="17">
                  <c:v>136.2748</c:v>
                </c:pt>
                <c:pt idx="18">
                  <c:v>1.2459999999999809</c:v>
                </c:pt>
              </c:numCache>
            </c:numRef>
          </c:val>
        </c:ser>
        <c:ser>
          <c:idx val="1"/>
          <c:order val="1"/>
          <c:tx>
            <c:strRef>
              <c:f>Sheet3!$C$3</c:f>
              <c:strCache>
                <c:ptCount val="1"/>
                <c:pt idx="0">
                  <c:v>Ville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Sheet3!$A$5:$A$23</c:f>
              <c:strCache>
                <c:ptCount val="19"/>
                <c:pt idx="0">
                  <c:v>Suisse</c:v>
                </c:pt>
                <c:pt idx="1">
                  <c:v>Danemark</c:v>
                </c:pt>
                <c:pt idx="2">
                  <c:v>Suède</c:v>
                </c:pt>
                <c:pt idx="3">
                  <c:v>Australie</c:v>
                </c:pt>
                <c:pt idx="4">
                  <c:v>Canada</c:v>
                </c:pt>
                <c:pt idx="5">
                  <c:v>Norvège</c:v>
                </c:pt>
                <c:pt idx="6">
                  <c:v>Autriche</c:v>
                </c:pt>
                <c:pt idx="7">
                  <c:v>Finlande</c:v>
                </c:pt>
                <c:pt idx="8">
                  <c:v>Pays-Bas</c:v>
                </c:pt>
                <c:pt idx="9">
                  <c:v>Espagne</c:v>
                </c:pt>
                <c:pt idx="10">
                  <c:v>Allemagne</c:v>
                </c:pt>
                <c:pt idx="11">
                  <c:v>Belgique</c:v>
                </c:pt>
                <c:pt idx="12">
                  <c:v>France</c:v>
                </c:pt>
                <c:pt idx="13">
                  <c:v>Slovénie</c:v>
                </c:pt>
                <c:pt idx="14">
                  <c:v>Rép. Tchèque</c:v>
                </c:pt>
                <c:pt idx="15">
                  <c:v>Rép. Slovaque</c:v>
                </c:pt>
                <c:pt idx="16">
                  <c:v>Hongrie</c:v>
                </c:pt>
                <c:pt idx="17">
                  <c:v>Estonie</c:v>
                </c:pt>
                <c:pt idx="18">
                  <c:v>Pologne</c:v>
                </c:pt>
              </c:strCache>
            </c:strRef>
          </c:cat>
          <c:val>
            <c:numRef>
              <c:f>Sheet3!$C$5:$C$23</c:f>
              <c:numCache>
                <c:formatCode>0.0</c:formatCode>
                <c:ptCount val="19"/>
                <c:pt idx="0">
                  <c:v>963.24270000000001</c:v>
                </c:pt>
                <c:pt idx="1">
                  <c:v>382.8048</c:v>
                </c:pt>
                <c:pt idx="2">
                  <c:v>464.92169999999999</c:v>
                </c:pt>
                <c:pt idx="3">
                  <c:v>728.18420000000003</c:v>
                </c:pt>
                <c:pt idx="4">
                  <c:v>641.63999999999987</c:v>
                </c:pt>
                <c:pt idx="5">
                  <c:v>534.94309999999996</c:v>
                </c:pt>
                <c:pt idx="6">
                  <c:v>619.61630000000002</c:v>
                </c:pt>
                <c:pt idx="7">
                  <c:v>414.47790000000009</c:v>
                </c:pt>
                <c:pt idx="8">
                  <c:v>564.0317</c:v>
                </c:pt>
                <c:pt idx="9">
                  <c:v>452.1028</c:v>
                </c:pt>
                <c:pt idx="10">
                  <c:v>665.4905</c:v>
                </c:pt>
                <c:pt idx="11">
                  <c:v>545.79510000000005</c:v>
                </c:pt>
                <c:pt idx="12">
                  <c:v>502.47270000000003</c:v>
                </c:pt>
                <c:pt idx="13">
                  <c:v>292.85230000000001</c:v>
                </c:pt>
                <c:pt idx="14">
                  <c:v>258.64780000000002</c:v>
                </c:pt>
                <c:pt idx="15">
                  <c:v>312.37970000000001</c:v>
                </c:pt>
                <c:pt idx="16">
                  <c:v>253.45780000000002</c:v>
                </c:pt>
                <c:pt idx="17">
                  <c:v>151.31439999999998</c:v>
                </c:pt>
                <c:pt idx="18">
                  <c:v>248.7039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2335872"/>
        <c:axId val="112341760"/>
      </c:barChart>
      <c:catAx>
        <c:axId val="112335872"/>
        <c:scaling>
          <c:orientation val="minMax"/>
        </c:scaling>
        <c:delete val="0"/>
        <c:axPos val="b"/>
        <c:majorTickMark val="none"/>
        <c:minorTickMark val="none"/>
        <c:tickLblPos val="nextTo"/>
        <c:crossAx val="112341760"/>
        <c:crosses val="autoZero"/>
        <c:auto val="1"/>
        <c:lblAlgn val="ctr"/>
        <c:lblOffset val="100"/>
        <c:noMultiLvlLbl val="0"/>
      </c:catAx>
      <c:valAx>
        <c:axId val="112341760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crossAx val="1123358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0C7FE-1C0B-41D3-9146-0D97D76BE11F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D5B1D097-4CB9-4370-A523-D06F1121E145}">
      <dgm:prSet phldrT="[Text]"/>
      <dgm:spPr/>
      <dgm:t>
        <a:bodyPr/>
        <a:lstStyle/>
        <a:p>
          <a:r>
            <a:rPr lang="fr-FR" dirty="0" smtClean="0"/>
            <a:t>Examens pré-op.</a:t>
          </a:r>
          <a:endParaRPr lang="en-GB" dirty="0"/>
        </a:p>
      </dgm:t>
    </dgm:pt>
    <dgm:pt modelId="{2DF3C476-B395-4D22-9937-A179C909622F}" type="parTrans" cxnId="{795888AE-CEC5-402F-8A49-62DED2254AFB}">
      <dgm:prSet/>
      <dgm:spPr/>
      <dgm:t>
        <a:bodyPr/>
        <a:lstStyle/>
        <a:p>
          <a:endParaRPr lang="en-GB"/>
        </a:p>
      </dgm:t>
    </dgm:pt>
    <dgm:pt modelId="{9368EB5B-29B7-4FF8-8F93-96F16E84D8A9}" type="sibTrans" cxnId="{795888AE-CEC5-402F-8A49-62DED2254AFB}">
      <dgm:prSet/>
      <dgm:spPr/>
      <dgm:t>
        <a:bodyPr/>
        <a:lstStyle/>
        <a:p>
          <a:endParaRPr lang="en-GB"/>
        </a:p>
      </dgm:t>
    </dgm:pt>
    <dgm:pt modelId="{94D4CC84-8963-4FEA-8CBE-BD9DDEDA3EE2}">
      <dgm:prSet phldrT="[Text]"/>
      <dgm:spPr/>
      <dgm:t>
        <a:bodyPr/>
        <a:lstStyle/>
        <a:p>
          <a:r>
            <a:rPr lang="fr-FR" dirty="0" smtClean="0"/>
            <a:t>Acte chirurgical</a:t>
          </a:r>
          <a:endParaRPr lang="en-GB" dirty="0"/>
        </a:p>
      </dgm:t>
    </dgm:pt>
    <dgm:pt modelId="{08AA57EB-1EF8-4B75-8BA7-E02EBE7F77C8}" type="parTrans" cxnId="{9EAAFCE5-B6FC-4772-88AB-EC4EDC7DE8DA}">
      <dgm:prSet/>
      <dgm:spPr/>
      <dgm:t>
        <a:bodyPr/>
        <a:lstStyle/>
        <a:p>
          <a:endParaRPr lang="en-GB"/>
        </a:p>
      </dgm:t>
    </dgm:pt>
    <dgm:pt modelId="{A54680F2-CCBB-43D2-94BF-1F911C22D643}" type="sibTrans" cxnId="{9EAAFCE5-B6FC-4772-88AB-EC4EDC7DE8DA}">
      <dgm:prSet/>
      <dgm:spPr/>
      <dgm:t>
        <a:bodyPr/>
        <a:lstStyle/>
        <a:p>
          <a:endParaRPr lang="en-GB"/>
        </a:p>
      </dgm:t>
    </dgm:pt>
    <dgm:pt modelId="{EC7801D1-DE0C-4B54-BCD3-9F6DC303900F}">
      <dgm:prSet phldrT="[Text]"/>
      <dgm:spPr/>
      <dgm:t>
        <a:bodyPr/>
        <a:lstStyle/>
        <a:p>
          <a:r>
            <a:rPr lang="fr-FR" dirty="0" smtClean="0"/>
            <a:t>(Réadaptation)</a:t>
          </a:r>
          <a:endParaRPr lang="en-GB" dirty="0"/>
        </a:p>
      </dgm:t>
    </dgm:pt>
    <dgm:pt modelId="{A6D6C5DD-DC33-4732-A26B-B19C70D87A06}" type="parTrans" cxnId="{396906C2-8F9A-4395-8B02-B45159189093}">
      <dgm:prSet/>
      <dgm:spPr/>
      <dgm:t>
        <a:bodyPr/>
        <a:lstStyle/>
        <a:p>
          <a:endParaRPr lang="en-GB"/>
        </a:p>
      </dgm:t>
    </dgm:pt>
    <dgm:pt modelId="{8E5A1D03-D8A3-49B9-87B5-0DB5B434C18C}" type="sibTrans" cxnId="{396906C2-8F9A-4395-8B02-B45159189093}">
      <dgm:prSet/>
      <dgm:spPr/>
      <dgm:t>
        <a:bodyPr/>
        <a:lstStyle/>
        <a:p>
          <a:endParaRPr lang="en-GB"/>
        </a:p>
      </dgm:t>
    </dgm:pt>
    <dgm:pt modelId="{23865198-EF41-4F16-A52F-2D2012F73D62}">
      <dgm:prSet/>
      <dgm:spPr/>
      <dgm:t>
        <a:bodyPr/>
        <a:lstStyle/>
        <a:p>
          <a:r>
            <a:rPr lang="fr-FR" dirty="0" smtClean="0"/>
            <a:t>Suivi post-op</a:t>
          </a:r>
          <a:endParaRPr lang="en-GB" dirty="0"/>
        </a:p>
      </dgm:t>
    </dgm:pt>
    <dgm:pt modelId="{6BB9C8E1-288B-4A77-957D-C0F2CAF8E637}" type="parTrans" cxnId="{DB28CABC-3392-4EFC-9230-8AFB25DC62C3}">
      <dgm:prSet/>
      <dgm:spPr/>
      <dgm:t>
        <a:bodyPr/>
        <a:lstStyle/>
        <a:p>
          <a:endParaRPr lang="en-GB"/>
        </a:p>
      </dgm:t>
    </dgm:pt>
    <dgm:pt modelId="{FB57A974-6A7E-4A4E-BA36-7986479115D3}" type="sibTrans" cxnId="{DB28CABC-3392-4EFC-9230-8AFB25DC62C3}">
      <dgm:prSet/>
      <dgm:spPr/>
      <dgm:t>
        <a:bodyPr/>
        <a:lstStyle/>
        <a:p>
          <a:endParaRPr lang="en-GB"/>
        </a:p>
      </dgm:t>
    </dgm:pt>
    <dgm:pt modelId="{68075CAB-BDB5-4D20-8491-022548DF88F4}">
      <dgm:prSet/>
      <dgm:spPr/>
      <dgm:t>
        <a:bodyPr/>
        <a:lstStyle/>
        <a:p>
          <a:r>
            <a:rPr lang="fr-FR" dirty="0" smtClean="0"/>
            <a:t>Complications?</a:t>
          </a:r>
          <a:endParaRPr lang="en-GB" dirty="0"/>
        </a:p>
      </dgm:t>
    </dgm:pt>
    <dgm:pt modelId="{0077C55B-4F3F-4BCC-B7CA-ADDEC5597B3F}" type="parTrans" cxnId="{5CA921BB-8719-4144-963A-3383DDDA2EEB}">
      <dgm:prSet/>
      <dgm:spPr/>
      <dgm:t>
        <a:bodyPr/>
        <a:lstStyle/>
        <a:p>
          <a:endParaRPr lang="en-GB"/>
        </a:p>
      </dgm:t>
    </dgm:pt>
    <dgm:pt modelId="{3128C72D-CED5-4634-84FC-C593EADA2A25}" type="sibTrans" cxnId="{5CA921BB-8719-4144-963A-3383DDDA2EEB}">
      <dgm:prSet/>
      <dgm:spPr/>
      <dgm:t>
        <a:bodyPr/>
        <a:lstStyle/>
        <a:p>
          <a:endParaRPr lang="en-GB"/>
        </a:p>
      </dgm:t>
    </dgm:pt>
    <dgm:pt modelId="{D69D5EFB-5A54-486B-A90A-4D161CA52346}" type="pres">
      <dgm:prSet presAssocID="{A160C7FE-1C0B-41D3-9146-0D97D76BE11F}" presName="Name0" presStyleCnt="0">
        <dgm:presLayoutVars>
          <dgm:dir/>
          <dgm:animLvl val="lvl"/>
          <dgm:resizeHandles val="exact"/>
        </dgm:presLayoutVars>
      </dgm:prSet>
      <dgm:spPr/>
    </dgm:pt>
    <dgm:pt modelId="{F0F971AE-86FF-49C6-81DE-CFC86AB81D17}" type="pres">
      <dgm:prSet presAssocID="{D5B1D097-4CB9-4370-A523-D06F1121E14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C0E0B4-52A8-4E7A-B4E6-78026518223A}" type="pres">
      <dgm:prSet presAssocID="{9368EB5B-29B7-4FF8-8F93-96F16E84D8A9}" presName="parTxOnlySpace" presStyleCnt="0"/>
      <dgm:spPr/>
    </dgm:pt>
    <dgm:pt modelId="{821F41A4-08AA-410F-B5ED-C7C9699F09F6}" type="pres">
      <dgm:prSet presAssocID="{94D4CC84-8963-4FEA-8CBE-BD9DDEDA3EE2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510FE7D-9542-4FFF-A018-7A15CFC40FA1}" type="pres">
      <dgm:prSet presAssocID="{A54680F2-CCBB-43D2-94BF-1F911C22D643}" presName="parTxOnlySpace" presStyleCnt="0"/>
      <dgm:spPr/>
    </dgm:pt>
    <dgm:pt modelId="{00541235-4FEB-45E2-9858-7CB8F447C4BB}" type="pres">
      <dgm:prSet presAssocID="{EC7801D1-DE0C-4B54-BCD3-9F6DC30390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E090823-3A1D-4DD0-8425-71275C1A5F92}" type="pres">
      <dgm:prSet presAssocID="{8E5A1D03-D8A3-49B9-87B5-0DB5B434C18C}" presName="parTxOnlySpace" presStyleCnt="0"/>
      <dgm:spPr/>
    </dgm:pt>
    <dgm:pt modelId="{251436A6-034A-40B7-BC45-DF37FA1DD52F}" type="pres">
      <dgm:prSet presAssocID="{23865198-EF41-4F16-A52F-2D2012F73D62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EBDB9C-D8D4-4FED-9A6F-30C822203A08}" type="pres">
      <dgm:prSet presAssocID="{FB57A974-6A7E-4A4E-BA36-7986479115D3}" presName="parTxOnlySpace" presStyleCnt="0"/>
      <dgm:spPr/>
    </dgm:pt>
    <dgm:pt modelId="{1B560089-1D02-41B9-AD5C-02CE563918D2}" type="pres">
      <dgm:prSet presAssocID="{68075CAB-BDB5-4D20-8491-022548DF88F4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EAAFCE5-B6FC-4772-88AB-EC4EDC7DE8DA}" srcId="{A160C7FE-1C0B-41D3-9146-0D97D76BE11F}" destId="{94D4CC84-8963-4FEA-8CBE-BD9DDEDA3EE2}" srcOrd="1" destOrd="0" parTransId="{08AA57EB-1EF8-4B75-8BA7-E02EBE7F77C8}" sibTransId="{A54680F2-CCBB-43D2-94BF-1F911C22D643}"/>
    <dgm:cxn modelId="{07765C28-99DC-4BD0-A7FC-F7B3EA4482B7}" type="presOf" srcId="{68075CAB-BDB5-4D20-8491-022548DF88F4}" destId="{1B560089-1D02-41B9-AD5C-02CE563918D2}" srcOrd="0" destOrd="0" presId="urn:microsoft.com/office/officeart/2005/8/layout/chevron1"/>
    <dgm:cxn modelId="{380E6531-2CB4-4911-A1F2-F664A952E3F3}" type="presOf" srcId="{94D4CC84-8963-4FEA-8CBE-BD9DDEDA3EE2}" destId="{821F41A4-08AA-410F-B5ED-C7C9699F09F6}" srcOrd="0" destOrd="0" presId="urn:microsoft.com/office/officeart/2005/8/layout/chevron1"/>
    <dgm:cxn modelId="{396906C2-8F9A-4395-8B02-B45159189093}" srcId="{A160C7FE-1C0B-41D3-9146-0D97D76BE11F}" destId="{EC7801D1-DE0C-4B54-BCD3-9F6DC303900F}" srcOrd="2" destOrd="0" parTransId="{A6D6C5DD-DC33-4732-A26B-B19C70D87A06}" sibTransId="{8E5A1D03-D8A3-49B9-87B5-0DB5B434C18C}"/>
    <dgm:cxn modelId="{795888AE-CEC5-402F-8A49-62DED2254AFB}" srcId="{A160C7FE-1C0B-41D3-9146-0D97D76BE11F}" destId="{D5B1D097-4CB9-4370-A523-D06F1121E145}" srcOrd="0" destOrd="0" parTransId="{2DF3C476-B395-4D22-9937-A179C909622F}" sibTransId="{9368EB5B-29B7-4FF8-8F93-96F16E84D8A9}"/>
    <dgm:cxn modelId="{D294126E-A242-44F7-AB7D-D4A03D3B0297}" type="presOf" srcId="{EC7801D1-DE0C-4B54-BCD3-9F6DC303900F}" destId="{00541235-4FEB-45E2-9858-7CB8F447C4BB}" srcOrd="0" destOrd="0" presId="urn:microsoft.com/office/officeart/2005/8/layout/chevron1"/>
    <dgm:cxn modelId="{5CA921BB-8719-4144-963A-3383DDDA2EEB}" srcId="{A160C7FE-1C0B-41D3-9146-0D97D76BE11F}" destId="{68075CAB-BDB5-4D20-8491-022548DF88F4}" srcOrd="4" destOrd="0" parTransId="{0077C55B-4F3F-4BCC-B7CA-ADDEC5597B3F}" sibTransId="{3128C72D-CED5-4634-84FC-C593EADA2A25}"/>
    <dgm:cxn modelId="{1D9AE053-598B-4144-A312-5644CB7D9ED3}" type="presOf" srcId="{D5B1D097-4CB9-4370-A523-D06F1121E145}" destId="{F0F971AE-86FF-49C6-81DE-CFC86AB81D17}" srcOrd="0" destOrd="0" presId="urn:microsoft.com/office/officeart/2005/8/layout/chevron1"/>
    <dgm:cxn modelId="{E8A0FD6B-59F0-47A6-8737-3937F7CC6E19}" type="presOf" srcId="{A160C7FE-1C0B-41D3-9146-0D97D76BE11F}" destId="{D69D5EFB-5A54-486B-A90A-4D161CA52346}" srcOrd="0" destOrd="0" presId="urn:microsoft.com/office/officeart/2005/8/layout/chevron1"/>
    <dgm:cxn modelId="{A4F363B2-A002-48E5-995A-0FBE35C55CE7}" type="presOf" srcId="{23865198-EF41-4F16-A52F-2D2012F73D62}" destId="{251436A6-034A-40B7-BC45-DF37FA1DD52F}" srcOrd="0" destOrd="0" presId="urn:microsoft.com/office/officeart/2005/8/layout/chevron1"/>
    <dgm:cxn modelId="{DB28CABC-3392-4EFC-9230-8AFB25DC62C3}" srcId="{A160C7FE-1C0B-41D3-9146-0D97D76BE11F}" destId="{23865198-EF41-4F16-A52F-2D2012F73D62}" srcOrd="3" destOrd="0" parTransId="{6BB9C8E1-288B-4A77-957D-C0F2CAF8E637}" sibTransId="{FB57A974-6A7E-4A4E-BA36-7986479115D3}"/>
    <dgm:cxn modelId="{BBF59157-D83D-45A1-82CE-932A51B2275B}" type="presParOf" srcId="{D69D5EFB-5A54-486B-A90A-4D161CA52346}" destId="{F0F971AE-86FF-49C6-81DE-CFC86AB81D17}" srcOrd="0" destOrd="0" presId="urn:microsoft.com/office/officeart/2005/8/layout/chevron1"/>
    <dgm:cxn modelId="{AB9F9636-6D91-46A4-9EE3-F33F8E73E5E1}" type="presParOf" srcId="{D69D5EFB-5A54-486B-A90A-4D161CA52346}" destId="{71C0E0B4-52A8-4E7A-B4E6-78026518223A}" srcOrd="1" destOrd="0" presId="urn:microsoft.com/office/officeart/2005/8/layout/chevron1"/>
    <dgm:cxn modelId="{EA5CC1EE-5AE0-4C0A-89BC-45AD3BCF1E36}" type="presParOf" srcId="{D69D5EFB-5A54-486B-A90A-4D161CA52346}" destId="{821F41A4-08AA-410F-B5ED-C7C9699F09F6}" srcOrd="2" destOrd="0" presId="urn:microsoft.com/office/officeart/2005/8/layout/chevron1"/>
    <dgm:cxn modelId="{EDC33E72-6CCE-4BBB-99C4-8A002338566F}" type="presParOf" srcId="{D69D5EFB-5A54-486B-A90A-4D161CA52346}" destId="{E510FE7D-9542-4FFF-A018-7A15CFC40FA1}" srcOrd="3" destOrd="0" presId="urn:microsoft.com/office/officeart/2005/8/layout/chevron1"/>
    <dgm:cxn modelId="{446A6204-BDBE-4277-BAED-68FAF29E8C2E}" type="presParOf" srcId="{D69D5EFB-5A54-486B-A90A-4D161CA52346}" destId="{00541235-4FEB-45E2-9858-7CB8F447C4BB}" srcOrd="4" destOrd="0" presId="urn:microsoft.com/office/officeart/2005/8/layout/chevron1"/>
    <dgm:cxn modelId="{E0D79EBA-FB82-40DC-B4ED-3858FDFCF38D}" type="presParOf" srcId="{D69D5EFB-5A54-486B-A90A-4D161CA52346}" destId="{4E090823-3A1D-4DD0-8425-71275C1A5F92}" srcOrd="5" destOrd="0" presId="urn:microsoft.com/office/officeart/2005/8/layout/chevron1"/>
    <dgm:cxn modelId="{5FF814EA-1940-4BE9-A09F-B4725DE29436}" type="presParOf" srcId="{D69D5EFB-5A54-486B-A90A-4D161CA52346}" destId="{251436A6-034A-40B7-BC45-DF37FA1DD52F}" srcOrd="6" destOrd="0" presId="urn:microsoft.com/office/officeart/2005/8/layout/chevron1"/>
    <dgm:cxn modelId="{A2A6663A-2812-40A1-B873-CE0811D56384}" type="presParOf" srcId="{D69D5EFB-5A54-486B-A90A-4D161CA52346}" destId="{FFEBDB9C-D8D4-4FED-9A6F-30C822203A08}" srcOrd="7" destOrd="0" presId="urn:microsoft.com/office/officeart/2005/8/layout/chevron1"/>
    <dgm:cxn modelId="{96E13A23-9B2B-443C-89A4-355CF2F7F9A1}" type="presParOf" srcId="{D69D5EFB-5A54-486B-A90A-4D161CA52346}" destId="{1B560089-1D02-41B9-AD5C-02CE563918D2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4A2C59-9DBB-4837-A3B8-3189325A904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4C6C374-1D1E-465A-8817-2E07722BDFD0}">
      <dgm:prSet phldrT="[Text]"/>
      <dgm:spPr/>
      <dgm:t>
        <a:bodyPr/>
        <a:lstStyle/>
        <a:p>
          <a:r>
            <a:rPr lang="fr-FR" b="1" dirty="0" smtClean="0"/>
            <a:t>Tarif de base </a:t>
          </a:r>
          <a:r>
            <a:rPr lang="fr-FR" dirty="0" smtClean="0"/>
            <a:t>basé sur le coût moyen d’un parcours de soins idéal (EBM), minoré pour le rendre « punitif » en cas de non respect</a:t>
          </a:r>
          <a:endParaRPr lang="en-GB" dirty="0"/>
        </a:p>
      </dgm:t>
    </dgm:pt>
    <dgm:pt modelId="{B560B147-1635-4BC3-B9D6-BD9F0B107A47}" type="parTrans" cxnId="{4F80D93A-C141-49B6-861B-5CBE4E936E03}">
      <dgm:prSet/>
      <dgm:spPr/>
      <dgm:t>
        <a:bodyPr/>
        <a:lstStyle/>
        <a:p>
          <a:endParaRPr lang="en-GB"/>
        </a:p>
      </dgm:t>
    </dgm:pt>
    <dgm:pt modelId="{ED85C3B3-F0BC-441C-9571-7375DF05AA1A}" type="sibTrans" cxnId="{4F80D93A-C141-49B6-861B-5CBE4E936E03}">
      <dgm:prSet/>
      <dgm:spPr/>
      <dgm:t>
        <a:bodyPr/>
        <a:lstStyle/>
        <a:p>
          <a:endParaRPr lang="en-GB"/>
        </a:p>
      </dgm:t>
    </dgm:pt>
    <dgm:pt modelId="{8C2AEDAE-B524-4F67-AD3C-518952E77BB2}">
      <dgm:prSet phldrT="[Text]"/>
      <dgm:spPr/>
      <dgm:t>
        <a:bodyPr/>
        <a:lstStyle/>
        <a:p>
          <a:r>
            <a:rPr lang="fr-FR" dirty="0" smtClean="0"/>
            <a:t>+ P</a:t>
          </a:r>
          <a:r>
            <a:rPr lang="fr-FR" b="1" dirty="0" smtClean="0"/>
            <a:t>aiements additionnels</a:t>
          </a:r>
          <a:r>
            <a:rPr lang="fr-FR" dirty="0" smtClean="0"/>
            <a:t> basés sur des indicateurs de qualité (Processus et bientôt </a:t>
          </a:r>
          <a:r>
            <a:rPr lang="fr-FR" dirty="0" err="1" smtClean="0"/>
            <a:t>PROMs</a:t>
          </a:r>
          <a:r>
            <a:rPr lang="fr-FR" dirty="0" smtClean="0"/>
            <a:t>?)</a:t>
          </a:r>
          <a:endParaRPr lang="en-GB" dirty="0"/>
        </a:p>
      </dgm:t>
    </dgm:pt>
    <dgm:pt modelId="{DC6857A9-1E8B-46A8-B3EB-E3A450CD75C7}" type="parTrans" cxnId="{7D4B004E-111A-41E5-8CFB-9F488EA5D72B}">
      <dgm:prSet/>
      <dgm:spPr/>
      <dgm:t>
        <a:bodyPr/>
        <a:lstStyle/>
        <a:p>
          <a:endParaRPr lang="en-GB"/>
        </a:p>
      </dgm:t>
    </dgm:pt>
    <dgm:pt modelId="{35D46702-70FA-451F-883E-489D2B43D208}" type="sibTrans" cxnId="{7D4B004E-111A-41E5-8CFB-9F488EA5D72B}">
      <dgm:prSet/>
      <dgm:spPr/>
      <dgm:t>
        <a:bodyPr/>
        <a:lstStyle/>
        <a:p>
          <a:endParaRPr lang="en-GB"/>
        </a:p>
      </dgm:t>
    </dgm:pt>
    <dgm:pt modelId="{34B9815B-CC0C-4782-9DCC-9716469D5263}" type="pres">
      <dgm:prSet presAssocID="{134A2C59-9DBB-4837-A3B8-3189325A9048}" presName="linear" presStyleCnt="0">
        <dgm:presLayoutVars>
          <dgm:dir/>
          <dgm:animLvl val="lvl"/>
          <dgm:resizeHandles val="exact"/>
        </dgm:presLayoutVars>
      </dgm:prSet>
      <dgm:spPr/>
    </dgm:pt>
    <dgm:pt modelId="{CAC2ECD1-2A28-4E37-B71A-17DB40DBAACA}" type="pres">
      <dgm:prSet presAssocID="{24C6C374-1D1E-465A-8817-2E07722BDFD0}" presName="parentLin" presStyleCnt="0"/>
      <dgm:spPr/>
    </dgm:pt>
    <dgm:pt modelId="{D66C586D-D5DC-4319-A9D3-06D9A2791A79}" type="pres">
      <dgm:prSet presAssocID="{24C6C374-1D1E-465A-8817-2E07722BDFD0}" presName="parentLeftMargin" presStyleLbl="node1" presStyleIdx="0" presStyleCnt="2"/>
      <dgm:spPr/>
    </dgm:pt>
    <dgm:pt modelId="{BBE90BCB-C1CB-458A-A32A-CDC21CBBA35B}" type="pres">
      <dgm:prSet presAssocID="{24C6C374-1D1E-465A-8817-2E07722BDFD0}" presName="parentText" presStyleLbl="node1" presStyleIdx="0" presStyleCnt="2" custScaleX="13246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F50ADB-2416-4F0C-86AE-6690F8AFA4A9}" type="pres">
      <dgm:prSet presAssocID="{24C6C374-1D1E-465A-8817-2E07722BDFD0}" presName="negativeSpace" presStyleCnt="0"/>
      <dgm:spPr/>
    </dgm:pt>
    <dgm:pt modelId="{3DBFAC0C-85AD-45AD-92BD-E68C4E3103AE}" type="pres">
      <dgm:prSet presAssocID="{24C6C374-1D1E-465A-8817-2E07722BDFD0}" presName="childText" presStyleLbl="conFgAcc1" presStyleIdx="0" presStyleCnt="2">
        <dgm:presLayoutVars>
          <dgm:bulletEnabled val="1"/>
        </dgm:presLayoutVars>
      </dgm:prSet>
      <dgm:spPr/>
    </dgm:pt>
    <dgm:pt modelId="{8875A7CA-D640-45D7-AA01-9BADC8CAF116}" type="pres">
      <dgm:prSet presAssocID="{ED85C3B3-F0BC-441C-9571-7375DF05AA1A}" presName="spaceBetweenRectangles" presStyleCnt="0"/>
      <dgm:spPr/>
    </dgm:pt>
    <dgm:pt modelId="{B1D4F238-861A-4D9A-ADB8-0A9833E62D97}" type="pres">
      <dgm:prSet presAssocID="{8C2AEDAE-B524-4F67-AD3C-518952E77BB2}" presName="parentLin" presStyleCnt="0"/>
      <dgm:spPr/>
    </dgm:pt>
    <dgm:pt modelId="{E62AC0EE-B769-4195-A6A9-6774504674FD}" type="pres">
      <dgm:prSet presAssocID="{8C2AEDAE-B524-4F67-AD3C-518952E77BB2}" presName="parentLeftMargin" presStyleLbl="node1" presStyleIdx="0" presStyleCnt="2"/>
      <dgm:spPr/>
    </dgm:pt>
    <dgm:pt modelId="{A52FA562-89F2-487A-BCC8-9F20E77AE40B}" type="pres">
      <dgm:prSet presAssocID="{8C2AEDAE-B524-4F67-AD3C-518952E77BB2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9076BC-66DC-45D9-AEB5-CFD86FA6A2FA}" type="pres">
      <dgm:prSet presAssocID="{8C2AEDAE-B524-4F67-AD3C-518952E77BB2}" presName="negativeSpace" presStyleCnt="0"/>
      <dgm:spPr/>
    </dgm:pt>
    <dgm:pt modelId="{7DE9D3EB-CB82-4E4E-B9E0-1ECD39606039}" type="pres">
      <dgm:prSet presAssocID="{8C2AEDAE-B524-4F67-AD3C-518952E77BB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DF3C4C9-07AB-41A7-BA6B-00711BCFDBF3}" type="presOf" srcId="{134A2C59-9DBB-4837-A3B8-3189325A9048}" destId="{34B9815B-CC0C-4782-9DCC-9716469D5263}" srcOrd="0" destOrd="0" presId="urn:microsoft.com/office/officeart/2005/8/layout/list1"/>
    <dgm:cxn modelId="{E61E8CA8-B453-45F7-9554-152008338B2B}" type="presOf" srcId="{8C2AEDAE-B524-4F67-AD3C-518952E77BB2}" destId="{E62AC0EE-B769-4195-A6A9-6774504674FD}" srcOrd="0" destOrd="0" presId="urn:microsoft.com/office/officeart/2005/8/layout/list1"/>
    <dgm:cxn modelId="{975E5D90-A07F-41C4-A1C4-B145A7B1C193}" type="presOf" srcId="{24C6C374-1D1E-465A-8817-2E07722BDFD0}" destId="{D66C586D-D5DC-4319-A9D3-06D9A2791A79}" srcOrd="0" destOrd="0" presId="urn:microsoft.com/office/officeart/2005/8/layout/list1"/>
    <dgm:cxn modelId="{7D4B004E-111A-41E5-8CFB-9F488EA5D72B}" srcId="{134A2C59-9DBB-4837-A3B8-3189325A9048}" destId="{8C2AEDAE-B524-4F67-AD3C-518952E77BB2}" srcOrd="1" destOrd="0" parTransId="{DC6857A9-1E8B-46A8-B3EB-E3A450CD75C7}" sibTransId="{35D46702-70FA-451F-883E-489D2B43D208}"/>
    <dgm:cxn modelId="{4F80D93A-C141-49B6-861B-5CBE4E936E03}" srcId="{134A2C59-9DBB-4837-A3B8-3189325A9048}" destId="{24C6C374-1D1E-465A-8817-2E07722BDFD0}" srcOrd="0" destOrd="0" parTransId="{B560B147-1635-4BC3-B9D6-BD9F0B107A47}" sibTransId="{ED85C3B3-F0BC-441C-9571-7375DF05AA1A}"/>
    <dgm:cxn modelId="{7C0CEF7C-88A2-493E-BEA8-8BB822EF0114}" type="presOf" srcId="{24C6C374-1D1E-465A-8817-2E07722BDFD0}" destId="{BBE90BCB-C1CB-458A-A32A-CDC21CBBA35B}" srcOrd="1" destOrd="0" presId="urn:microsoft.com/office/officeart/2005/8/layout/list1"/>
    <dgm:cxn modelId="{C6D434F7-30DF-4929-A8EA-DDB5ACCAC9C3}" type="presOf" srcId="{8C2AEDAE-B524-4F67-AD3C-518952E77BB2}" destId="{A52FA562-89F2-487A-BCC8-9F20E77AE40B}" srcOrd="1" destOrd="0" presId="urn:microsoft.com/office/officeart/2005/8/layout/list1"/>
    <dgm:cxn modelId="{35CC280C-9AA5-4E40-A5F9-F47F24D6134D}" type="presParOf" srcId="{34B9815B-CC0C-4782-9DCC-9716469D5263}" destId="{CAC2ECD1-2A28-4E37-B71A-17DB40DBAACA}" srcOrd="0" destOrd="0" presId="urn:microsoft.com/office/officeart/2005/8/layout/list1"/>
    <dgm:cxn modelId="{8605BE0D-DCFE-425E-8ADD-C7E812009DDD}" type="presParOf" srcId="{CAC2ECD1-2A28-4E37-B71A-17DB40DBAACA}" destId="{D66C586D-D5DC-4319-A9D3-06D9A2791A79}" srcOrd="0" destOrd="0" presId="urn:microsoft.com/office/officeart/2005/8/layout/list1"/>
    <dgm:cxn modelId="{0F3DD5FE-67B8-4A40-B37F-4BFE4FA034F7}" type="presParOf" srcId="{CAC2ECD1-2A28-4E37-B71A-17DB40DBAACA}" destId="{BBE90BCB-C1CB-458A-A32A-CDC21CBBA35B}" srcOrd="1" destOrd="0" presId="urn:microsoft.com/office/officeart/2005/8/layout/list1"/>
    <dgm:cxn modelId="{231DA449-B53C-4AAC-9F3D-EC11875DC609}" type="presParOf" srcId="{34B9815B-CC0C-4782-9DCC-9716469D5263}" destId="{E3F50ADB-2416-4F0C-86AE-6690F8AFA4A9}" srcOrd="1" destOrd="0" presId="urn:microsoft.com/office/officeart/2005/8/layout/list1"/>
    <dgm:cxn modelId="{9B9FB747-90E2-4ED3-A71C-BE64A3CA3606}" type="presParOf" srcId="{34B9815B-CC0C-4782-9DCC-9716469D5263}" destId="{3DBFAC0C-85AD-45AD-92BD-E68C4E3103AE}" srcOrd="2" destOrd="0" presId="urn:microsoft.com/office/officeart/2005/8/layout/list1"/>
    <dgm:cxn modelId="{12C29953-DDA2-4C35-A1CE-716CCEBF5BE4}" type="presParOf" srcId="{34B9815B-CC0C-4782-9DCC-9716469D5263}" destId="{8875A7CA-D640-45D7-AA01-9BADC8CAF116}" srcOrd="3" destOrd="0" presId="urn:microsoft.com/office/officeart/2005/8/layout/list1"/>
    <dgm:cxn modelId="{AF9D5DDD-92CA-4B80-9655-F2589255E391}" type="presParOf" srcId="{34B9815B-CC0C-4782-9DCC-9716469D5263}" destId="{B1D4F238-861A-4D9A-ADB8-0A9833E62D97}" srcOrd="4" destOrd="0" presId="urn:microsoft.com/office/officeart/2005/8/layout/list1"/>
    <dgm:cxn modelId="{8F588CFF-41BB-4702-9E1C-9825A7F44620}" type="presParOf" srcId="{B1D4F238-861A-4D9A-ADB8-0A9833E62D97}" destId="{E62AC0EE-B769-4195-A6A9-6774504674FD}" srcOrd="0" destOrd="0" presId="urn:microsoft.com/office/officeart/2005/8/layout/list1"/>
    <dgm:cxn modelId="{1EDFEF9F-E4F3-46BF-AFF5-8C745C680A02}" type="presParOf" srcId="{B1D4F238-861A-4D9A-ADB8-0A9833E62D97}" destId="{A52FA562-89F2-487A-BCC8-9F20E77AE40B}" srcOrd="1" destOrd="0" presId="urn:microsoft.com/office/officeart/2005/8/layout/list1"/>
    <dgm:cxn modelId="{7ED77C6B-93B0-4081-B9AE-E9B0A834BDC7}" type="presParOf" srcId="{34B9815B-CC0C-4782-9DCC-9716469D5263}" destId="{DA9076BC-66DC-45D9-AEB5-CFD86FA6A2FA}" srcOrd="5" destOrd="0" presId="urn:microsoft.com/office/officeart/2005/8/layout/list1"/>
    <dgm:cxn modelId="{A64B14F3-5B18-48B2-88C1-9EBB84BE18E7}" type="presParOf" srcId="{34B9815B-CC0C-4782-9DCC-9716469D5263}" destId="{7DE9D3EB-CB82-4E4E-B9E0-1ECD3960603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442983-0CA1-4A26-B32A-642ACC58867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FE3FA52-F3D5-442D-A3DF-89DEFFE9978F}">
      <dgm:prSet phldrT="[Text]"/>
      <dgm:spPr/>
      <dgm:t>
        <a:bodyPr/>
        <a:lstStyle/>
        <a:p>
          <a:r>
            <a:rPr lang="fr-FR" dirty="0" smtClean="0"/>
            <a:t>Assureur</a:t>
          </a:r>
          <a:endParaRPr lang="en-GB" dirty="0"/>
        </a:p>
      </dgm:t>
    </dgm:pt>
    <dgm:pt modelId="{0E722777-5F88-4AE0-815D-12468CDD9273}" type="parTrans" cxnId="{9FB471E0-594C-44F6-A8B8-426D05B7D85B}">
      <dgm:prSet/>
      <dgm:spPr/>
      <dgm:t>
        <a:bodyPr/>
        <a:lstStyle/>
        <a:p>
          <a:endParaRPr lang="en-GB"/>
        </a:p>
      </dgm:t>
    </dgm:pt>
    <dgm:pt modelId="{27465228-1DC9-44AD-B9FC-3729D70B08E6}" type="sibTrans" cxnId="{9FB471E0-594C-44F6-A8B8-426D05B7D85B}">
      <dgm:prSet/>
      <dgm:spPr/>
      <dgm:t>
        <a:bodyPr/>
        <a:lstStyle/>
        <a:p>
          <a:endParaRPr lang="en-GB"/>
        </a:p>
      </dgm:t>
    </dgm:pt>
    <dgm:pt modelId="{A2F0C530-FD99-48BF-BEF3-1A26AA0D0B19}">
      <dgm:prSet phldrT="[Text]"/>
      <dgm:spPr/>
      <dgm:t>
        <a:bodyPr/>
        <a:lstStyle/>
        <a:p>
          <a:r>
            <a:rPr lang="fr-FR" i="1" dirty="0" smtClean="0"/>
            <a:t>Care groups </a:t>
          </a:r>
          <a:r>
            <a:rPr lang="fr-FR" dirty="0" smtClean="0"/>
            <a:t>(souvent généralistes)</a:t>
          </a:r>
          <a:endParaRPr lang="en-GB" dirty="0"/>
        </a:p>
      </dgm:t>
    </dgm:pt>
    <dgm:pt modelId="{A1F3DB4E-88AD-4719-9F91-F6BD07F367F6}" type="parTrans" cxnId="{3829F570-2EC1-472D-BFD5-C766D4AD0737}">
      <dgm:prSet/>
      <dgm:spPr/>
      <dgm:t>
        <a:bodyPr/>
        <a:lstStyle/>
        <a:p>
          <a:endParaRPr lang="en-GB"/>
        </a:p>
      </dgm:t>
    </dgm:pt>
    <dgm:pt modelId="{D57DA41C-C738-460B-8D0A-63A2B0680DDB}" type="sibTrans" cxnId="{3829F570-2EC1-472D-BFD5-C766D4AD0737}">
      <dgm:prSet/>
      <dgm:spPr/>
      <dgm:t>
        <a:bodyPr/>
        <a:lstStyle/>
        <a:p>
          <a:endParaRPr lang="en-GB"/>
        </a:p>
      </dgm:t>
    </dgm:pt>
    <dgm:pt modelId="{378A331A-970E-45D3-A00B-0D0F1BA48250}">
      <dgm:prSet/>
      <dgm:spPr/>
      <dgm:t>
        <a:bodyPr/>
        <a:lstStyle/>
        <a:p>
          <a:r>
            <a:rPr lang="fr-FR" dirty="0" smtClean="0"/>
            <a:t>Prestataire 1</a:t>
          </a:r>
          <a:endParaRPr lang="en-GB" dirty="0"/>
        </a:p>
      </dgm:t>
    </dgm:pt>
    <dgm:pt modelId="{F5F1FAC5-EB65-412D-B851-35C4533C527B}" type="parTrans" cxnId="{B11CDA1E-2B02-439C-8A4D-D19FA21690B4}">
      <dgm:prSet/>
      <dgm:spPr/>
      <dgm:t>
        <a:bodyPr/>
        <a:lstStyle/>
        <a:p>
          <a:endParaRPr lang="en-GB"/>
        </a:p>
      </dgm:t>
    </dgm:pt>
    <dgm:pt modelId="{E586A4FB-85B7-4CCB-B8C9-F719335F10A5}" type="sibTrans" cxnId="{B11CDA1E-2B02-439C-8A4D-D19FA21690B4}">
      <dgm:prSet/>
      <dgm:spPr/>
      <dgm:t>
        <a:bodyPr/>
        <a:lstStyle/>
        <a:p>
          <a:endParaRPr lang="en-GB"/>
        </a:p>
      </dgm:t>
    </dgm:pt>
    <dgm:pt modelId="{517C6B77-0FC3-497F-AAA9-5B24B829537C}">
      <dgm:prSet/>
      <dgm:spPr/>
      <dgm:t>
        <a:bodyPr/>
        <a:lstStyle/>
        <a:p>
          <a:r>
            <a:rPr lang="fr-FR" dirty="0" smtClean="0"/>
            <a:t>Prestataire 2</a:t>
          </a:r>
          <a:endParaRPr lang="en-GB" dirty="0"/>
        </a:p>
      </dgm:t>
    </dgm:pt>
    <dgm:pt modelId="{72C7A650-600B-475D-832D-86B3BA2E7CB5}" type="parTrans" cxnId="{9FC7EAC5-E80C-4954-82CD-65E01FF542E9}">
      <dgm:prSet/>
      <dgm:spPr/>
      <dgm:t>
        <a:bodyPr/>
        <a:lstStyle/>
        <a:p>
          <a:endParaRPr lang="en-GB"/>
        </a:p>
      </dgm:t>
    </dgm:pt>
    <dgm:pt modelId="{F68CF640-9FD0-4D40-9B58-438466A6F952}" type="sibTrans" cxnId="{9FC7EAC5-E80C-4954-82CD-65E01FF542E9}">
      <dgm:prSet/>
      <dgm:spPr/>
      <dgm:t>
        <a:bodyPr/>
        <a:lstStyle/>
        <a:p>
          <a:endParaRPr lang="en-GB"/>
        </a:p>
      </dgm:t>
    </dgm:pt>
    <dgm:pt modelId="{7CFE7F7E-2F2F-486A-97AF-D36B7C81625F}">
      <dgm:prSet/>
      <dgm:spPr/>
      <dgm:t>
        <a:bodyPr/>
        <a:lstStyle/>
        <a:p>
          <a:r>
            <a:rPr lang="fr-FR" dirty="0" smtClean="0"/>
            <a:t>Prestataire n</a:t>
          </a:r>
          <a:endParaRPr lang="en-GB" dirty="0"/>
        </a:p>
      </dgm:t>
    </dgm:pt>
    <dgm:pt modelId="{F4BDA661-1A37-4D73-A892-2769AC3A6716}" type="parTrans" cxnId="{837D911E-7D7F-4EF5-BC1C-A8398690A44C}">
      <dgm:prSet/>
      <dgm:spPr/>
      <dgm:t>
        <a:bodyPr/>
        <a:lstStyle/>
        <a:p>
          <a:endParaRPr lang="en-GB"/>
        </a:p>
      </dgm:t>
    </dgm:pt>
    <dgm:pt modelId="{AE9457A5-4B37-4EFE-AC12-C630D583A132}" type="sibTrans" cxnId="{837D911E-7D7F-4EF5-BC1C-A8398690A44C}">
      <dgm:prSet/>
      <dgm:spPr/>
      <dgm:t>
        <a:bodyPr/>
        <a:lstStyle/>
        <a:p>
          <a:endParaRPr lang="en-GB"/>
        </a:p>
      </dgm:t>
    </dgm:pt>
    <dgm:pt modelId="{D3AE01E1-0423-4257-BBFA-1ABA984C9BBC}" type="pres">
      <dgm:prSet presAssocID="{E9442983-0CA1-4A26-B32A-642ACC58867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CD9138C-7789-4191-A4B1-8A54A12BAF25}" type="pres">
      <dgm:prSet presAssocID="{3FE3FA52-F3D5-442D-A3DF-89DEFFE9978F}" presName="root1" presStyleCnt="0"/>
      <dgm:spPr/>
    </dgm:pt>
    <dgm:pt modelId="{03424F77-8589-496D-A327-F7D320189DC9}" type="pres">
      <dgm:prSet presAssocID="{3FE3FA52-F3D5-442D-A3DF-89DEFFE9978F}" presName="LevelOneTextNode" presStyleLbl="node0" presStyleIdx="0" presStyleCnt="1" custLinFactX="-14048" custLinFactNeighborX="-100000" custLinFactNeighborY="1507">
        <dgm:presLayoutVars>
          <dgm:chPref val="3"/>
        </dgm:presLayoutVars>
      </dgm:prSet>
      <dgm:spPr/>
    </dgm:pt>
    <dgm:pt modelId="{275550C2-BB5F-4422-B3E6-B6E5C3BEB571}" type="pres">
      <dgm:prSet presAssocID="{3FE3FA52-F3D5-442D-A3DF-89DEFFE9978F}" presName="level2hierChild" presStyleCnt="0"/>
      <dgm:spPr/>
    </dgm:pt>
    <dgm:pt modelId="{90909E53-8E78-495C-B404-5AC1041EE3A1}" type="pres">
      <dgm:prSet presAssocID="{A1F3DB4E-88AD-4719-9F91-F6BD07F367F6}" presName="conn2-1" presStyleLbl="parChTrans1D2" presStyleIdx="0" presStyleCnt="1"/>
      <dgm:spPr/>
    </dgm:pt>
    <dgm:pt modelId="{2270ED79-B016-47B0-921C-57FF18C9E9CF}" type="pres">
      <dgm:prSet presAssocID="{A1F3DB4E-88AD-4719-9F91-F6BD07F367F6}" presName="connTx" presStyleLbl="parChTrans1D2" presStyleIdx="0" presStyleCnt="1"/>
      <dgm:spPr/>
    </dgm:pt>
    <dgm:pt modelId="{A1F5E327-0B90-480C-B5B1-4F620FD0F279}" type="pres">
      <dgm:prSet presAssocID="{A2F0C530-FD99-48BF-BEF3-1A26AA0D0B19}" presName="root2" presStyleCnt="0"/>
      <dgm:spPr/>
    </dgm:pt>
    <dgm:pt modelId="{852C3F8D-6D5D-418D-B41E-00FF7ACD4E8C}" type="pres">
      <dgm:prSet presAssocID="{A2F0C530-FD99-48BF-BEF3-1A26AA0D0B19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0E0078D-9C0D-4B57-B899-AFB352EB7A14}" type="pres">
      <dgm:prSet presAssocID="{A2F0C530-FD99-48BF-BEF3-1A26AA0D0B19}" presName="level3hierChild" presStyleCnt="0"/>
      <dgm:spPr/>
    </dgm:pt>
    <dgm:pt modelId="{977A9F9E-A2A0-4E9F-8088-53BFDCEF4B03}" type="pres">
      <dgm:prSet presAssocID="{F5F1FAC5-EB65-412D-B851-35C4533C527B}" presName="conn2-1" presStyleLbl="parChTrans1D3" presStyleIdx="0" presStyleCnt="3"/>
      <dgm:spPr/>
    </dgm:pt>
    <dgm:pt modelId="{B9ACDFF0-67CE-470E-AF16-F60D03564DA9}" type="pres">
      <dgm:prSet presAssocID="{F5F1FAC5-EB65-412D-B851-35C4533C527B}" presName="connTx" presStyleLbl="parChTrans1D3" presStyleIdx="0" presStyleCnt="3"/>
      <dgm:spPr/>
    </dgm:pt>
    <dgm:pt modelId="{DA8BB112-EA43-43C2-AF7E-BC6C5EDF5F74}" type="pres">
      <dgm:prSet presAssocID="{378A331A-970E-45D3-A00B-0D0F1BA48250}" presName="root2" presStyleCnt="0"/>
      <dgm:spPr/>
    </dgm:pt>
    <dgm:pt modelId="{9E20BABB-0A0E-43FB-9A39-BE02A5E52E3D}" type="pres">
      <dgm:prSet presAssocID="{378A331A-970E-45D3-A00B-0D0F1BA48250}" presName="LevelTwoTextNode" presStyleLbl="node3" presStyleIdx="0" presStyleCnt="3" custLinFactX="17598" custLinFactNeighborX="100000" custLinFactNeighborY="-7188">
        <dgm:presLayoutVars>
          <dgm:chPref val="3"/>
        </dgm:presLayoutVars>
      </dgm:prSet>
      <dgm:spPr/>
    </dgm:pt>
    <dgm:pt modelId="{5A411F96-E6E0-4490-AADE-2900D60A7E9E}" type="pres">
      <dgm:prSet presAssocID="{378A331A-970E-45D3-A00B-0D0F1BA48250}" presName="level3hierChild" presStyleCnt="0"/>
      <dgm:spPr/>
    </dgm:pt>
    <dgm:pt modelId="{DF7BAEFD-14DD-470E-A57E-D1BC65689604}" type="pres">
      <dgm:prSet presAssocID="{72C7A650-600B-475D-832D-86B3BA2E7CB5}" presName="conn2-1" presStyleLbl="parChTrans1D3" presStyleIdx="1" presStyleCnt="3"/>
      <dgm:spPr/>
    </dgm:pt>
    <dgm:pt modelId="{C92EA15D-E657-4ABD-B392-CBA5E05B1E7C}" type="pres">
      <dgm:prSet presAssocID="{72C7A650-600B-475D-832D-86B3BA2E7CB5}" presName="connTx" presStyleLbl="parChTrans1D3" presStyleIdx="1" presStyleCnt="3"/>
      <dgm:spPr/>
    </dgm:pt>
    <dgm:pt modelId="{AB544C7D-E5C2-4E56-AD22-AF0D42428B4B}" type="pres">
      <dgm:prSet presAssocID="{517C6B77-0FC3-497F-AAA9-5B24B829537C}" presName="root2" presStyleCnt="0"/>
      <dgm:spPr/>
    </dgm:pt>
    <dgm:pt modelId="{9AC124A3-6D41-4660-86A8-A0E435419B78}" type="pres">
      <dgm:prSet presAssocID="{517C6B77-0FC3-497F-AAA9-5B24B829537C}" presName="LevelTwoTextNode" presStyleLbl="node3" presStyleIdx="1" presStyleCnt="3" custLinFactX="17598" custLinFactNeighborX="100000" custLinFactNeighborY="-9738">
        <dgm:presLayoutVars>
          <dgm:chPref val="3"/>
        </dgm:presLayoutVars>
      </dgm:prSet>
      <dgm:spPr/>
    </dgm:pt>
    <dgm:pt modelId="{E5037FDA-2560-4568-9940-FABA73338ADB}" type="pres">
      <dgm:prSet presAssocID="{517C6B77-0FC3-497F-AAA9-5B24B829537C}" presName="level3hierChild" presStyleCnt="0"/>
      <dgm:spPr/>
    </dgm:pt>
    <dgm:pt modelId="{879A8F44-8A6E-45B4-B74C-192764ECB8B9}" type="pres">
      <dgm:prSet presAssocID="{F4BDA661-1A37-4D73-A892-2769AC3A6716}" presName="conn2-1" presStyleLbl="parChTrans1D3" presStyleIdx="2" presStyleCnt="3"/>
      <dgm:spPr/>
    </dgm:pt>
    <dgm:pt modelId="{EE7D9E3C-6F47-449D-952B-E9AE70F188F4}" type="pres">
      <dgm:prSet presAssocID="{F4BDA661-1A37-4D73-A892-2769AC3A6716}" presName="connTx" presStyleLbl="parChTrans1D3" presStyleIdx="2" presStyleCnt="3"/>
      <dgm:spPr/>
    </dgm:pt>
    <dgm:pt modelId="{7CCF0B84-B881-43D9-93D6-8E90C324E9DD}" type="pres">
      <dgm:prSet presAssocID="{7CFE7F7E-2F2F-486A-97AF-D36B7C81625F}" presName="root2" presStyleCnt="0"/>
      <dgm:spPr/>
    </dgm:pt>
    <dgm:pt modelId="{D597B42F-375A-440F-B1E4-7BF63E106F88}" type="pres">
      <dgm:prSet presAssocID="{7CFE7F7E-2F2F-486A-97AF-D36B7C81625F}" presName="LevelTwoTextNode" presStyleLbl="node3" presStyleIdx="2" presStyleCnt="3" custLinFactX="17598" custLinFactNeighborX="100000" custLinFactNeighborY="-12288">
        <dgm:presLayoutVars>
          <dgm:chPref val="3"/>
        </dgm:presLayoutVars>
      </dgm:prSet>
      <dgm:spPr/>
    </dgm:pt>
    <dgm:pt modelId="{E4A88867-58A8-4C9D-91F6-9A5F0DCD3FF1}" type="pres">
      <dgm:prSet presAssocID="{7CFE7F7E-2F2F-486A-97AF-D36B7C81625F}" presName="level3hierChild" presStyleCnt="0"/>
      <dgm:spPr/>
    </dgm:pt>
  </dgm:ptLst>
  <dgm:cxnLst>
    <dgm:cxn modelId="{5A5388D7-C7AB-43F9-856D-AE2F6287805A}" type="presOf" srcId="{A1F3DB4E-88AD-4719-9F91-F6BD07F367F6}" destId="{90909E53-8E78-495C-B404-5AC1041EE3A1}" srcOrd="0" destOrd="0" presId="urn:microsoft.com/office/officeart/2005/8/layout/hierarchy2"/>
    <dgm:cxn modelId="{9FB471E0-594C-44F6-A8B8-426D05B7D85B}" srcId="{E9442983-0CA1-4A26-B32A-642ACC588677}" destId="{3FE3FA52-F3D5-442D-A3DF-89DEFFE9978F}" srcOrd="0" destOrd="0" parTransId="{0E722777-5F88-4AE0-815D-12468CDD9273}" sibTransId="{27465228-1DC9-44AD-B9FC-3729D70B08E6}"/>
    <dgm:cxn modelId="{52835D96-BB50-4646-974F-162C873FEDB2}" type="presOf" srcId="{7CFE7F7E-2F2F-486A-97AF-D36B7C81625F}" destId="{D597B42F-375A-440F-B1E4-7BF63E106F88}" srcOrd="0" destOrd="0" presId="urn:microsoft.com/office/officeart/2005/8/layout/hierarchy2"/>
    <dgm:cxn modelId="{9B2C9EB1-4B41-4837-ADF3-A75952D8E09D}" type="presOf" srcId="{378A331A-970E-45D3-A00B-0D0F1BA48250}" destId="{9E20BABB-0A0E-43FB-9A39-BE02A5E52E3D}" srcOrd="0" destOrd="0" presId="urn:microsoft.com/office/officeart/2005/8/layout/hierarchy2"/>
    <dgm:cxn modelId="{4DB76544-B7A2-44E2-A839-EEC280E29304}" type="presOf" srcId="{517C6B77-0FC3-497F-AAA9-5B24B829537C}" destId="{9AC124A3-6D41-4660-86A8-A0E435419B78}" srcOrd="0" destOrd="0" presId="urn:microsoft.com/office/officeart/2005/8/layout/hierarchy2"/>
    <dgm:cxn modelId="{89B19198-ACBC-482A-A4A3-FE94905E4780}" type="presOf" srcId="{E9442983-0CA1-4A26-B32A-642ACC588677}" destId="{D3AE01E1-0423-4257-BBFA-1ABA984C9BBC}" srcOrd="0" destOrd="0" presId="urn:microsoft.com/office/officeart/2005/8/layout/hierarchy2"/>
    <dgm:cxn modelId="{2F3330A8-F50B-4428-B4A9-986D05527D25}" type="presOf" srcId="{72C7A650-600B-475D-832D-86B3BA2E7CB5}" destId="{DF7BAEFD-14DD-470E-A57E-D1BC65689604}" srcOrd="0" destOrd="0" presId="urn:microsoft.com/office/officeart/2005/8/layout/hierarchy2"/>
    <dgm:cxn modelId="{5097E6E1-0CC1-4D93-A0A2-10D765EFD23A}" type="presOf" srcId="{F4BDA661-1A37-4D73-A892-2769AC3A6716}" destId="{EE7D9E3C-6F47-449D-952B-E9AE70F188F4}" srcOrd="1" destOrd="0" presId="urn:microsoft.com/office/officeart/2005/8/layout/hierarchy2"/>
    <dgm:cxn modelId="{9D7036F0-B76C-4F1F-AEE3-2DCBB132A707}" type="presOf" srcId="{3FE3FA52-F3D5-442D-A3DF-89DEFFE9978F}" destId="{03424F77-8589-496D-A327-F7D320189DC9}" srcOrd="0" destOrd="0" presId="urn:microsoft.com/office/officeart/2005/8/layout/hierarchy2"/>
    <dgm:cxn modelId="{837D911E-7D7F-4EF5-BC1C-A8398690A44C}" srcId="{A2F0C530-FD99-48BF-BEF3-1A26AA0D0B19}" destId="{7CFE7F7E-2F2F-486A-97AF-D36B7C81625F}" srcOrd="2" destOrd="0" parTransId="{F4BDA661-1A37-4D73-A892-2769AC3A6716}" sibTransId="{AE9457A5-4B37-4EFE-AC12-C630D583A132}"/>
    <dgm:cxn modelId="{AF0A360A-3AE3-4056-8D86-BB62B027F8BD}" type="presOf" srcId="{A1F3DB4E-88AD-4719-9F91-F6BD07F367F6}" destId="{2270ED79-B016-47B0-921C-57FF18C9E9CF}" srcOrd="1" destOrd="0" presId="urn:microsoft.com/office/officeart/2005/8/layout/hierarchy2"/>
    <dgm:cxn modelId="{B11CDA1E-2B02-439C-8A4D-D19FA21690B4}" srcId="{A2F0C530-FD99-48BF-BEF3-1A26AA0D0B19}" destId="{378A331A-970E-45D3-A00B-0D0F1BA48250}" srcOrd="0" destOrd="0" parTransId="{F5F1FAC5-EB65-412D-B851-35C4533C527B}" sibTransId="{E586A4FB-85B7-4CCB-B8C9-F719335F10A5}"/>
    <dgm:cxn modelId="{3829F570-2EC1-472D-BFD5-C766D4AD0737}" srcId="{3FE3FA52-F3D5-442D-A3DF-89DEFFE9978F}" destId="{A2F0C530-FD99-48BF-BEF3-1A26AA0D0B19}" srcOrd="0" destOrd="0" parTransId="{A1F3DB4E-88AD-4719-9F91-F6BD07F367F6}" sibTransId="{D57DA41C-C738-460B-8D0A-63A2B0680DDB}"/>
    <dgm:cxn modelId="{3CD9D6CF-4C52-41A2-8996-9574889137C1}" type="presOf" srcId="{F5F1FAC5-EB65-412D-B851-35C4533C527B}" destId="{B9ACDFF0-67CE-470E-AF16-F60D03564DA9}" srcOrd="1" destOrd="0" presId="urn:microsoft.com/office/officeart/2005/8/layout/hierarchy2"/>
    <dgm:cxn modelId="{42950DCC-9015-4028-A63D-912D1E7FC6F7}" type="presOf" srcId="{A2F0C530-FD99-48BF-BEF3-1A26AA0D0B19}" destId="{852C3F8D-6D5D-418D-B41E-00FF7ACD4E8C}" srcOrd="0" destOrd="0" presId="urn:microsoft.com/office/officeart/2005/8/layout/hierarchy2"/>
    <dgm:cxn modelId="{8AB1C688-4231-4A2C-847D-DD6D6644BDB1}" type="presOf" srcId="{F5F1FAC5-EB65-412D-B851-35C4533C527B}" destId="{977A9F9E-A2A0-4E9F-8088-53BFDCEF4B03}" srcOrd="0" destOrd="0" presId="urn:microsoft.com/office/officeart/2005/8/layout/hierarchy2"/>
    <dgm:cxn modelId="{3BFD7D4B-D79A-4053-8885-E6E2683215C7}" type="presOf" srcId="{72C7A650-600B-475D-832D-86B3BA2E7CB5}" destId="{C92EA15D-E657-4ABD-B392-CBA5E05B1E7C}" srcOrd="1" destOrd="0" presId="urn:microsoft.com/office/officeart/2005/8/layout/hierarchy2"/>
    <dgm:cxn modelId="{6607EA5C-25CD-4C08-95E4-444EB6C30F6F}" type="presOf" srcId="{F4BDA661-1A37-4D73-A892-2769AC3A6716}" destId="{879A8F44-8A6E-45B4-B74C-192764ECB8B9}" srcOrd="0" destOrd="0" presId="urn:microsoft.com/office/officeart/2005/8/layout/hierarchy2"/>
    <dgm:cxn modelId="{9FC7EAC5-E80C-4954-82CD-65E01FF542E9}" srcId="{A2F0C530-FD99-48BF-BEF3-1A26AA0D0B19}" destId="{517C6B77-0FC3-497F-AAA9-5B24B829537C}" srcOrd="1" destOrd="0" parTransId="{72C7A650-600B-475D-832D-86B3BA2E7CB5}" sibTransId="{F68CF640-9FD0-4D40-9B58-438466A6F952}"/>
    <dgm:cxn modelId="{8ECDA48F-C83C-4B75-A1F7-69C298DE47EF}" type="presParOf" srcId="{D3AE01E1-0423-4257-BBFA-1ABA984C9BBC}" destId="{2CD9138C-7789-4191-A4B1-8A54A12BAF25}" srcOrd="0" destOrd="0" presId="urn:microsoft.com/office/officeart/2005/8/layout/hierarchy2"/>
    <dgm:cxn modelId="{9E4A05A1-0D14-4901-B909-D6A2290897E5}" type="presParOf" srcId="{2CD9138C-7789-4191-A4B1-8A54A12BAF25}" destId="{03424F77-8589-496D-A327-F7D320189DC9}" srcOrd="0" destOrd="0" presId="urn:microsoft.com/office/officeart/2005/8/layout/hierarchy2"/>
    <dgm:cxn modelId="{D36990BD-63D8-4729-816F-ADF4E8151CC3}" type="presParOf" srcId="{2CD9138C-7789-4191-A4B1-8A54A12BAF25}" destId="{275550C2-BB5F-4422-B3E6-B6E5C3BEB571}" srcOrd="1" destOrd="0" presId="urn:microsoft.com/office/officeart/2005/8/layout/hierarchy2"/>
    <dgm:cxn modelId="{6072271F-CFB2-42DD-9D0F-16EA23FF226F}" type="presParOf" srcId="{275550C2-BB5F-4422-B3E6-B6E5C3BEB571}" destId="{90909E53-8E78-495C-B404-5AC1041EE3A1}" srcOrd="0" destOrd="0" presId="urn:microsoft.com/office/officeart/2005/8/layout/hierarchy2"/>
    <dgm:cxn modelId="{FF71E6BE-1477-43A4-92A3-FA91454544B5}" type="presParOf" srcId="{90909E53-8E78-495C-B404-5AC1041EE3A1}" destId="{2270ED79-B016-47B0-921C-57FF18C9E9CF}" srcOrd="0" destOrd="0" presId="urn:microsoft.com/office/officeart/2005/8/layout/hierarchy2"/>
    <dgm:cxn modelId="{C71CE0E7-97CC-496D-972B-A7AA35F95B4E}" type="presParOf" srcId="{275550C2-BB5F-4422-B3E6-B6E5C3BEB571}" destId="{A1F5E327-0B90-480C-B5B1-4F620FD0F279}" srcOrd="1" destOrd="0" presId="urn:microsoft.com/office/officeart/2005/8/layout/hierarchy2"/>
    <dgm:cxn modelId="{BB4BB7D3-8217-4EF9-B672-411A31ED4A45}" type="presParOf" srcId="{A1F5E327-0B90-480C-B5B1-4F620FD0F279}" destId="{852C3F8D-6D5D-418D-B41E-00FF7ACD4E8C}" srcOrd="0" destOrd="0" presId="urn:microsoft.com/office/officeart/2005/8/layout/hierarchy2"/>
    <dgm:cxn modelId="{6ACB13D8-370D-4CA6-8706-D3D6AEA6D33D}" type="presParOf" srcId="{A1F5E327-0B90-480C-B5B1-4F620FD0F279}" destId="{80E0078D-9C0D-4B57-B899-AFB352EB7A14}" srcOrd="1" destOrd="0" presId="urn:microsoft.com/office/officeart/2005/8/layout/hierarchy2"/>
    <dgm:cxn modelId="{59E30254-AD4E-4943-A201-C8544D0EF808}" type="presParOf" srcId="{80E0078D-9C0D-4B57-B899-AFB352EB7A14}" destId="{977A9F9E-A2A0-4E9F-8088-53BFDCEF4B03}" srcOrd="0" destOrd="0" presId="urn:microsoft.com/office/officeart/2005/8/layout/hierarchy2"/>
    <dgm:cxn modelId="{2042EE0E-CDAB-459E-A1DE-E2A5CB7E7257}" type="presParOf" srcId="{977A9F9E-A2A0-4E9F-8088-53BFDCEF4B03}" destId="{B9ACDFF0-67CE-470E-AF16-F60D03564DA9}" srcOrd="0" destOrd="0" presId="urn:microsoft.com/office/officeart/2005/8/layout/hierarchy2"/>
    <dgm:cxn modelId="{4EB3A3AB-50B9-4B76-B22E-A56D35FF0480}" type="presParOf" srcId="{80E0078D-9C0D-4B57-B899-AFB352EB7A14}" destId="{DA8BB112-EA43-43C2-AF7E-BC6C5EDF5F74}" srcOrd="1" destOrd="0" presId="urn:microsoft.com/office/officeart/2005/8/layout/hierarchy2"/>
    <dgm:cxn modelId="{AF81CAE2-5113-445D-BE7E-5413BC2D8435}" type="presParOf" srcId="{DA8BB112-EA43-43C2-AF7E-BC6C5EDF5F74}" destId="{9E20BABB-0A0E-43FB-9A39-BE02A5E52E3D}" srcOrd="0" destOrd="0" presId="urn:microsoft.com/office/officeart/2005/8/layout/hierarchy2"/>
    <dgm:cxn modelId="{308B61D5-F3C0-4228-BFB1-E293B18DE05A}" type="presParOf" srcId="{DA8BB112-EA43-43C2-AF7E-BC6C5EDF5F74}" destId="{5A411F96-E6E0-4490-AADE-2900D60A7E9E}" srcOrd="1" destOrd="0" presId="urn:microsoft.com/office/officeart/2005/8/layout/hierarchy2"/>
    <dgm:cxn modelId="{CF840D2F-A346-4B68-968B-1F46F3B5B6B4}" type="presParOf" srcId="{80E0078D-9C0D-4B57-B899-AFB352EB7A14}" destId="{DF7BAEFD-14DD-470E-A57E-D1BC65689604}" srcOrd="2" destOrd="0" presId="urn:microsoft.com/office/officeart/2005/8/layout/hierarchy2"/>
    <dgm:cxn modelId="{692E4B8F-B2B8-49B1-9E35-C92E57987023}" type="presParOf" srcId="{DF7BAEFD-14DD-470E-A57E-D1BC65689604}" destId="{C92EA15D-E657-4ABD-B392-CBA5E05B1E7C}" srcOrd="0" destOrd="0" presId="urn:microsoft.com/office/officeart/2005/8/layout/hierarchy2"/>
    <dgm:cxn modelId="{0E5A7B2E-0FBC-4B1C-8094-A26FC872C3A1}" type="presParOf" srcId="{80E0078D-9C0D-4B57-B899-AFB352EB7A14}" destId="{AB544C7D-E5C2-4E56-AD22-AF0D42428B4B}" srcOrd="3" destOrd="0" presId="urn:microsoft.com/office/officeart/2005/8/layout/hierarchy2"/>
    <dgm:cxn modelId="{A6E2BB5B-83BB-4F63-A0E6-27B72C76D09E}" type="presParOf" srcId="{AB544C7D-E5C2-4E56-AD22-AF0D42428B4B}" destId="{9AC124A3-6D41-4660-86A8-A0E435419B78}" srcOrd="0" destOrd="0" presId="urn:microsoft.com/office/officeart/2005/8/layout/hierarchy2"/>
    <dgm:cxn modelId="{EB5895FA-8614-4A10-A56C-6C70C6A80D1A}" type="presParOf" srcId="{AB544C7D-E5C2-4E56-AD22-AF0D42428B4B}" destId="{E5037FDA-2560-4568-9940-FABA73338ADB}" srcOrd="1" destOrd="0" presId="urn:microsoft.com/office/officeart/2005/8/layout/hierarchy2"/>
    <dgm:cxn modelId="{B598017A-3AA5-4BB8-B08E-4FD101F920C6}" type="presParOf" srcId="{80E0078D-9C0D-4B57-B899-AFB352EB7A14}" destId="{879A8F44-8A6E-45B4-B74C-192764ECB8B9}" srcOrd="4" destOrd="0" presId="urn:microsoft.com/office/officeart/2005/8/layout/hierarchy2"/>
    <dgm:cxn modelId="{0678DB45-E83C-4C6A-8EE5-B709C6EADC4D}" type="presParOf" srcId="{879A8F44-8A6E-45B4-B74C-192764ECB8B9}" destId="{EE7D9E3C-6F47-449D-952B-E9AE70F188F4}" srcOrd="0" destOrd="0" presId="urn:microsoft.com/office/officeart/2005/8/layout/hierarchy2"/>
    <dgm:cxn modelId="{C0EACFF3-9B34-4C4D-B63F-409D3B4661B5}" type="presParOf" srcId="{80E0078D-9C0D-4B57-B899-AFB352EB7A14}" destId="{7CCF0B84-B881-43D9-93D6-8E90C324E9DD}" srcOrd="5" destOrd="0" presId="urn:microsoft.com/office/officeart/2005/8/layout/hierarchy2"/>
    <dgm:cxn modelId="{C06A6FDD-D19C-4D6D-B35A-B2D2684AC4F2}" type="presParOf" srcId="{7CCF0B84-B881-43D9-93D6-8E90C324E9DD}" destId="{D597B42F-375A-440F-B1E4-7BF63E106F88}" srcOrd="0" destOrd="0" presId="urn:microsoft.com/office/officeart/2005/8/layout/hierarchy2"/>
    <dgm:cxn modelId="{91D2CD9C-22E9-44D1-8AD7-E3010837E62E}" type="presParOf" srcId="{7CCF0B84-B881-43D9-93D6-8E90C324E9DD}" destId="{E4A88867-58A8-4C9D-91F6-9A5F0DCD3FF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231B62-C1A2-4024-93E0-64488271A80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E9DF6A8-7E88-456D-B918-38D846A3C880}">
      <dgm:prSet phldrT="[Text]" custT="1"/>
      <dgm:spPr/>
      <dgm:t>
        <a:bodyPr/>
        <a:lstStyle/>
        <a:p>
          <a:r>
            <a:rPr lang="fr-FR" sz="1400" dirty="0" smtClean="0"/>
            <a:t>Forfait mensuel  versé  à l’hôpital couvrant tous les services, lié:</a:t>
          </a:r>
          <a:endParaRPr lang="en-GB" sz="1400" dirty="0"/>
        </a:p>
      </dgm:t>
    </dgm:pt>
    <dgm:pt modelId="{782D3088-2BA2-4587-B41E-08E82995A21C}" type="parTrans" cxnId="{CD474C26-E833-4456-837A-9E779EF3CC2D}">
      <dgm:prSet/>
      <dgm:spPr/>
      <dgm:t>
        <a:bodyPr/>
        <a:lstStyle/>
        <a:p>
          <a:endParaRPr lang="en-GB"/>
        </a:p>
      </dgm:t>
    </dgm:pt>
    <dgm:pt modelId="{C26CFAA2-6394-4176-960C-A81F7038B0DC}" type="sibTrans" cxnId="{CD474C26-E833-4456-837A-9E779EF3CC2D}">
      <dgm:prSet/>
      <dgm:spPr/>
      <dgm:t>
        <a:bodyPr/>
        <a:lstStyle/>
        <a:p>
          <a:endParaRPr lang="en-GB"/>
        </a:p>
      </dgm:t>
    </dgm:pt>
    <dgm:pt modelId="{74C72BA9-FCEB-4BFA-A64E-2EB56F8C1C1A}">
      <dgm:prSet phldrT="[Text]"/>
      <dgm:spPr/>
      <dgm:t>
        <a:bodyPr/>
        <a:lstStyle/>
        <a:p>
          <a:pPr algn="ctr"/>
          <a:r>
            <a:rPr lang="fr-FR" dirty="0" err="1" smtClean="0"/>
            <a:t>Reporting</a:t>
          </a:r>
          <a:r>
            <a:rPr lang="fr-FR" dirty="0" smtClean="0"/>
            <a:t>:</a:t>
          </a:r>
        </a:p>
        <a:p>
          <a:pPr algn="l"/>
          <a:r>
            <a:rPr lang="fr-FR" dirty="0" smtClean="0"/>
            <a:t>- % des patients adhérant au traitement ARV;</a:t>
          </a:r>
        </a:p>
        <a:p>
          <a:pPr algn="l"/>
          <a:r>
            <a:rPr lang="fr-FR" dirty="0" smtClean="0"/>
            <a:t>- % des patients avec niveau d’infection contrôlé</a:t>
          </a:r>
        </a:p>
        <a:p>
          <a:pPr algn="l"/>
          <a:r>
            <a:rPr lang="fr-FR" dirty="0" smtClean="0"/>
            <a:t>- Charge virale après 24 mois de traitement</a:t>
          </a:r>
        </a:p>
      </dgm:t>
    </dgm:pt>
    <dgm:pt modelId="{B626B714-1A1F-471D-A7B7-3A42123DF33C}" type="parTrans" cxnId="{42CD9941-801B-4527-A053-FB1821185A5D}">
      <dgm:prSet/>
      <dgm:spPr/>
      <dgm:t>
        <a:bodyPr/>
        <a:lstStyle/>
        <a:p>
          <a:endParaRPr lang="en-GB"/>
        </a:p>
      </dgm:t>
    </dgm:pt>
    <dgm:pt modelId="{8C26BF7F-18BF-4200-9589-F703421A3FF9}" type="sibTrans" cxnId="{42CD9941-801B-4527-A053-FB1821185A5D}">
      <dgm:prSet/>
      <dgm:spPr/>
      <dgm:t>
        <a:bodyPr/>
        <a:lstStyle/>
        <a:p>
          <a:endParaRPr lang="en-GB"/>
        </a:p>
      </dgm:t>
    </dgm:pt>
    <dgm:pt modelId="{997D7F8D-B8F1-44CB-90AC-582F5D1E4D94}">
      <dgm:prSet phldrT="[Text]"/>
      <dgm:spPr/>
      <dgm:t>
        <a:bodyPr/>
        <a:lstStyle/>
        <a:p>
          <a:pPr algn="ctr"/>
          <a:r>
            <a:rPr lang="fr-FR" dirty="0" smtClean="0"/>
            <a:t>Niveau de service minimum/an:</a:t>
          </a:r>
        </a:p>
        <a:p>
          <a:pPr algn="l"/>
          <a:r>
            <a:rPr lang="fr-FR" dirty="0" smtClean="0"/>
            <a:t>- 2 consultations médicales;</a:t>
          </a:r>
        </a:p>
        <a:p>
          <a:pPr algn="l"/>
          <a:r>
            <a:rPr lang="fr-FR" dirty="0" smtClean="0"/>
            <a:t>- 2 contrôles de la charge virale</a:t>
          </a:r>
        </a:p>
        <a:p>
          <a:pPr algn="l"/>
          <a:r>
            <a:rPr lang="fr-FR" dirty="0" smtClean="0"/>
            <a:t>- 2 contacts avec le pharmacien</a:t>
          </a:r>
        </a:p>
        <a:p>
          <a:pPr algn="l"/>
          <a:endParaRPr lang="en-GB" dirty="0"/>
        </a:p>
      </dgm:t>
    </dgm:pt>
    <dgm:pt modelId="{7B9B4A2E-A7E9-4863-8164-33FF3C9573D4}" type="parTrans" cxnId="{08A912FB-2BD5-4479-95E0-D2AEAD605D85}">
      <dgm:prSet/>
      <dgm:spPr/>
      <dgm:t>
        <a:bodyPr/>
        <a:lstStyle/>
        <a:p>
          <a:endParaRPr lang="en-GB"/>
        </a:p>
      </dgm:t>
    </dgm:pt>
    <dgm:pt modelId="{031B68D4-60E3-4C4F-81D5-2375A8FFD4B3}" type="sibTrans" cxnId="{08A912FB-2BD5-4479-95E0-D2AEAD605D85}">
      <dgm:prSet/>
      <dgm:spPr/>
      <dgm:t>
        <a:bodyPr/>
        <a:lstStyle/>
        <a:p>
          <a:endParaRPr lang="en-GB"/>
        </a:p>
      </dgm:t>
    </dgm:pt>
    <dgm:pt modelId="{0FF58ECA-32F7-45AF-8C23-9219F61B6AFE}" type="pres">
      <dgm:prSet presAssocID="{3E231B62-C1A2-4024-93E0-64488271A80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C94CC4-34E7-4645-B238-56BA6C64E69B}" type="pres">
      <dgm:prSet presAssocID="{AE9DF6A8-7E88-456D-B918-38D846A3C880}" presName="vertOne" presStyleCnt="0"/>
      <dgm:spPr/>
    </dgm:pt>
    <dgm:pt modelId="{9BCD271C-C155-4F6A-9013-84F5C30D367F}" type="pres">
      <dgm:prSet presAssocID="{AE9DF6A8-7E88-456D-B918-38D846A3C880}" presName="txOne" presStyleLbl="node0" presStyleIdx="0" presStyleCnt="1" custScaleY="2604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9AB0E29-05F3-46E9-8F00-9499453B221D}" type="pres">
      <dgm:prSet presAssocID="{AE9DF6A8-7E88-456D-B918-38D846A3C880}" presName="parTransOne" presStyleCnt="0"/>
      <dgm:spPr/>
    </dgm:pt>
    <dgm:pt modelId="{6B420FDF-8283-4740-BC94-B6BB9F455A02}" type="pres">
      <dgm:prSet presAssocID="{AE9DF6A8-7E88-456D-B918-38D846A3C880}" presName="horzOne" presStyleCnt="0"/>
      <dgm:spPr/>
    </dgm:pt>
    <dgm:pt modelId="{06F7DA8D-CBD0-42A7-A46E-22D907FC3A1F}" type="pres">
      <dgm:prSet presAssocID="{74C72BA9-FCEB-4BFA-A64E-2EB56F8C1C1A}" presName="vertTwo" presStyleCnt="0"/>
      <dgm:spPr/>
    </dgm:pt>
    <dgm:pt modelId="{152DC026-35D5-4F1E-843E-FA69EE3471F2}" type="pres">
      <dgm:prSet presAssocID="{74C72BA9-FCEB-4BFA-A64E-2EB56F8C1C1A}" presName="txTwo" presStyleLbl="node2" presStyleIdx="0" presStyleCnt="2" custScaleX="101756" custScaleY="59946" custLinFactNeighborX="2266" custLinFactNeighborY="-1325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028050D-B155-4A03-A81D-3E642FEA3DB4}" type="pres">
      <dgm:prSet presAssocID="{74C72BA9-FCEB-4BFA-A64E-2EB56F8C1C1A}" presName="horzTwo" presStyleCnt="0"/>
      <dgm:spPr/>
    </dgm:pt>
    <dgm:pt modelId="{2D3C1FAA-1FB7-48A8-AB13-9DE4EF736402}" type="pres">
      <dgm:prSet presAssocID="{8C26BF7F-18BF-4200-9589-F703421A3FF9}" presName="sibSpaceTwo" presStyleCnt="0"/>
      <dgm:spPr/>
    </dgm:pt>
    <dgm:pt modelId="{A92C16C3-8013-4EC5-8DC6-D064C4E04021}" type="pres">
      <dgm:prSet presAssocID="{997D7F8D-B8F1-44CB-90AC-582F5D1E4D94}" presName="vertTwo" presStyleCnt="0"/>
      <dgm:spPr/>
    </dgm:pt>
    <dgm:pt modelId="{27CBF8CE-22A4-4276-90CA-BC2952C21EBA}" type="pres">
      <dgm:prSet presAssocID="{997D7F8D-B8F1-44CB-90AC-582F5D1E4D94}" presName="txTwo" presStyleLbl="node2" presStyleIdx="1" presStyleCnt="2" custScaleX="107340" custScaleY="60698" custLinFactNeighborX="-3643" custLinFactNeighborY="-1325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6A1AB4C-75FB-44F8-B1AA-715A56226FB2}" type="pres">
      <dgm:prSet presAssocID="{997D7F8D-B8F1-44CB-90AC-582F5D1E4D94}" presName="horzTwo" presStyleCnt="0"/>
      <dgm:spPr/>
    </dgm:pt>
  </dgm:ptLst>
  <dgm:cxnLst>
    <dgm:cxn modelId="{469BDB99-DDDB-43E3-AF38-8D2BA464F198}" type="presOf" srcId="{997D7F8D-B8F1-44CB-90AC-582F5D1E4D94}" destId="{27CBF8CE-22A4-4276-90CA-BC2952C21EBA}" srcOrd="0" destOrd="0" presId="urn:microsoft.com/office/officeart/2005/8/layout/hierarchy4"/>
    <dgm:cxn modelId="{42CD9941-801B-4527-A053-FB1821185A5D}" srcId="{AE9DF6A8-7E88-456D-B918-38D846A3C880}" destId="{74C72BA9-FCEB-4BFA-A64E-2EB56F8C1C1A}" srcOrd="0" destOrd="0" parTransId="{B626B714-1A1F-471D-A7B7-3A42123DF33C}" sibTransId="{8C26BF7F-18BF-4200-9589-F703421A3FF9}"/>
    <dgm:cxn modelId="{518F80D6-7EC7-4F29-BAF1-64EA1AEEB641}" type="presOf" srcId="{74C72BA9-FCEB-4BFA-A64E-2EB56F8C1C1A}" destId="{152DC026-35D5-4F1E-843E-FA69EE3471F2}" srcOrd="0" destOrd="0" presId="urn:microsoft.com/office/officeart/2005/8/layout/hierarchy4"/>
    <dgm:cxn modelId="{303F64DF-965D-4757-899A-A7F1AF0EC3C8}" type="presOf" srcId="{AE9DF6A8-7E88-456D-B918-38D846A3C880}" destId="{9BCD271C-C155-4F6A-9013-84F5C30D367F}" srcOrd="0" destOrd="0" presId="urn:microsoft.com/office/officeart/2005/8/layout/hierarchy4"/>
    <dgm:cxn modelId="{7E7C22BA-8184-4537-B811-D5FF0DF5DF24}" type="presOf" srcId="{3E231B62-C1A2-4024-93E0-64488271A802}" destId="{0FF58ECA-32F7-45AF-8C23-9219F61B6AFE}" srcOrd="0" destOrd="0" presId="urn:microsoft.com/office/officeart/2005/8/layout/hierarchy4"/>
    <dgm:cxn modelId="{CD474C26-E833-4456-837A-9E779EF3CC2D}" srcId="{3E231B62-C1A2-4024-93E0-64488271A802}" destId="{AE9DF6A8-7E88-456D-B918-38D846A3C880}" srcOrd="0" destOrd="0" parTransId="{782D3088-2BA2-4587-B41E-08E82995A21C}" sibTransId="{C26CFAA2-6394-4176-960C-A81F7038B0DC}"/>
    <dgm:cxn modelId="{08A912FB-2BD5-4479-95E0-D2AEAD605D85}" srcId="{AE9DF6A8-7E88-456D-B918-38D846A3C880}" destId="{997D7F8D-B8F1-44CB-90AC-582F5D1E4D94}" srcOrd="1" destOrd="0" parTransId="{7B9B4A2E-A7E9-4863-8164-33FF3C9573D4}" sibTransId="{031B68D4-60E3-4C4F-81D5-2375A8FFD4B3}"/>
    <dgm:cxn modelId="{F986035C-4099-47F9-BFB1-CF3077B9F2C6}" type="presParOf" srcId="{0FF58ECA-32F7-45AF-8C23-9219F61B6AFE}" destId="{C0C94CC4-34E7-4645-B238-56BA6C64E69B}" srcOrd="0" destOrd="0" presId="urn:microsoft.com/office/officeart/2005/8/layout/hierarchy4"/>
    <dgm:cxn modelId="{381F611C-242E-4582-9AA3-D7A2148DF4A6}" type="presParOf" srcId="{C0C94CC4-34E7-4645-B238-56BA6C64E69B}" destId="{9BCD271C-C155-4F6A-9013-84F5C30D367F}" srcOrd="0" destOrd="0" presId="urn:microsoft.com/office/officeart/2005/8/layout/hierarchy4"/>
    <dgm:cxn modelId="{324208C7-5221-4D94-92AA-46FD33108CC5}" type="presParOf" srcId="{C0C94CC4-34E7-4645-B238-56BA6C64E69B}" destId="{89AB0E29-05F3-46E9-8F00-9499453B221D}" srcOrd="1" destOrd="0" presId="urn:microsoft.com/office/officeart/2005/8/layout/hierarchy4"/>
    <dgm:cxn modelId="{88C0F386-8B4B-4786-9B54-9F63466C3B5F}" type="presParOf" srcId="{C0C94CC4-34E7-4645-B238-56BA6C64E69B}" destId="{6B420FDF-8283-4740-BC94-B6BB9F455A02}" srcOrd="2" destOrd="0" presId="urn:microsoft.com/office/officeart/2005/8/layout/hierarchy4"/>
    <dgm:cxn modelId="{CE81CA73-C7D0-4406-8B17-ECA3E7751BA4}" type="presParOf" srcId="{6B420FDF-8283-4740-BC94-B6BB9F455A02}" destId="{06F7DA8D-CBD0-42A7-A46E-22D907FC3A1F}" srcOrd="0" destOrd="0" presId="urn:microsoft.com/office/officeart/2005/8/layout/hierarchy4"/>
    <dgm:cxn modelId="{1BED1CD9-B271-46F1-84B3-34D9519DD587}" type="presParOf" srcId="{06F7DA8D-CBD0-42A7-A46E-22D907FC3A1F}" destId="{152DC026-35D5-4F1E-843E-FA69EE3471F2}" srcOrd="0" destOrd="0" presId="urn:microsoft.com/office/officeart/2005/8/layout/hierarchy4"/>
    <dgm:cxn modelId="{4D01E950-C812-42E8-938F-AEA9B966B270}" type="presParOf" srcId="{06F7DA8D-CBD0-42A7-A46E-22D907FC3A1F}" destId="{D028050D-B155-4A03-A81D-3E642FEA3DB4}" srcOrd="1" destOrd="0" presId="urn:microsoft.com/office/officeart/2005/8/layout/hierarchy4"/>
    <dgm:cxn modelId="{86E77245-69BE-4757-9589-A2D972D33188}" type="presParOf" srcId="{6B420FDF-8283-4740-BC94-B6BB9F455A02}" destId="{2D3C1FAA-1FB7-48A8-AB13-9DE4EF736402}" srcOrd="1" destOrd="0" presId="urn:microsoft.com/office/officeart/2005/8/layout/hierarchy4"/>
    <dgm:cxn modelId="{E3B0E1BD-9395-4747-B0EB-4314711B000E}" type="presParOf" srcId="{6B420FDF-8283-4740-BC94-B6BB9F455A02}" destId="{A92C16C3-8013-4EC5-8DC6-D064C4E04021}" srcOrd="2" destOrd="0" presId="urn:microsoft.com/office/officeart/2005/8/layout/hierarchy4"/>
    <dgm:cxn modelId="{DB419BFB-84E6-410E-BF24-82A917234F8F}" type="presParOf" srcId="{A92C16C3-8013-4EC5-8DC6-D064C4E04021}" destId="{27CBF8CE-22A4-4276-90CA-BC2952C21EBA}" srcOrd="0" destOrd="0" presId="urn:microsoft.com/office/officeart/2005/8/layout/hierarchy4"/>
    <dgm:cxn modelId="{BE776025-ADD0-4605-BE0C-9F7E126DAD42}" type="presParOf" srcId="{A92C16C3-8013-4EC5-8DC6-D064C4E04021}" destId="{A6A1AB4C-75FB-44F8-B1AA-715A56226FB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971AE-86FF-49C6-81DE-CFC86AB81D17}">
      <dsp:nvSpPr>
        <dsp:cNvPr id="0" name=""/>
        <dsp:cNvSpPr/>
      </dsp:nvSpPr>
      <dsp:spPr>
        <a:xfrm>
          <a:off x="2042" y="424807"/>
          <a:ext cx="1817699" cy="7270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Examens pré-op.</a:t>
          </a:r>
          <a:endParaRPr lang="en-GB" sz="1100" kern="1200" dirty="0"/>
        </a:p>
      </dsp:txBody>
      <dsp:txXfrm>
        <a:off x="365582" y="424807"/>
        <a:ext cx="1090620" cy="727079"/>
      </dsp:txXfrm>
    </dsp:sp>
    <dsp:sp modelId="{821F41A4-08AA-410F-B5ED-C7C9699F09F6}">
      <dsp:nvSpPr>
        <dsp:cNvPr id="0" name=""/>
        <dsp:cNvSpPr/>
      </dsp:nvSpPr>
      <dsp:spPr>
        <a:xfrm>
          <a:off x="1637972" y="424807"/>
          <a:ext cx="1817699" cy="7270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Acte chirurgical</a:t>
          </a:r>
          <a:endParaRPr lang="en-GB" sz="1100" kern="1200" dirty="0"/>
        </a:p>
      </dsp:txBody>
      <dsp:txXfrm>
        <a:off x="2001512" y="424807"/>
        <a:ext cx="1090620" cy="727079"/>
      </dsp:txXfrm>
    </dsp:sp>
    <dsp:sp modelId="{00541235-4FEB-45E2-9858-7CB8F447C4BB}">
      <dsp:nvSpPr>
        <dsp:cNvPr id="0" name=""/>
        <dsp:cNvSpPr/>
      </dsp:nvSpPr>
      <dsp:spPr>
        <a:xfrm>
          <a:off x="3273902" y="424807"/>
          <a:ext cx="1817699" cy="7270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(Réadaptation)</a:t>
          </a:r>
          <a:endParaRPr lang="en-GB" sz="1100" kern="1200" dirty="0"/>
        </a:p>
      </dsp:txBody>
      <dsp:txXfrm>
        <a:off x="3637442" y="424807"/>
        <a:ext cx="1090620" cy="727079"/>
      </dsp:txXfrm>
    </dsp:sp>
    <dsp:sp modelId="{251436A6-034A-40B7-BC45-DF37FA1DD52F}">
      <dsp:nvSpPr>
        <dsp:cNvPr id="0" name=""/>
        <dsp:cNvSpPr/>
      </dsp:nvSpPr>
      <dsp:spPr>
        <a:xfrm>
          <a:off x="4909831" y="424807"/>
          <a:ext cx="1817699" cy="7270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Suivi post-op</a:t>
          </a:r>
          <a:endParaRPr lang="en-GB" sz="1100" kern="1200" dirty="0"/>
        </a:p>
      </dsp:txBody>
      <dsp:txXfrm>
        <a:off x="5273371" y="424807"/>
        <a:ext cx="1090620" cy="727079"/>
      </dsp:txXfrm>
    </dsp:sp>
    <dsp:sp modelId="{1B560089-1D02-41B9-AD5C-02CE563918D2}">
      <dsp:nvSpPr>
        <dsp:cNvPr id="0" name=""/>
        <dsp:cNvSpPr/>
      </dsp:nvSpPr>
      <dsp:spPr>
        <a:xfrm>
          <a:off x="6545761" y="424807"/>
          <a:ext cx="1817699" cy="7270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Complications?</a:t>
          </a:r>
          <a:endParaRPr lang="en-GB" sz="1100" kern="1200" dirty="0"/>
        </a:p>
      </dsp:txBody>
      <dsp:txXfrm>
        <a:off x="6909301" y="424807"/>
        <a:ext cx="1090620" cy="7270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FAC0C-85AD-45AD-92BD-E68C4E3103AE}">
      <dsp:nvSpPr>
        <dsp:cNvPr id="0" name=""/>
        <dsp:cNvSpPr/>
      </dsp:nvSpPr>
      <dsp:spPr>
        <a:xfrm>
          <a:off x="0" y="325891"/>
          <a:ext cx="7920879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E90BCB-C1CB-458A-A32A-CDC21CBBA35B}">
      <dsp:nvSpPr>
        <dsp:cNvPr id="0" name=""/>
        <dsp:cNvSpPr/>
      </dsp:nvSpPr>
      <dsp:spPr>
        <a:xfrm>
          <a:off x="395657" y="60211"/>
          <a:ext cx="7337669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Tarif de base </a:t>
          </a:r>
          <a:r>
            <a:rPr lang="fr-FR" sz="1800" kern="1200" dirty="0" smtClean="0"/>
            <a:t>basé sur le coût moyen d’un parcours de soins idéal (EBM), minoré pour le rendre « punitif » en cas de non respect</a:t>
          </a:r>
          <a:endParaRPr lang="en-GB" sz="1800" kern="1200" dirty="0"/>
        </a:p>
      </dsp:txBody>
      <dsp:txXfrm>
        <a:off x="421596" y="86150"/>
        <a:ext cx="7285791" cy="479482"/>
      </dsp:txXfrm>
    </dsp:sp>
    <dsp:sp modelId="{7DE9D3EB-CB82-4E4E-B9E0-1ECD39606039}">
      <dsp:nvSpPr>
        <dsp:cNvPr id="0" name=""/>
        <dsp:cNvSpPr/>
      </dsp:nvSpPr>
      <dsp:spPr>
        <a:xfrm>
          <a:off x="0" y="1142372"/>
          <a:ext cx="7920879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FA562-89F2-487A-BCC8-9F20E77AE40B}">
      <dsp:nvSpPr>
        <dsp:cNvPr id="0" name=""/>
        <dsp:cNvSpPr/>
      </dsp:nvSpPr>
      <dsp:spPr>
        <a:xfrm>
          <a:off x="377092" y="876692"/>
          <a:ext cx="754184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+ P</a:t>
          </a:r>
          <a:r>
            <a:rPr lang="fr-FR" sz="1800" b="1" kern="1200" dirty="0" smtClean="0"/>
            <a:t>aiements additionnels</a:t>
          </a:r>
          <a:r>
            <a:rPr lang="fr-FR" sz="1800" kern="1200" dirty="0" smtClean="0"/>
            <a:t> basés sur des indicateurs de qualité (Processus et bientôt </a:t>
          </a:r>
          <a:r>
            <a:rPr lang="fr-FR" sz="1800" kern="1200" dirty="0" err="1" smtClean="0"/>
            <a:t>PROMs</a:t>
          </a:r>
          <a:r>
            <a:rPr lang="fr-FR" sz="1800" kern="1200" dirty="0" smtClean="0"/>
            <a:t>?)</a:t>
          </a:r>
          <a:endParaRPr lang="en-GB" sz="1800" kern="1200" dirty="0"/>
        </a:p>
      </dsp:txBody>
      <dsp:txXfrm>
        <a:off x="403031" y="902631"/>
        <a:ext cx="7489967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24F77-8589-496D-A327-F7D320189DC9}">
      <dsp:nvSpPr>
        <dsp:cNvPr id="0" name=""/>
        <dsp:cNvSpPr/>
      </dsp:nvSpPr>
      <dsp:spPr>
        <a:xfrm>
          <a:off x="215257" y="747093"/>
          <a:ext cx="1280714" cy="640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Assureur</a:t>
          </a:r>
          <a:endParaRPr lang="en-GB" sz="1400" kern="1200" dirty="0"/>
        </a:p>
      </dsp:txBody>
      <dsp:txXfrm>
        <a:off x="234012" y="765848"/>
        <a:ext cx="1243204" cy="602847"/>
      </dsp:txXfrm>
    </dsp:sp>
    <dsp:sp modelId="{90909E53-8E78-495C-B404-5AC1041EE3A1}">
      <dsp:nvSpPr>
        <dsp:cNvPr id="0" name=""/>
        <dsp:cNvSpPr/>
      </dsp:nvSpPr>
      <dsp:spPr>
        <a:xfrm rot="21583185">
          <a:off x="1495960" y="1035200"/>
          <a:ext cx="197293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72938" y="272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2433105" y="1013123"/>
        <a:ext cx="98646" cy="98646"/>
      </dsp:txXfrm>
    </dsp:sp>
    <dsp:sp modelId="{852C3F8D-6D5D-418D-B41E-00FF7ACD4E8C}">
      <dsp:nvSpPr>
        <dsp:cNvPr id="0" name=""/>
        <dsp:cNvSpPr/>
      </dsp:nvSpPr>
      <dsp:spPr>
        <a:xfrm>
          <a:off x="3468886" y="737443"/>
          <a:ext cx="1280714" cy="640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i="1" kern="1200" dirty="0" smtClean="0"/>
            <a:t>Care groups </a:t>
          </a:r>
          <a:r>
            <a:rPr lang="fr-FR" sz="1400" kern="1200" dirty="0" smtClean="0"/>
            <a:t>(souvent généralistes)</a:t>
          </a:r>
          <a:endParaRPr lang="en-GB" sz="1400" kern="1200" dirty="0"/>
        </a:p>
      </dsp:txBody>
      <dsp:txXfrm>
        <a:off x="3487641" y="756198"/>
        <a:ext cx="1243204" cy="602847"/>
      </dsp:txXfrm>
    </dsp:sp>
    <dsp:sp modelId="{977A9F9E-A2A0-4E9F-8088-53BFDCEF4B03}">
      <dsp:nvSpPr>
        <dsp:cNvPr id="0" name=""/>
        <dsp:cNvSpPr/>
      </dsp:nvSpPr>
      <dsp:spPr>
        <a:xfrm rot="20395771">
          <a:off x="4684351" y="661654"/>
          <a:ext cx="214887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48878" y="2724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705068" y="635178"/>
        <a:ext cx="107443" cy="107443"/>
      </dsp:txXfrm>
    </dsp:sp>
    <dsp:sp modelId="{9E20BABB-0A0E-43FB-9A39-BE02A5E52E3D}">
      <dsp:nvSpPr>
        <dsp:cNvPr id="0" name=""/>
        <dsp:cNvSpPr/>
      </dsp:nvSpPr>
      <dsp:spPr>
        <a:xfrm>
          <a:off x="6767980" y="0"/>
          <a:ext cx="1280714" cy="640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Prestataire 1</a:t>
          </a:r>
          <a:endParaRPr lang="en-GB" sz="1400" kern="1200" dirty="0"/>
        </a:p>
      </dsp:txBody>
      <dsp:txXfrm>
        <a:off x="6786735" y="18755"/>
        <a:ext cx="1243204" cy="602847"/>
      </dsp:txXfrm>
    </dsp:sp>
    <dsp:sp modelId="{DF7BAEFD-14DD-470E-A57E-D1BC65689604}">
      <dsp:nvSpPr>
        <dsp:cNvPr id="0" name=""/>
        <dsp:cNvSpPr/>
      </dsp:nvSpPr>
      <dsp:spPr>
        <a:xfrm rot="21493824">
          <a:off x="4749119" y="999196"/>
          <a:ext cx="201934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19342" y="2724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708306" y="975959"/>
        <a:ext cx="100967" cy="100967"/>
      </dsp:txXfrm>
    </dsp:sp>
    <dsp:sp modelId="{9AC124A3-6D41-4660-86A8-A0E435419B78}">
      <dsp:nvSpPr>
        <dsp:cNvPr id="0" name=""/>
        <dsp:cNvSpPr/>
      </dsp:nvSpPr>
      <dsp:spPr>
        <a:xfrm>
          <a:off x="6767980" y="675085"/>
          <a:ext cx="1280714" cy="640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Prestataire 2</a:t>
          </a:r>
          <a:endParaRPr lang="en-GB" sz="1400" kern="1200" dirty="0"/>
        </a:p>
      </dsp:txBody>
      <dsp:txXfrm>
        <a:off x="6786735" y="693840"/>
        <a:ext cx="1243204" cy="602847"/>
      </dsp:txXfrm>
    </dsp:sp>
    <dsp:sp modelId="{879A8F44-8A6E-45B4-B74C-192764ECB8B9}">
      <dsp:nvSpPr>
        <dsp:cNvPr id="0" name=""/>
        <dsp:cNvSpPr/>
      </dsp:nvSpPr>
      <dsp:spPr>
        <a:xfrm rot="1082945">
          <a:off x="4697369" y="1359237"/>
          <a:ext cx="212284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22841" y="2724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705719" y="1333412"/>
        <a:ext cx="106142" cy="106142"/>
      </dsp:txXfrm>
    </dsp:sp>
    <dsp:sp modelId="{D597B42F-375A-440F-B1E4-7BF63E106F88}">
      <dsp:nvSpPr>
        <dsp:cNvPr id="0" name=""/>
        <dsp:cNvSpPr/>
      </dsp:nvSpPr>
      <dsp:spPr>
        <a:xfrm>
          <a:off x="6767980" y="1395167"/>
          <a:ext cx="1280714" cy="640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Prestataire n</a:t>
          </a:r>
          <a:endParaRPr lang="en-GB" sz="1400" kern="1200" dirty="0"/>
        </a:p>
      </dsp:txBody>
      <dsp:txXfrm>
        <a:off x="6786735" y="1413922"/>
        <a:ext cx="1243204" cy="6028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D271C-C155-4F6A-9013-84F5C30D367F}">
      <dsp:nvSpPr>
        <dsp:cNvPr id="0" name=""/>
        <dsp:cNvSpPr/>
      </dsp:nvSpPr>
      <dsp:spPr>
        <a:xfrm>
          <a:off x="2734" y="55"/>
          <a:ext cx="8213018" cy="583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Forfait mensuel  versé  à l’hôpital couvrant tous les services, lié:</a:t>
          </a:r>
          <a:endParaRPr lang="en-GB" sz="1400" kern="1200" dirty="0"/>
        </a:p>
      </dsp:txBody>
      <dsp:txXfrm>
        <a:off x="19815" y="17136"/>
        <a:ext cx="8178856" cy="549032"/>
      </dsp:txXfrm>
    </dsp:sp>
    <dsp:sp modelId="{152DC026-35D5-4F1E-843E-FA69EE3471F2}">
      <dsp:nvSpPr>
        <dsp:cNvPr id="0" name=""/>
        <dsp:cNvSpPr/>
      </dsp:nvSpPr>
      <dsp:spPr>
        <a:xfrm>
          <a:off x="88302" y="720074"/>
          <a:ext cx="3842479" cy="134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Reporting</a:t>
          </a:r>
          <a:r>
            <a:rPr lang="fr-FR" sz="1300" kern="1200" dirty="0" smtClean="0"/>
            <a:t>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% des patients adhérant au traitement ARV;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% des patients avec niveau d’infection contrôlé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Charge virale après 24 mois de traitement</a:t>
          </a:r>
        </a:p>
      </dsp:txBody>
      <dsp:txXfrm>
        <a:off x="127620" y="759392"/>
        <a:ext cx="3763843" cy="1263764"/>
      </dsp:txXfrm>
    </dsp:sp>
    <dsp:sp modelId="{27CBF8CE-22A4-4276-90CA-BC2952C21EBA}">
      <dsp:nvSpPr>
        <dsp:cNvPr id="0" name=""/>
        <dsp:cNvSpPr/>
      </dsp:nvSpPr>
      <dsp:spPr>
        <a:xfrm>
          <a:off x="4024846" y="720074"/>
          <a:ext cx="4053340" cy="1359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Niveau de service minimum/an: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- 2 consultations médicales;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- 2 contrôles de la charge virale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- 2 contacts avec le pharmacien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dirty="0"/>
        </a:p>
      </dsp:txBody>
      <dsp:txXfrm>
        <a:off x="4064657" y="759885"/>
        <a:ext cx="3973718" cy="1279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FADFD-15A2-45E0-B87C-5615A81145AE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15629-E691-46B1-9468-EB43C747D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34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5629-E691-46B1-9468-EB43C747D5A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268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72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5629-E691-46B1-9468-EB43C747D5A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954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5629-E691-46B1-9468-EB43C747D5A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014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2"/>
              </a:spcAft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02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3894" indent="-343894">
              <a:spcAft>
                <a:spcPts val="602"/>
              </a:spcAft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02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3894" indent="-343894" defTabSz="917052">
              <a:spcAft>
                <a:spcPts val="602"/>
              </a:spcAft>
              <a:buFont typeface="Arial" panose="020B0604020202020204" pitchFamily="34" charset="0"/>
              <a:buChar char="•"/>
              <a:defRPr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02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3894" indent="-343894" defTabSz="917052">
              <a:spcAft>
                <a:spcPts val="602"/>
              </a:spcAft>
              <a:buFont typeface="Arial" panose="020B0604020202020204" pitchFamily="34" charset="0"/>
              <a:buChar char="•"/>
              <a:defRPr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02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3894" indent="-343894" defTabSz="917052">
              <a:spcAft>
                <a:spcPts val="602"/>
              </a:spcAft>
              <a:buFont typeface="Arial" panose="020B0604020202020204" pitchFamily="34" charset="0"/>
              <a:buChar char="•"/>
              <a:defRPr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02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AEC96-46AF-444C-A6C7-E99A784B052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72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9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01200"/>
            <a:ext cx="1742400" cy="685680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480400"/>
            <a:ext cx="63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fr-FR" dirty="0" smtClean="0"/>
              <a:t>CLIQUEZ POUR MODIFIER LE TITRE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Cliquez pour modifier les sous-titres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C698092-F308-46EC-908F-B4A11DD4A7B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  <a:endParaRPr lang="en-US" dirty="0" smtClean="0"/>
          </a:p>
          <a:p>
            <a:pPr lvl="1" eaLnBrk="1" latinLnBrk="0" hangingPunct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 eaLnBrk="1" latinLnBrk="0" hangingPunct="1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 eaLnBrk="1" latinLnBrk="0" hangingPunct="1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 eaLnBrk="1" latinLnBrk="0" hangingPunct="1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BC698092-F308-46EC-908F-B4A11DD4A7B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919337D-4BCF-40B4-91EF-9482CA16914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titre</a:t>
            </a:r>
            <a:br>
              <a:rPr lang="fr-FR" dirty="0" smtClean="0"/>
            </a:br>
            <a:r>
              <a:rPr lang="fr-FR" dirty="0" smtClean="0"/>
              <a:t>Le titre peut-être étendu sur deux lignes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-tête de sec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682992"/>
            <a:ext cx="6624000" cy="1531616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</a:t>
            </a:r>
            <a:br>
              <a:rPr lang="fr-FR" dirty="0" smtClean="0"/>
            </a:br>
            <a:r>
              <a:rPr lang="fr-FR" dirty="0" smtClean="0"/>
              <a:t>le titre de l'en-tête de section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C698092-F308-46EC-908F-B4A11DD4A7B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D919337D-4BCF-40B4-91EF-9482CA16914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FBE40B7A-3D8F-4369-873C-A9DCBB96425A}" type="datetimeFigureOut">
              <a:rPr lang="en-US" smtClean="0"/>
              <a:pPr/>
              <a:t>04-Oct-2015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AD3380B-D7B9-4EED-9742-4BF19DA2EC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5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 smtClean="0"/>
              <a:t>Cliquez pour modifier les styles du texte du masque</a:t>
            </a:r>
            <a:endParaRPr kumimoji="0" lang="en-US" dirty="0" smtClean="0"/>
          </a:p>
          <a:p>
            <a:pPr lvl="1" eaLnBrk="1" latinLnBrk="0" hangingPunct="1"/>
            <a:r>
              <a:rPr kumimoji="0" lang="en-US" dirty="0" err="1" smtClean="0"/>
              <a:t>Deuxième</a:t>
            </a:r>
            <a:r>
              <a:rPr kumimoji="0" lang="en-US" dirty="0" smtClean="0"/>
              <a:t> </a:t>
            </a:r>
            <a:r>
              <a:rPr kumimoji="0" lang="en-US" dirty="0" err="1" smtClean="0"/>
              <a:t>niveau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err="1" smtClean="0"/>
              <a:t>Troisième</a:t>
            </a:r>
            <a:r>
              <a:rPr kumimoji="0" lang="en-US" dirty="0" smtClean="0"/>
              <a:t> </a:t>
            </a:r>
            <a:r>
              <a:rPr kumimoji="0" lang="en-US" dirty="0" err="1" smtClean="0"/>
              <a:t>niveau</a:t>
            </a:r>
            <a:endParaRPr kumimoji="0" lang="en-US" dirty="0" smtClean="0"/>
          </a:p>
          <a:p>
            <a:pPr lvl="3" eaLnBrk="1" latinLnBrk="0" hangingPunct="1"/>
            <a:r>
              <a:rPr kumimoji="0" lang="en-US" dirty="0" err="1" smtClean="0"/>
              <a:t>Quatrième</a:t>
            </a:r>
            <a:r>
              <a:rPr kumimoji="0" lang="en-US" dirty="0" smtClean="0"/>
              <a:t> </a:t>
            </a:r>
            <a:r>
              <a:rPr kumimoji="0" lang="en-US" dirty="0" err="1" smtClean="0"/>
              <a:t>niveau</a:t>
            </a:r>
            <a:endParaRPr kumimoji="0" lang="en-US" dirty="0" smtClean="0"/>
          </a:p>
          <a:p>
            <a:pPr lvl="4" eaLnBrk="1" latinLnBrk="0" hangingPunct="1"/>
            <a:r>
              <a:rPr kumimoji="0" lang="en-US" dirty="0" err="1" smtClean="0"/>
              <a:t>Cinquième</a:t>
            </a:r>
            <a:r>
              <a:rPr kumimoji="0" lang="en-US" dirty="0" smtClean="0"/>
              <a:t> </a:t>
            </a:r>
            <a:r>
              <a:rPr kumimoji="0" lang="en-US" dirty="0" err="1" smtClean="0"/>
              <a:t>niveau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titre</a:t>
            </a:r>
            <a:br>
              <a:rPr lang="fr-FR" dirty="0" smtClean="0"/>
            </a:br>
            <a:r>
              <a:rPr lang="fr-FR" dirty="0" smtClean="0"/>
              <a:t>Le titre peut-être étendu sur deux lignes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BC698092-F308-46EC-908F-B4A11DD4A7B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919337D-4BCF-40B4-91EF-9482CA16914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els/health-systems/characteristics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1700808"/>
            <a:ext cx="6300000" cy="2400657"/>
          </a:xfrm>
        </p:spPr>
        <p:txBody>
          <a:bodyPr/>
          <a:lstStyle/>
          <a:p>
            <a:r>
              <a:rPr lang="fr-FR" sz="3200" dirty="0" smtClean="0"/>
              <a:t>Organisation </a:t>
            </a:r>
            <a:r>
              <a:rPr lang="fr-FR" sz="3200" dirty="0" smtClean="0"/>
              <a:t>des soins et modes de paiement innovants </a:t>
            </a:r>
            <a:r>
              <a:rPr lang="fr-FR" sz="3200" dirty="0" smtClean="0"/>
              <a:t>dans </a:t>
            </a:r>
            <a:r>
              <a:rPr lang="fr-FR" sz="3200" dirty="0" smtClean="0"/>
              <a:t>les pays de l’OCDE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300000" cy="605294"/>
          </a:xfrm>
        </p:spPr>
        <p:txBody>
          <a:bodyPr/>
          <a:lstStyle/>
          <a:p>
            <a:r>
              <a:rPr lang="fr-FR" dirty="0" smtClean="0"/>
              <a:t>Valérie Paris, OCDE</a:t>
            </a:r>
          </a:p>
          <a:p>
            <a:r>
              <a:rPr lang="fr-FR" dirty="0" smtClean="0"/>
              <a:t>Rencontres du G5 Santé, Paris, le 5 octobre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9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5"/>
          <p:cNvSpPr txBox="1">
            <a:spLocks/>
          </p:cNvSpPr>
          <p:nvPr/>
        </p:nvSpPr>
        <p:spPr>
          <a:xfrm>
            <a:off x="1136576" y="19050"/>
            <a:ext cx="7696472" cy="1143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Paiement par épisode de soins</a:t>
            </a:r>
            <a:endParaRPr lang="en-GB" sz="28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80364483"/>
              </p:ext>
            </p:extLst>
          </p:nvPr>
        </p:nvGraphicFramePr>
        <p:xfrm>
          <a:off x="359927" y="2428371"/>
          <a:ext cx="8365504" cy="1576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179512" y="2513767"/>
            <a:ext cx="8783555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59927" y="1556792"/>
            <a:ext cx="878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fr-FR" dirty="0" smtClean="0"/>
              <a:t>Forfait pour un épisode de soins aigu (ex</a:t>
            </a:r>
            <a:r>
              <a:rPr lang="fr-FR" dirty="0"/>
              <a:t>: arthroplastie hanche et genou, cataracte, AVC, interventions </a:t>
            </a:r>
            <a:r>
              <a:rPr lang="fr-FR" dirty="0" smtClean="0"/>
              <a:t>cardiaques), couvrant différents services</a:t>
            </a:r>
            <a:endParaRPr lang="fr-FR" dirty="0"/>
          </a:p>
        </p:txBody>
      </p:sp>
      <p:sp>
        <p:nvSpPr>
          <p:cNvPr id="6" name="TextBox 5"/>
          <p:cNvSpPr txBox="1"/>
          <p:nvPr/>
        </p:nvSpPr>
        <p:spPr>
          <a:xfrm>
            <a:off x="359927" y="4165480"/>
            <a:ext cx="6480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Classiquement </a:t>
            </a:r>
            <a:r>
              <a:rPr lang="fr-FR" dirty="0" smtClean="0"/>
              <a:t>versé à un établissement hospitalier, dans l’intention d’encourager une prise en charge efficiente</a:t>
            </a:r>
            <a:r>
              <a:rPr lang="fr-F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Expérimentés dès le début des années 1990 aux États-Unis (arthroplasties de la hanche et du genou, AVC)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Tendance récente liant les tarifs à un parcours idéal (bonnes pratiques cliniques)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Utilisées aux États-Unis (expérimentations Medicare et secteur privé), en Suède, en Angleterre</a:t>
            </a:r>
            <a:endParaRPr lang="en-GB" dirty="0"/>
          </a:p>
        </p:txBody>
      </p:sp>
      <p:sp>
        <p:nvSpPr>
          <p:cNvPr id="7" name="Up Arrow Callout 6"/>
          <p:cNvSpPr/>
          <p:nvPr/>
        </p:nvSpPr>
        <p:spPr>
          <a:xfrm>
            <a:off x="7424193" y="3881074"/>
            <a:ext cx="1512168" cy="1492142"/>
          </a:xfrm>
          <a:prstGeom prst="upArrowCallo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rgbClr val="002060"/>
                </a:solidFill>
              </a:rPr>
              <a:t>+/- Bonus pour adhérence aux </a:t>
            </a:r>
            <a:r>
              <a:rPr lang="fr-FR" sz="1100" dirty="0" err="1">
                <a:solidFill>
                  <a:srgbClr val="002060"/>
                </a:solidFill>
              </a:rPr>
              <a:t>Reco</a:t>
            </a:r>
            <a:r>
              <a:rPr lang="fr-FR" sz="1100" dirty="0">
                <a:solidFill>
                  <a:srgbClr val="002060"/>
                </a:solidFill>
              </a:rPr>
              <a:t> de bonne pratique</a:t>
            </a:r>
            <a:endParaRPr lang="en-GB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06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/>
              <a:t>Arthroplastie hanche et genou (2009)</a:t>
            </a:r>
          </a:p>
          <a:p>
            <a:pPr marL="0" indent="0">
              <a:buNone/>
            </a:pPr>
            <a:r>
              <a:rPr lang="fr-FR" sz="1800" dirty="0" smtClean="0"/>
              <a:t>Forfait couvrant  la prise en charge pour 5 ans : Visite pré-op., opération,  suivi post-op. et réadaptation; </a:t>
            </a:r>
          </a:p>
          <a:p>
            <a:pPr marL="0" indent="0">
              <a:buNone/>
            </a:pPr>
            <a:r>
              <a:rPr lang="fr-FR" sz="1800" dirty="0" smtClean="0"/>
              <a:t>Impact:</a:t>
            </a:r>
          </a:p>
          <a:p>
            <a:pPr lvl="1"/>
            <a:r>
              <a:rPr lang="fr-FR" sz="1800" dirty="0" smtClean="0"/>
              <a:t>Changements organisationnels (manuels, accréditation, etc.)</a:t>
            </a:r>
          </a:p>
          <a:p>
            <a:pPr lvl="1"/>
            <a:r>
              <a:rPr lang="fr-FR" sz="1800" dirty="0" smtClean="0"/>
              <a:t>Réduction des listes d’attente</a:t>
            </a:r>
          </a:p>
          <a:p>
            <a:pPr lvl="1"/>
            <a:r>
              <a:rPr lang="fr-FR" sz="1800" dirty="0" smtClean="0"/>
              <a:t>Réduction de 26% des complications post-op.</a:t>
            </a:r>
          </a:p>
          <a:p>
            <a:pPr lvl="1"/>
            <a:r>
              <a:rPr lang="fr-FR" sz="1800" dirty="0" smtClean="0"/>
              <a:t>Réduction des coûts de 20% dans le comté de Stockholm </a:t>
            </a:r>
          </a:p>
          <a:p>
            <a:pPr lvl="1"/>
            <a:r>
              <a:rPr lang="fr-FR" sz="1800" dirty="0" smtClean="0"/>
              <a:t>Meilleure expérience pour les patients et les prestataires</a:t>
            </a:r>
          </a:p>
          <a:p>
            <a:pPr marL="0" indent="0">
              <a:buNone/>
            </a:pPr>
            <a:r>
              <a:rPr lang="fr-FR" sz="1800" b="1" dirty="0" smtClean="0"/>
              <a:t>Chirurgie  du rachis (2013)  </a:t>
            </a:r>
            <a:r>
              <a:rPr lang="fr-FR" sz="1800" dirty="0" smtClean="0"/>
              <a:t>~ 10%  de la rémunération dépendant des </a:t>
            </a:r>
            <a:r>
              <a:rPr lang="fr-FR" sz="1800" dirty="0" err="1" smtClean="0"/>
              <a:t>PROMs</a:t>
            </a:r>
            <a:r>
              <a:rPr lang="fr-FR" sz="1800" dirty="0" smtClean="0"/>
              <a:t> (résultats évalués par les patients)</a:t>
            </a:r>
          </a:p>
          <a:p>
            <a:pPr marL="0" lvl="1" indent="0">
              <a:spcBef>
                <a:spcPts val="768"/>
              </a:spcBef>
              <a:buNone/>
            </a:pPr>
            <a:r>
              <a:rPr lang="fr-FR" sz="1800" b="1" dirty="0" smtClean="0"/>
              <a:t>Collaboration nationale  (SVEUS) </a:t>
            </a:r>
            <a:r>
              <a:rPr lang="fr-FR" sz="1800" dirty="0" smtClean="0"/>
              <a:t>  - pilote  2013  - 2015 : obstétrique, chirurgie </a:t>
            </a:r>
            <a:r>
              <a:rPr lang="fr-FR" sz="1800" dirty="0" err="1" smtClean="0"/>
              <a:t>bariatrique</a:t>
            </a:r>
            <a:r>
              <a:rPr lang="fr-FR" sz="1800" dirty="0" smtClean="0"/>
              <a:t>, AVC, diabète, ostéoporose, cancer du sein – implication des acteurs pour changer les parcours et les paiements associés</a:t>
            </a:r>
          </a:p>
          <a:p>
            <a:pPr marL="0" indent="0">
              <a:buNone/>
            </a:pPr>
            <a:endParaRPr lang="fr-FR" sz="1800" b="1" dirty="0" smtClean="0"/>
          </a:p>
          <a:p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endParaRPr lang="fr-FR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Suède – paiement par épisode de soins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4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3212976"/>
            <a:ext cx="8218800" cy="4525200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>Best practice </a:t>
            </a:r>
            <a:r>
              <a:rPr lang="fr-FR" i="1" dirty="0" err="1" smtClean="0"/>
              <a:t>tariffs</a:t>
            </a:r>
            <a:r>
              <a:rPr lang="fr-FR" i="1" dirty="0" smtClean="0"/>
              <a:t> </a:t>
            </a:r>
            <a:r>
              <a:rPr lang="fr-FR" i="1" dirty="0" smtClean="0"/>
              <a:t>(BPT) </a:t>
            </a:r>
            <a:r>
              <a:rPr lang="fr-FR" dirty="0" smtClean="0"/>
              <a:t>en Angleterre, 2010 - 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59132425"/>
              </p:ext>
            </p:extLst>
          </p:nvPr>
        </p:nvGraphicFramePr>
        <p:xfrm>
          <a:off x="539552" y="1412776"/>
          <a:ext cx="792088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068960"/>
            <a:ext cx="79208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Introduits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dirty="0"/>
              <a:t>en 2010 </a:t>
            </a:r>
            <a:r>
              <a:rPr lang="fr-FR" dirty="0" smtClean="0"/>
              <a:t>pour améliorer la qualité des soins, réduire les variations de pratique sur des actes fréquents </a:t>
            </a:r>
            <a:r>
              <a:rPr lang="fr-FR" dirty="0"/>
              <a:t>(</a:t>
            </a:r>
            <a:r>
              <a:rPr lang="fr-FR" dirty="0" smtClean="0"/>
              <a:t>arthroplastie </a:t>
            </a:r>
            <a:r>
              <a:rPr lang="fr-FR" dirty="0"/>
              <a:t>hanche, </a:t>
            </a:r>
            <a:r>
              <a:rPr lang="fr-FR" dirty="0" smtClean="0"/>
              <a:t>AVC</a:t>
            </a:r>
            <a:r>
              <a:rPr lang="fr-FR" dirty="0"/>
              <a:t>, </a:t>
            </a:r>
            <a:r>
              <a:rPr lang="fr-FR" dirty="0" smtClean="0"/>
              <a:t>cataracte, cholécystectomie), aujourd’hui appliqués dans 50 domaines thérapeutiques.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Indicateurs de qualité (processus) requis pour rémunération complète. </a:t>
            </a:r>
            <a:r>
              <a:rPr lang="fr-FR" sz="1600" i="1" dirty="0" smtClean="0"/>
              <a:t>Exemple: Fracture de fragilisation de la hanche: indicateurs de qualité = chirurgie dans les 36 heures, évaluation conjointe par un gériatre et un chirurgien orthopédique selon un protocole établi, passation de l’AMT (test abrégé des capacités cognitive) avant et après l’intervention + enregistrement de toutes les informations dans le registre national des fractures de la hanche.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Système prévoyant la diminution progressive du tarif de base et l’augmentation de la part des paiements « à la performance ».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Tarifs impactés par la pression budgétaire exercée sur le NHS</a:t>
            </a:r>
          </a:p>
          <a:p>
            <a:r>
              <a:rPr lang="fr-FR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09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700808"/>
            <a:ext cx="8218800" cy="4237168"/>
          </a:xfrm>
        </p:spPr>
        <p:txBody>
          <a:bodyPr>
            <a:noAutofit/>
          </a:bodyPr>
          <a:lstStyle/>
          <a:p>
            <a:r>
              <a:rPr lang="fr-FR" sz="1800" dirty="0" smtClean="0"/>
              <a:t>D’abord utilisé pour des affections chroniques très fréquentes (diabète, maladies cardio-vasculaires, BPCO), notamment aux Pays-Bas</a:t>
            </a:r>
          </a:p>
          <a:p>
            <a:r>
              <a:rPr lang="fr-FR" sz="1800" dirty="0" smtClean="0"/>
              <a:t>Plus récemment à des affections plus rares mais très coûteuses (VIH au Portugal, Parkinson aux Pays-Bas –en développement)</a:t>
            </a:r>
          </a:p>
          <a:p>
            <a:r>
              <a:rPr lang="fr-FR" sz="1800" dirty="0" smtClean="0"/>
              <a:t>Forfait annuel pour la prise en charge globale d’un patient, alloué à un prestataire ou un groupe, couvrant des services éventuellement dispensés par différents professionnels et institutions</a:t>
            </a:r>
          </a:p>
          <a:p>
            <a:r>
              <a:rPr lang="fr-FR" sz="1800" dirty="0" smtClean="0"/>
              <a:t>Qualité des soins assurée par le suivi d’un ensemble d’indicateurs de processus et de résultats, établis par consensus</a:t>
            </a:r>
          </a:p>
          <a:p>
            <a:r>
              <a:rPr lang="fr-FR" sz="1800" dirty="0" smtClean="0"/>
              <a:t>Souvent introduits par des expérimentations avant généralisation</a:t>
            </a:r>
          </a:p>
          <a:p>
            <a:pPr marL="0" indent="0">
              <a:spcAft>
                <a:spcPts val="600"/>
              </a:spcAft>
              <a:buNone/>
            </a:pPr>
            <a:endParaRPr lang="fr-FR" sz="1800" dirty="0" smtClean="0"/>
          </a:p>
          <a:p>
            <a:pPr marL="457200" indent="-342900">
              <a:spcAft>
                <a:spcPts val="600"/>
              </a:spcAft>
            </a:pPr>
            <a:endParaRPr lang="fr-FR" sz="1800" dirty="0" smtClean="0"/>
          </a:p>
          <a:p>
            <a:endParaRPr lang="fr-FR" sz="1800" dirty="0" smtClean="0"/>
          </a:p>
          <a:p>
            <a:endParaRPr lang="fr-FR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Paiement forfaitaire pour la prise en charge d’un malade chronique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47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120115"/>
              </p:ext>
            </p:extLst>
          </p:nvPr>
        </p:nvGraphicFramePr>
        <p:xfrm>
          <a:off x="534764" y="1475924"/>
          <a:ext cx="8218487" cy="2115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Capitation pour maladie chronique </a:t>
            </a:r>
            <a:br>
              <a:rPr lang="fr-FR" dirty="0" smtClean="0"/>
            </a:br>
            <a:r>
              <a:rPr lang="fr-FR" dirty="0" smtClean="0"/>
              <a:t>Pays-Bas, 2007 -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140834" y="253354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Capitation, négociée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724128" y="1794882"/>
            <a:ext cx="1296144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Types et montants des paiements négociés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5013176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 err="1" smtClean="0"/>
              <a:t>Bundled</a:t>
            </a:r>
            <a:r>
              <a:rPr lang="fr-FR" i="1" dirty="0" smtClean="0"/>
              <a:t> </a:t>
            </a:r>
            <a:r>
              <a:rPr lang="fr-FR" i="1" dirty="0" err="1" smtClean="0"/>
              <a:t>payments</a:t>
            </a:r>
            <a:r>
              <a:rPr lang="fr-FR" i="1" dirty="0" smtClean="0"/>
              <a:t> </a:t>
            </a:r>
            <a:r>
              <a:rPr lang="fr-FR" dirty="0" smtClean="0"/>
              <a:t>introduits en 2007, puis progressivement développés pour diabète de type 2, BPCO, maladie cardio-vasculaire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Participation volontaire des prestataires et des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Environ 100 care groups, avec en moyenne 78 généralistes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Suivi d’indicateurs de qualité des soins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Résultat: amélioration de la qualité, mais hausse des coûts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en-GB" dirty="0"/>
          </a:p>
        </p:txBody>
      </p:sp>
      <p:sp>
        <p:nvSpPr>
          <p:cNvPr id="11" name="Horizontal Scroll 10"/>
          <p:cNvSpPr/>
          <p:nvPr/>
        </p:nvSpPr>
        <p:spPr>
          <a:xfrm>
            <a:off x="1613316" y="2958983"/>
            <a:ext cx="3024336" cy="20882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Couvre: soins </a:t>
            </a:r>
            <a:r>
              <a:rPr lang="fr-FR" sz="1400" dirty="0"/>
              <a:t>de premier recours, prévention et soins du pied diabétique, conseil diététique et activité physique, management du traitement par insuline, avis de spécialiste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48478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Exemple: diabète</a:t>
            </a:r>
            <a:endParaRPr lang="en-GB" dirty="0"/>
          </a:p>
        </p:txBody>
      </p:sp>
      <p:sp>
        <p:nvSpPr>
          <p:cNvPr id="13" name="Horizontal Scroll 12"/>
          <p:cNvSpPr/>
          <p:nvPr/>
        </p:nvSpPr>
        <p:spPr>
          <a:xfrm>
            <a:off x="6012160" y="3789040"/>
            <a:ext cx="2520280" cy="8640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Reporting</a:t>
            </a:r>
            <a:r>
              <a:rPr lang="fr-FR" sz="1400" dirty="0"/>
              <a:t> d’indicateurs de qualité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7936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768898"/>
              </p:ext>
            </p:extLst>
          </p:nvPr>
        </p:nvGraphicFramePr>
        <p:xfrm>
          <a:off x="395536" y="1484784"/>
          <a:ext cx="8218487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Capitation pour prise en charge </a:t>
            </a:r>
            <a:r>
              <a:rPr lang="fr-FR" dirty="0" smtClean="0"/>
              <a:t>du VIH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Portugal, 2007 -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4149080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Les hôpitaux (400 patients min) gardent les économies mais assument aussi les coûts excédentaires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Développement de dossiers patient électroniques, avec financement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Expérimentation étendue à tous les hôpitaux en 2012 et à d’autres affections (sclérose en plaque, hypertension pulmonaire, cancer du sein, de l’utérus et </a:t>
            </a:r>
            <a:r>
              <a:rPr lang="fr-FR" dirty="0" err="1" smtClean="0"/>
              <a:t>colo-rectal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Représentent en 2014 10% des financements hospitaliers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1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blackGray">
          <a:xfrm>
            <a:off x="467544" y="1424270"/>
            <a:ext cx="86764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2000" b="1" dirty="0" smtClean="0"/>
              <a:t>Paiement par épisode de soins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 smtClean="0"/>
              <a:t>Favorise en principe une prise en charge efficiente des patients et la prévention des complications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 smtClean="0"/>
              <a:t>Semble mieux fonctionner pour certains épisodes (arthroplastie de la hanche) que pour d’autres (AVC)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 smtClean="0"/>
              <a:t>Aucun impact sur la pertinence des soins</a:t>
            </a:r>
          </a:p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sz="2000" b="1" dirty="0" smtClean="0"/>
              <a:t>Capitation pour maladies chroniques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/>
              <a:t>Favorise </a:t>
            </a:r>
            <a:r>
              <a:rPr lang="fr-FR" sz="2000" dirty="0" smtClean="0"/>
              <a:t>également une </a:t>
            </a:r>
            <a:r>
              <a:rPr lang="fr-FR" sz="2000" dirty="0"/>
              <a:t>prise en charge efficiente des patients et la prévention des </a:t>
            </a:r>
            <a:r>
              <a:rPr lang="fr-FR" sz="2000" dirty="0" smtClean="0"/>
              <a:t>complications</a:t>
            </a:r>
          </a:p>
          <a:p>
            <a:pPr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 smtClean="0"/>
              <a:t>Ne couvre que les soins afférents à une affection plutôt qu’une prise en charge holistique, potentiellement problématique pour les patients poly-pathologiques</a:t>
            </a:r>
            <a:endParaRPr lang="fr-FR" sz="2000" dirty="0"/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975251" y="277385"/>
            <a:ext cx="8280920" cy="1143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Avantages et limites des paiements par épisode de soins et des capitations pour maladie chronique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045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blackGray">
          <a:xfrm>
            <a:off x="360444" y="1412776"/>
            <a:ext cx="8783556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fr-FR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dirty="0" smtClean="0"/>
              <a:t>Budget </a:t>
            </a:r>
            <a:r>
              <a:rPr lang="fr-FR" dirty="0"/>
              <a:t>virtuel couvrant un ensemble de services variables selon les contrats (soins ambulatoires, hospitaliers, long terme, etc.) pour une population donnée (de 5 000 à 250 000 patients / assurés)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dirty="0" smtClean="0"/>
              <a:t>Groupes de prestataires (</a:t>
            </a:r>
            <a:r>
              <a:rPr lang="fr-FR" dirty="0" err="1" smtClean="0"/>
              <a:t>ACOs</a:t>
            </a:r>
            <a:r>
              <a:rPr lang="fr-FR" dirty="0" smtClean="0"/>
              <a:t>) portant une </a:t>
            </a:r>
            <a:r>
              <a:rPr lang="fr-FR" dirty="0" err="1" smtClean="0"/>
              <a:t>co-responsabilité</a:t>
            </a:r>
            <a:r>
              <a:rPr lang="fr-FR" dirty="0" smtClean="0"/>
              <a:t> financière avec le payeur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dirty="0" smtClean="0"/>
              <a:t>Prestataires individuels rémunérés selon le mode habituel (acte ou capitation), mais possibilité de récupérer une partie des économies générées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dirty="0" smtClean="0"/>
              <a:t>Objectifs de qualité pour être éligible au partage des économies </a:t>
            </a:r>
            <a:r>
              <a:rPr lang="fr-FR" dirty="0" smtClean="0"/>
              <a:t>réalisées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FR" dirty="0" smtClean="0"/>
              <a:t>Expérimentés aux États-Unis (400 </a:t>
            </a:r>
            <a:r>
              <a:rPr lang="fr-FR" dirty="0" err="1" smtClean="0"/>
              <a:t>ACOs</a:t>
            </a:r>
            <a:r>
              <a:rPr lang="fr-FR" dirty="0" smtClean="0"/>
              <a:t> Medicare, 200 assurance privée, mais aussi en Allemagne et en Espagne</a:t>
            </a:r>
            <a:endParaRPr lang="fr-FR" dirty="0" smtClean="0"/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1043608" y="341040"/>
            <a:ext cx="7640408" cy="1143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Budgets virtuels pour </a:t>
            </a:r>
            <a:r>
              <a:rPr lang="fr-FR" sz="2800" dirty="0" smtClean="0"/>
              <a:t>une</a:t>
            </a:r>
            <a:r>
              <a:rPr lang="fr-FR" sz="2800" dirty="0" smtClean="0"/>
              <a:t> </a:t>
            </a:r>
            <a:r>
              <a:rPr lang="fr-FR" sz="2800" dirty="0" smtClean="0"/>
              <a:t>population </a:t>
            </a:r>
            <a:r>
              <a:rPr lang="fr-FR" sz="2800" dirty="0" smtClean="0"/>
              <a:t>(</a:t>
            </a:r>
            <a:r>
              <a:rPr lang="fr-FR" sz="2800" dirty="0" err="1" smtClean="0"/>
              <a:t>ACOs</a:t>
            </a:r>
            <a:r>
              <a:rPr lang="fr-FR" sz="2800" dirty="0" smtClean="0"/>
              <a:t>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2492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blackGray">
          <a:xfrm>
            <a:off x="360444" y="1412776"/>
            <a:ext cx="83235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Objectifs: améliorer la santé des populations, la qualité et l’expérience des patients,  modérer la croissance des coûts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3 modèles différents selon le degré d’exposition des prestataires aux risques et les modalités de partage des économies (MSSP, Advanced, Pioneer)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Population  couverte: 5,000-50,000 assurés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 ACO = groupe de prestataires, le plus souvent médecins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33 </a:t>
            </a:r>
            <a:r>
              <a:rPr lang="fr-FR" dirty="0" smtClean="0"/>
              <a:t>indicateurs </a:t>
            </a:r>
            <a:r>
              <a:rPr lang="fr-FR" dirty="0" smtClean="0"/>
              <a:t>de qualité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Budget virtuel : basé sur les dépenses passées pour la population concernée, ajustée par la croissance attendue pour les dépenses de Medicare</a:t>
            </a:r>
          </a:p>
          <a:p>
            <a:r>
              <a:rPr lang="fr-FR" b="1" dirty="0" smtClean="0"/>
              <a:t>Économies: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25% des MSSP </a:t>
            </a:r>
            <a:r>
              <a:rPr lang="fr-FR" dirty="0" err="1" smtClean="0"/>
              <a:t>ACOs</a:t>
            </a:r>
            <a:r>
              <a:rPr lang="fr-FR" dirty="0" smtClean="0"/>
              <a:t> et 50% des Pioneer ACO avec des coûts &lt; budget virtuel et </a:t>
            </a:r>
            <a:r>
              <a:rPr lang="fr-FR" dirty="0" smtClean="0"/>
              <a:t>éligibles </a:t>
            </a:r>
            <a:r>
              <a:rPr lang="fr-FR" dirty="0" smtClean="0"/>
              <a:t>au partage des économiques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Économies nettes pour Medicare</a:t>
            </a:r>
          </a:p>
          <a:p>
            <a:r>
              <a:rPr lang="fr-FR" b="1" dirty="0" smtClean="0"/>
              <a:t>Qualité: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Presque tous les </a:t>
            </a:r>
            <a:r>
              <a:rPr lang="fr-FR" dirty="0" err="1" smtClean="0"/>
              <a:t>ACOs</a:t>
            </a:r>
            <a:r>
              <a:rPr lang="fr-FR" dirty="0" smtClean="0"/>
              <a:t>  ont satisfait aux objectifs de qualité en année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Expérience des patients positive, meilleure coordination des soins pour les patients chroniques</a:t>
            </a:r>
            <a:endParaRPr lang="fr-FR" b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1043608" y="188640"/>
            <a:ext cx="7416000" cy="1143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Medicare ACOs (2012)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81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blackGray">
          <a:xfrm>
            <a:off x="360444" y="1412776"/>
            <a:ext cx="878355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Chances de succès liées aux caractéristiques du modèle: taille de la population couverte, modèle de partage des économies/risques, définition du budget virtuel</a:t>
            </a:r>
            <a:endParaRPr lang="fr-FR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La participation volontaire et l’adhésion des parties prenantes semblent déterminantes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C</a:t>
            </a:r>
            <a:r>
              <a:rPr lang="fr-FR" dirty="0" smtClean="0"/>
              <a:t>es modèles incitent les </a:t>
            </a:r>
            <a:r>
              <a:rPr lang="fr-FR" dirty="0" err="1" smtClean="0"/>
              <a:t>ACOs</a:t>
            </a:r>
            <a:r>
              <a:rPr lang="fr-FR" dirty="0" smtClean="0"/>
              <a:t> à cibler les populations “à risque” et à faire porter leurs efforts sur la prévention des évènements indésirables (complications et hospitalisations)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Ils impliquent des coûts de management et d’infrastructure informationnelle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 smtClean="0"/>
              <a:t>Quelle est leur s</a:t>
            </a:r>
            <a:r>
              <a:rPr lang="fr-FR" dirty="0" smtClean="0"/>
              <a:t>outenabilité à long-terme?</a:t>
            </a:r>
            <a:endParaRPr lang="fr-FR" dirty="0" smtClean="0"/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1115616" y="341040"/>
            <a:ext cx="8028384" cy="1143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Avantages et limites des budgets virtuels (</a:t>
            </a:r>
            <a:r>
              <a:rPr lang="fr-FR" sz="2800" dirty="0" err="1" smtClean="0"/>
              <a:t>ACOs</a:t>
            </a:r>
            <a:r>
              <a:rPr lang="fr-FR" sz="2800" dirty="0" smtClean="0"/>
              <a:t>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4270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472091"/>
            <a:ext cx="6624000" cy="1953420"/>
          </a:xfrm>
        </p:spPr>
        <p:txBody>
          <a:bodyPr/>
          <a:lstStyle/>
          <a:p>
            <a:r>
              <a:rPr lang="fr-FR" sz="2800" dirty="0" smtClean="0"/>
              <a:t>Les rôles respectifs de l’hôpital et des prestataires ambulatoires, selon les dépenses de santé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7206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/>
              <a:t>Les réformes des modes de paiement sont perçues comme un levier essentiel du changement pour   une meilleure performance</a:t>
            </a:r>
            <a:endParaRPr lang="fr-FR" sz="1800" dirty="0" smtClean="0">
              <a:sym typeface="Wingdings" panose="05000000000000000000" pitchFamily="2" charset="2"/>
            </a:endParaRPr>
          </a:p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>
                <a:sym typeface="Wingdings" panose="05000000000000000000" pitchFamily="2" charset="2"/>
              </a:rPr>
              <a:t>Elles appuient souvent une stratégie globale visant à améliorer la qualité des soins et l’expérience des patients. </a:t>
            </a:r>
          </a:p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>
                <a:sym typeface="Wingdings" panose="05000000000000000000" pitchFamily="2" charset="2"/>
              </a:rPr>
              <a:t>Les paiements sont de plus en plus liés à des indicateurs de qualité ou de résultats, qui conditionnent une partie plus ou moins importante du versement</a:t>
            </a:r>
          </a:p>
          <a:p>
            <a:pPr marL="860400" lvl="2"/>
            <a:r>
              <a:rPr lang="fr-FR" sz="1800" dirty="0" smtClean="0">
                <a:sym typeface="Wingdings" panose="05000000000000000000" pitchFamily="2" charset="2"/>
              </a:rPr>
              <a:t>Paiements par épisode / pour suivi des malades chroniques basés sur les recommandations de bonnes pratiques, suivi d’indicateurs de qualité des soins (processus et </a:t>
            </a:r>
            <a:r>
              <a:rPr lang="fr-FR" sz="1800" dirty="0" err="1" smtClean="0">
                <a:sym typeface="Wingdings" panose="05000000000000000000" pitchFamily="2" charset="2"/>
              </a:rPr>
              <a:t>PROMs</a:t>
            </a:r>
            <a:r>
              <a:rPr lang="fr-FR" sz="1800" dirty="0">
                <a:sym typeface="Wingdings" panose="05000000000000000000" pitchFamily="2" charset="2"/>
              </a:rPr>
              <a:t>)</a:t>
            </a:r>
            <a:endParaRPr lang="fr-FR" sz="1800" dirty="0" smtClean="0">
              <a:sym typeface="Wingdings" panose="05000000000000000000" pitchFamily="2" charset="2"/>
            </a:endParaRPr>
          </a:p>
          <a:p>
            <a:pPr marL="860400" lvl="2"/>
            <a:r>
              <a:rPr lang="fr-FR" sz="1800" dirty="0" smtClean="0">
                <a:sym typeface="Wingdings" panose="05000000000000000000" pitchFamily="2" charset="2"/>
              </a:rPr>
              <a:t>Récupération des économies sur budget virtuel conditionnelles à l’atteinte d’objectifs de qualité des soins</a:t>
            </a:r>
          </a:p>
          <a:p>
            <a:pPr marL="515700" lvl="1" indent="-342900">
              <a:buFont typeface="Wingdings" panose="05000000000000000000" pitchFamily="2" charset="2"/>
              <a:buChar char="v"/>
            </a:pPr>
            <a:r>
              <a:rPr lang="fr-FR" sz="1800" dirty="0"/>
              <a:t>Les premières évaluations montrent des résultats </a:t>
            </a:r>
            <a:r>
              <a:rPr lang="fr-FR" sz="1800" dirty="0" smtClean="0"/>
              <a:t>positifs en termes de qualité et d’expérience des patients, en termes de coûts (avec quelques exceptions)</a:t>
            </a:r>
            <a:endParaRPr lang="fr-FR" sz="1800" dirty="0">
              <a:sym typeface="Wingdings" panose="05000000000000000000" pitchFamily="2" charset="2"/>
            </a:endParaRPr>
          </a:p>
          <a:p>
            <a:pPr marL="457200" lvl="1"/>
            <a:endParaRPr lang="fr-FR" sz="1800" dirty="0" smtClean="0">
              <a:sym typeface="Wingdings" panose="05000000000000000000" pitchFamily="2" charset="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Conclusions : caractéristiques des réformes et résultats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3466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000" y="1491638"/>
            <a:ext cx="8424480" cy="4525200"/>
          </a:xfrm>
        </p:spPr>
        <p:txBody>
          <a:bodyPr>
            <a:noAutofit/>
          </a:bodyPr>
          <a:lstStyle/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>
                <a:sym typeface="Wingdings" panose="05000000000000000000" pitchFamily="2" charset="2"/>
              </a:rPr>
              <a:t>Les nouveaux modes de rémunération sont souvent introduits sur un mode expérimental, donnant lieu (idéalement) à des évaluations indépendantes.</a:t>
            </a:r>
          </a:p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>
                <a:sym typeface="Wingdings" panose="05000000000000000000" pitchFamily="2" charset="2"/>
              </a:rPr>
              <a:t>La participation des </a:t>
            </a:r>
            <a:r>
              <a:rPr lang="fr-FR" sz="1800" dirty="0" err="1" smtClean="0">
                <a:sym typeface="Wingdings" panose="05000000000000000000" pitchFamily="2" charset="2"/>
              </a:rPr>
              <a:t>ACOs</a:t>
            </a:r>
            <a:r>
              <a:rPr lang="fr-FR" sz="1800" dirty="0" smtClean="0">
                <a:sym typeface="Wingdings" panose="05000000000000000000" pitchFamily="2" charset="2"/>
              </a:rPr>
              <a:t> et des prestataires est souvent volontaire</a:t>
            </a:r>
            <a:endParaRPr lang="fr-FR" sz="1800" dirty="0" smtClean="0"/>
          </a:p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/>
              <a:t>Les innovations reposent sur un développement des informations disponibles – avec parfois pour corollaire une croissance des tâches administratives (</a:t>
            </a:r>
            <a:r>
              <a:rPr lang="fr-FR" sz="1800" dirty="0" err="1" smtClean="0"/>
              <a:t>reporting</a:t>
            </a:r>
            <a:r>
              <a:rPr lang="fr-FR" sz="1800" dirty="0" smtClean="0"/>
              <a:t>)</a:t>
            </a:r>
          </a:p>
          <a:p>
            <a:pPr marL="458550" lvl="1" indent="-285750">
              <a:buFont typeface="Wingdings" panose="05000000000000000000" pitchFamily="2" charset="2"/>
              <a:buChar char="v"/>
            </a:pPr>
            <a:r>
              <a:rPr lang="fr-FR" sz="1800" dirty="0" smtClean="0"/>
              <a:t>Les stratégies les plus réussies reposent sur:</a:t>
            </a:r>
          </a:p>
          <a:p>
            <a:pPr marL="860400" lvl="2"/>
            <a:r>
              <a:rPr lang="fr-FR" sz="1400" dirty="0" smtClean="0"/>
              <a:t>Une </a:t>
            </a:r>
            <a:r>
              <a:rPr lang="fr-FR" sz="1800" dirty="0" smtClean="0"/>
              <a:t>adhésion des acteurs (professionnels, institutions);</a:t>
            </a:r>
          </a:p>
          <a:p>
            <a:pPr marL="860400" lvl="2"/>
            <a:r>
              <a:rPr lang="fr-FR" sz="1800" dirty="0" smtClean="0"/>
              <a:t>Un système d’information performant permettant le partage d’informations entre intervenants</a:t>
            </a:r>
            <a:endParaRPr lang="fr-FR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: conditions de </a:t>
            </a:r>
            <a:r>
              <a:rPr lang="en-GB" dirty="0" err="1" smtClean="0"/>
              <a:t>succès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2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740472" cy="1022400"/>
          </a:xfrm>
        </p:spPr>
        <p:txBody>
          <a:bodyPr/>
          <a:lstStyle/>
          <a:p>
            <a:r>
              <a:rPr lang="fr-FR" sz="2800" dirty="0" smtClean="0"/>
              <a:t>Part des hospitalisations et des soins ambulatoires dans les dépenses de santé</a:t>
            </a:r>
            <a:endParaRPr lang="en-GB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297636"/>
              </p:ext>
            </p:extLst>
          </p:nvPr>
        </p:nvGraphicFramePr>
        <p:xfrm>
          <a:off x="467546" y="1651168"/>
          <a:ext cx="8280920" cy="5090199"/>
        </p:xfrm>
        <a:graphic>
          <a:graphicData uri="http://schemas.openxmlformats.org/drawingml/2006/table">
            <a:tbl>
              <a:tblPr/>
              <a:tblGrid>
                <a:gridCol w="835200"/>
                <a:gridCol w="835200"/>
                <a:gridCol w="835200"/>
                <a:gridCol w="817430"/>
                <a:gridCol w="817430"/>
                <a:gridCol w="817430"/>
                <a:gridCol w="817430"/>
                <a:gridCol w="835200"/>
                <a:gridCol w="835200"/>
                <a:gridCol w="835200"/>
              </a:tblGrid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983">
                <a:tc gridSpan="10">
                  <a:txBody>
                    <a:bodyPr/>
                    <a:lstStyle/>
                    <a:p>
                      <a:pPr algn="l" rtl="0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Note: Les pays sont classés selon la part de soins curatifs et de réadaptation dans les dépenses courantes de santé.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75222">
                <a:tc gridSpan="9">
                  <a:txBody>
                    <a:bodyPr/>
                    <a:lstStyle/>
                    <a:p>
                      <a:pPr algn="l" rtl="0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Se réfère aux soins curatifs et de réadaptation dans les établissements hospitaliers et de soins de jour.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 gridSpan="5">
                  <a:txBody>
                    <a:bodyPr/>
                    <a:lstStyle/>
                    <a:p>
                      <a:pPr algn="l" rtl="0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 Inclut les soins à domicile et les services auxiliaires.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 gridSpan="10">
                  <a:txBody>
                    <a:bodyPr/>
                    <a:lstStyle/>
                    <a:p>
                      <a:pPr algn="l" rtl="0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 Aux Etats-Unis, les soins en milieu hospitalier facturés par des médecins indépendants sont inclus dans les soins ambulatoires.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75222">
                <a:tc gridSpan="8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effectLst/>
                          <a:latin typeface="Arial"/>
                        </a:rPr>
                        <a:t>Source: </a:t>
                      </a:r>
                      <a:r>
                        <a:rPr lang="fr-FR" sz="800" b="0" i="1" u="none" strike="noStrike" dirty="0">
                          <a:effectLst/>
                          <a:latin typeface="Arial"/>
                        </a:rPr>
                        <a:t>Statistiques de l'OCDE sur la santé 2015</a:t>
                      </a:r>
                      <a:r>
                        <a:rPr lang="fr-FR" sz="800" b="0" i="0" u="none" strike="noStrike" dirty="0">
                          <a:effectLst/>
                          <a:latin typeface="Arial"/>
                        </a:rPr>
                        <a:t>, http://dx.doi.org/10.1787/health-data-fr.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22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18624"/>
              </p:ext>
            </p:extLst>
          </p:nvPr>
        </p:nvGraphicFramePr>
        <p:xfrm>
          <a:off x="539552" y="1988840"/>
          <a:ext cx="7992887" cy="3600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9552" y="1700808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dépenses de santé par fonction,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8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Dépenses d’hospitalisation et de soins ambulatoires par habitant</a:t>
            </a:r>
            <a:endParaRPr lang="en-GB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319087" y="1352550"/>
          <a:ext cx="8505825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323528" y="6309320"/>
            <a:ext cx="24945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27272"/>
                </a:solidFill>
                <a:latin typeface="Arial"/>
              </a:rPr>
              <a:t>Source: </a:t>
            </a:r>
            <a:r>
              <a:rPr lang="fr-FR" sz="800" i="1" dirty="0">
                <a:solidFill>
                  <a:srgbClr val="727272"/>
                </a:solidFill>
                <a:latin typeface="Arial"/>
              </a:rPr>
              <a:t>Statistiques de l'OCDE sur la santé 2015</a:t>
            </a:r>
            <a:r>
              <a:rPr lang="fr-FR" sz="800" dirty="0">
                <a:solidFill>
                  <a:srgbClr val="727272"/>
                </a:solidFill>
                <a:latin typeface="Arial"/>
              </a:rPr>
              <a:t>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131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Évolutions contrastées des dépenses d’hospitalisation et de soins ambulatoires</a:t>
            </a:r>
            <a:endParaRPr lang="en-GB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409104"/>
              </p:ext>
            </p:extLst>
          </p:nvPr>
        </p:nvGraphicFramePr>
        <p:xfrm>
          <a:off x="323528" y="1412776"/>
          <a:ext cx="8553450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24082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23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soins spécialisés sont parfois dispensés au sein des hôpitaux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446387"/>
              </p:ext>
            </p:extLst>
          </p:nvPr>
        </p:nvGraphicFramePr>
        <p:xfrm>
          <a:off x="683569" y="1556798"/>
          <a:ext cx="7776864" cy="4752524"/>
        </p:xfrm>
        <a:graphic>
          <a:graphicData uri="http://schemas.openxmlformats.org/drawingml/2006/table">
            <a:tbl>
              <a:tblPr/>
              <a:tblGrid>
                <a:gridCol w="2300086"/>
                <a:gridCol w="2738389"/>
                <a:gridCol w="2738389"/>
              </a:tblGrid>
              <a:tr h="208767">
                <a:tc gridSpan="3">
                  <a:txBody>
                    <a:bodyPr/>
                    <a:lstStyle/>
                    <a:p>
                      <a:pPr algn="l" fontAlgn="b"/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0876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76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38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Mode</a:t>
                      </a:r>
                      <a:r>
                        <a:rPr lang="fr-FR" sz="10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prédominant pour la délivrance de soins spécialisés ambulatoires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Système nationaux</a:t>
                      </a:r>
                      <a:r>
                        <a:rPr lang="fr-FR" sz="10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de santé (impôt)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Système</a:t>
                      </a:r>
                      <a:r>
                        <a:rPr lang="fr-FR" sz="10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d’assurance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8350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Médecins libéraux, pratique individuelle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Autriche, Belgique, République</a:t>
                      </a:r>
                      <a:r>
                        <a:rPr lang="fr-FR" sz="10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Tchèque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France, Allemagne, Grèce, Corée, Luxembourg, Pologne , République</a:t>
                      </a:r>
                      <a:r>
                        <a:rPr lang="fr-FR" sz="10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Slovaque, Suisse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Groupes privés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Australie, 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Islande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Japon</a:t>
                      </a:r>
                      <a:r>
                        <a:rPr lang="fr-FR" sz="1000" b="0" i="0" u="none" strike="noStrike" baseline="3000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Pays-Bas, États-Unis 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Groupes </a:t>
                      </a:r>
                      <a:r>
                        <a:rPr lang="fr-FR" sz="10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multi-disciplinaires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publics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Chili, Israel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0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Services externes des hôpitaux publics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Canada, Danemark, Finlande, Irlande, Italie, Nouvelle Zélande, Norvège, Portugal, Espagne, Suède, Royaume-Uni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Estonie Hongrie Mexique ,Slovénie, Turquie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67"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876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Source: Question 28, OECD Health System </a:t>
                      </a:r>
                      <a:r>
                        <a:rPr lang="fr-FR" sz="10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Characteristics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Survey 2012 and </a:t>
                      </a:r>
                      <a:r>
                        <a:rPr lang="fr-FR" sz="10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Secretariat’s</a:t>
                      </a:r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10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estimates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0876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Information as of April 2014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767">
                <a:tc gridSpan="3"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0876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7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 noProof="0" dirty="0" smtClean="0">
                          <a:solidFill>
                            <a:srgbClr val="0000FF"/>
                          </a:solidFill>
                          <a:effectLst/>
                          <a:latin typeface="Arial"/>
                          <a:hlinkClick r:id="rId3"/>
                        </a:rPr>
                        <a:t>http://www.oecd.org/els/health-systems/characteristics.htm</a:t>
                      </a:r>
                      <a:endParaRPr lang="fr-FR" sz="1000" b="0" i="0" u="sng" strike="noStrike" noProof="0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45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Les hôpitaux jouent un rôle plus ou moins important dans les soins ambulatoires</a:t>
            </a:r>
            <a:endParaRPr lang="en-GB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7399470"/>
              </p:ext>
            </p:extLst>
          </p:nvPr>
        </p:nvGraphicFramePr>
        <p:xfrm>
          <a:off x="467544" y="1772816"/>
          <a:ext cx="7704856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6165304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Note: soins ambulatoires, hors imagerie, biologie et dentaire</a:t>
            </a:r>
          </a:p>
          <a:p>
            <a:r>
              <a:rPr lang="fr-FR" sz="1400" dirty="0" smtClean="0"/>
              <a:t>Source: Statistiques de l’OCDE sur la santé 2015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6406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28145"/>
            <a:ext cx="6624000" cy="1041311"/>
          </a:xfrm>
        </p:spPr>
        <p:txBody>
          <a:bodyPr/>
          <a:lstStyle/>
          <a:p>
            <a:r>
              <a:rPr lang="fr-FR" dirty="0" smtClean="0"/>
              <a:t>Les modes de paiement innovants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0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Modes de paiement innovants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123728" y="1556792"/>
            <a:ext cx="1872208" cy="46484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Coordination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4211960" y="2252464"/>
            <a:ext cx="1999134" cy="160858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P4P: bonus/pénalité liés à des objectifs de qualité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23728" y="4049588"/>
            <a:ext cx="6413326" cy="6755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Forfait couvrant un épisode de soins, basé sur les bonnes pratiques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11960" y="1556792"/>
            <a:ext cx="2002532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Qualité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2123728" y="2186608"/>
            <a:ext cx="1872208" cy="167444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Forfaits pour améliorer la coordination des soins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23728" y="4880570"/>
            <a:ext cx="6413326" cy="63666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Capitation par patient couvrant la prise en charge globale d’un patient chronique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123728" y="5744666"/>
            <a:ext cx="6413326" cy="7806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Budget virtuel 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couvrant 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une population pour un ensemble de services prédéfinis, avec partage des économies (et parfois des pertes)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76814" y="1589584"/>
            <a:ext cx="2160240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Efficience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49846" y="4049588"/>
            <a:ext cx="1711424" cy="24757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Paiement forfaitaire pour un ensemble de services (et de prestataires)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4272" y="2166392"/>
            <a:ext cx="1711424" cy="169465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Paiements s’ajoutant à la </a:t>
            </a:r>
            <a:r>
              <a:rPr lang="fr-FR" dirty="0" err="1" smtClean="0">
                <a:solidFill>
                  <a:schemeClr val="bg2">
                    <a:lumMod val="10000"/>
                  </a:schemeClr>
                </a:solidFill>
              </a:rPr>
              <a:t>rémuné-ration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de base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376814" y="2276078"/>
            <a:ext cx="2160240" cy="158497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P4P: bonus/pénalité liés à des objectifs d’efficience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20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CDE_Français_blanc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OCDE_Français_blanc</Template>
  <TotalTime>1310</TotalTime>
  <Words>1946</Words>
  <Application>Microsoft Office PowerPoint</Application>
  <PresentationFormat>On-screen Show (4:3)</PresentationFormat>
  <Paragraphs>191</Paragraphs>
  <Slides>21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OCDE_Français_blanc</vt:lpstr>
      <vt:lpstr>Organisation des soins et modes de paiement innovants dans les pays de l’OCDE</vt:lpstr>
      <vt:lpstr>Les rôles respectifs de l’hôpital et des prestataires ambulatoires, selon les dépenses de santé</vt:lpstr>
      <vt:lpstr>Part des hospitalisations et des soins ambulatoires dans les dépenses de santé</vt:lpstr>
      <vt:lpstr>Dépenses d’hospitalisation et de soins ambulatoires par habitant</vt:lpstr>
      <vt:lpstr>Évolutions contrastées des dépenses d’hospitalisation et de soins ambulatoires</vt:lpstr>
      <vt:lpstr>Les soins spécialisés sont parfois dispensés au sein des hôpitaux </vt:lpstr>
      <vt:lpstr>Les hôpitaux jouent un rôle plus ou moins important dans les soins ambulatoires</vt:lpstr>
      <vt:lpstr>Les modes de paiement innovants</vt:lpstr>
      <vt:lpstr>Modes de paiement innovants</vt:lpstr>
      <vt:lpstr>PowerPoint Presentation</vt:lpstr>
      <vt:lpstr>Suède – paiement par épisode de soins</vt:lpstr>
      <vt:lpstr>Best practice tariffs (BPT) en Angleterre, 2010 - </vt:lpstr>
      <vt:lpstr>Paiement forfaitaire pour la prise en charge d’un malade chronique</vt:lpstr>
      <vt:lpstr>Capitation pour maladie chronique  Pays-Bas, 2007 -</vt:lpstr>
      <vt:lpstr>Capitation pour prise en charge du VIH Portugal, 2007 -</vt:lpstr>
      <vt:lpstr>PowerPoint Presentation</vt:lpstr>
      <vt:lpstr>PowerPoint Presentation</vt:lpstr>
      <vt:lpstr>PowerPoint Presentation</vt:lpstr>
      <vt:lpstr>PowerPoint Presentation</vt:lpstr>
      <vt:lpstr>Conclusions : caractéristiques des réformes et résultats</vt:lpstr>
      <vt:lpstr>Conclusions : conditions de succès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et financement des soins ambulatoires dans les pays de l’OCDE</dc:title>
  <dc:creator>PARIS Valerie</dc:creator>
  <cp:lastModifiedBy>PARIS Valerie</cp:lastModifiedBy>
  <cp:revision>68</cp:revision>
  <cp:lastPrinted>2015-10-02T17:53:17Z</cp:lastPrinted>
  <dcterms:created xsi:type="dcterms:W3CDTF">2015-09-30T20:22:53Z</dcterms:created>
  <dcterms:modified xsi:type="dcterms:W3CDTF">2015-10-04T22:08:10Z</dcterms:modified>
</cp:coreProperties>
</file>