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 id="2147483806" r:id="rId5"/>
    <p:sldMasterId id="2147483810" r:id="rId6"/>
    <p:sldMasterId id="2147483821" r:id="rId7"/>
  </p:sldMasterIdLst>
  <p:notesMasterIdLst>
    <p:notesMasterId r:id="rId23"/>
  </p:notesMasterIdLst>
  <p:handoutMasterIdLst>
    <p:handoutMasterId r:id="rId24"/>
  </p:handoutMasterIdLst>
  <p:sldIdLst>
    <p:sldId id="2076136901" r:id="rId8"/>
    <p:sldId id="2141411539" r:id="rId9"/>
    <p:sldId id="2141411548" r:id="rId10"/>
    <p:sldId id="2141411591" r:id="rId11"/>
    <p:sldId id="2141411528" r:id="rId12"/>
    <p:sldId id="2141411544" r:id="rId13"/>
    <p:sldId id="2141411596" r:id="rId14"/>
    <p:sldId id="2141411529" r:id="rId15"/>
    <p:sldId id="2141411586" r:id="rId16"/>
    <p:sldId id="2141411567" r:id="rId17"/>
    <p:sldId id="2141411580" r:id="rId18"/>
    <p:sldId id="2141411600" r:id="rId19"/>
    <p:sldId id="2141411584" r:id="rId20"/>
    <p:sldId id="2141411557" r:id="rId21"/>
    <p:sldId id="26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5" pos="8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AAE029-6464-9B22-2DDD-4BBB3A5BE205}" name="CAVE Pierre" initials="CP" userId="CAVE Pierre" providerId="None"/>
  <p188:author id="{259F0D30-4DDC-B736-E151-51C738E58E6E}" name="KOUASSI Nathalie" initials="KN" userId="S::nathalie.kouassi@bdo.fr::8882022a-d16b-493b-bf8d-c8c73d660c6d" providerId="AD"/>
  <p188:author id="{37F39A68-D99C-DF8D-74F3-0D3ECE0A2A17}" name="MARQUAY Jacques" initials="MJ" userId="S::jacques.marquay@bdo.fr::8e7bb3e6-772d-41a2-9b90-6dc483cebd2c" providerId="AD"/>
  <p188:author id="{F20C747C-682F-354C-7812-04CB50294E62}" name="CAVE Pierre" initials="PC" userId="S::pierre.cave@bdo.fr::8e784e84-9bcc-4c2a-815b-b6b31c46fe9f" providerId="AD"/>
  <p188:author id="{17CE9590-A2A2-2579-F8E3-E478D09E41F7}" name="Lara VINSON" initials="LV" userId="S::lara.vinson@bdo.fr::be9f4f2f-b03b-448b-8dae-089bc120e509" providerId="AD"/>
  <p188:author id="{35DCADD6-3200-CA14-523D-B82A4EAC541C}" name="EBERHARDT Axelle" initials="EA" userId="S::axelle.eberhardt@bdo.fr::ec33d285-130c-4d04-b278-e03a828e87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FD5E2"/>
    <a:srgbClr val="B70E29"/>
    <a:srgbClr val="ED1A3B"/>
    <a:srgbClr val="339933"/>
    <a:srgbClr val="245EAC"/>
    <a:srgbClr val="EB546D"/>
    <a:srgbClr val="4646D2"/>
    <a:srgbClr val="2059A6"/>
    <a:srgbClr val="65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97A67-0FEC-470E-8A3E-5CD7FCEF999F}" v="798" dt="2023-10-09T08:53:21.248"/>
    <p1510:client id="{7E19D6CE-9B12-486B-B353-29C3FD04CC16}" v="302" dt="2023-10-09T08:49:52.2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5" autoAdjust="0"/>
    <p:restoredTop sz="92334" autoAdjust="0"/>
  </p:normalViewPr>
  <p:slideViewPr>
    <p:cSldViewPr snapToGrid="0">
      <p:cViewPr varScale="1">
        <p:scale>
          <a:sx n="68" d="100"/>
          <a:sy n="68" d="100"/>
        </p:scale>
        <p:origin x="832" y="64"/>
      </p:cViewPr>
      <p:guideLst>
        <p:guide orient="horz" pos="4156"/>
        <p:guide pos="8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816640201385806E-2"/>
          <c:y val="3.3818509367489279E-2"/>
          <c:w val="0.94167923181731239"/>
          <c:h val="0.60379147089287177"/>
        </c:manualLayout>
      </c:layout>
      <c:barChart>
        <c:barDir val="col"/>
        <c:grouping val="clustered"/>
        <c:varyColors val="0"/>
        <c:ser>
          <c:idx val="0"/>
          <c:order val="0"/>
          <c:tx>
            <c:strRef>
              <c:f>Feuil1!$B$1</c:f>
              <c:strCache>
                <c:ptCount val="1"/>
                <c:pt idx="0">
                  <c:v>2000</c:v>
                </c:pt>
              </c:strCache>
            </c:strRef>
          </c:tx>
          <c:spPr>
            <a:solidFill>
              <a:srgbClr val="0070C0"/>
            </a:solidFill>
            <a:ln>
              <a:noFill/>
            </a:ln>
            <a:effectLst/>
          </c:spPr>
          <c:invertIfNegative val="0"/>
          <c:dPt>
            <c:idx val="22"/>
            <c:invertIfNegative val="0"/>
            <c:bubble3D val="0"/>
            <c:spPr>
              <a:solidFill>
                <a:srgbClr val="00B0F0"/>
              </a:solidFill>
              <a:ln>
                <a:noFill/>
              </a:ln>
              <a:effectLst/>
            </c:spPr>
            <c:extLst>
              <c:ext xmlns:c16="http://schemas.microsoft.com/office/drawing/2014/chart" uri="{C3380CC4-5D6E-409C-BE32-E72D297353CC}">
                <c16:uniqueId val="{00000001-F53A-4B0E-9AE0-1C8AD5A75AC8}"/>
              </c:ext>
            </c:extLst>
          </c:dPt>
          <c:dPt>
            <c:idx val="23"/>
            <c:invertIfNegative val="0"/>
            <c:bubble3D val="0"/>
            <c:spPr>
              <a:solidFill>
                <a:schemeClr val="bg1"/>
              </a:solidFill>
              <a:ln>
                <a:solidFill>
                  <a:srgbClr val="00B0F0"/>
                </a:solidFill>
              </a:ln>
              <a:effectLst/>
            </c:spPr>
            <c:extLst>
              <c:ext xmlns:c16="http://schemas.microsoft.com/office/drawing/2014/chart" uri="{C3380CC4-5D6E-409C-BE32-E72D297353CC}">
                <c16:uniqueId val="{00000003-F53A-4B0E-9AE0-1C8AD5A75AC8}"/>
              </c:ext>
            </c:extLst>
          </c:dPt>
          <c:dPt>
            <c:idx val="24"/>
            <c:invertIfNegative val="0"/>
            <c:bubble3D val="0"/>
            <c:spPr>
              <a:solidFill>
                <a:schemeClr val="bg1"/>
              </a:solidFill>
              <a:ln>
                <a:solidFill>
                  <a:srgbClr val="00B0F0"/>
                </a:solidFill>
              </a:ln>
              <a:effectLst/>
            </c:spPr>
            <c:extLst>
              <c:ext xmlns:c16="http://schemas.microsoft.com/office/drawing/2014/chart" uri="{C3380CC4-5D6E-409C-BE32-E72D297353CC}">
                <c16:uniqueId val="{00000005-F53A-4B0E-9AE0-1C8AD5A75AC8}"/>
              </c:ext>
            </c:extLst>
          </c:dPt>
          <c:dPt>
            <c:idx val="25"/>
            <c:invertIfNegative val="0"/>
            <c:bubble3D val="0"/>
            <c:spPr>
              <a:solidFill>
                <a:schemeClr val="bg1"/>
              </a:solidFill>
              <a:ln>
                <a:solidFill>
                  <a:srgbClr val="00B0F0"/>
                </a:solidFill>
              </a:ln>
              <a:effectLst/>
            </c:spPr>
            <c:extLst>
              <c:ext xmlns:c16="http://schemas.microsoft.com/office/drawing/2014/chart" uri="{C3380CC4-5D6E-409C-BE32-E72D297353CC}">
                <c16:uniqueId val="{00000007-F53A-4B0E-9AE0-1C8AD5A75A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Suisse</c:v>
                </c:pt>
                <c:pt idx="1">
                  <c:v>Irlande</c:v>
                </c:pt>
                <c:pt idx="2">
                  <c:v>Allemagne</c:v>
                </c:pt>
                <c:pt idx="3">
                  <c:v>Danemark</c:v>
                </c:pt>
                <c:pt idx="4">
                  <c:v>Pays-Bas</c:v>
                </c:pt>
                <c:pt idx="5">
                  <c:v>Belgique</c:v>
                </c:pt>
                <c:pt idx="6">
                  <c:v>Suède</c:v>
                </c:pt>
                <c:pt idx="7">
                  <c:v>Italie</c:v>
                </c:pt>
                <c:pt idx="8">
                  <c:v>France</c:v>
                </c:pt>
                <c:pt idx="9">
                  <c:v>Uk</c:v>
                </c:pt>
                <c:pt idx="10">
                  <c:v>Espagne</c:v>
                </c:pt>
              </c:strCache>
            </c:strRef>
          </c:cat>
          <c:val>
            <c:numRef>
              <c:f>Feuil1!$B$2:$B$12</c:f>
              <c:numCache>
                <c:formatCode>General</c:formatCode>
                <c:ptCount val="11"/>
                <c:pt idx="0">
                  <c:v>5.2410992216596224</c:v>
                </c:pt>
                <c:pt idx="1">
                  <c:v>3.7869802299692363</c:v>
                </c:pt>
                <c:pt idx="2">
                  <c:v>4.5113106013500044</c:v>
                </c:pt>
                <c:pt idx="3">
                  <c:v>2.1348565666825179</c:v>
                </c:pt>
                <c:pt idx="4">
                  <c:v>0.26232936431434045</c:v>
                </c:pt>
                <c:pt idx="5">
                  <c:v>1.3444367672080577</c:v>
                </c:pt>
                <c:pt idx="6">
                  <c:v>2.7989259120000001</c:v>
                </c:pt>
                <c:pt idx="7">
                  <c:v>0.48170594042884674</c:v>
                </c:pt>
                <c:pt idx="8">
                  <c:v>2.5516363679134648</c:v>
                </c:pt>
                <c:pt idx="9">
                  <c:v>3.5897069311557739</c:v>
                </c:pt>
                <c:pt idx="10">
                  <c:v>-1.6724076889557713</c:v>
                </c:pt>
              </c:numCache>
            </c:numRef>
          </c:val>
          <c:extLst>
            <c:ext xmlns:c16="http://schemas.microsoft.com/office/drawing/2014/chart" uri="{C3380CC4-5D6E-409C-BE32-E72D297353CC}">
              <c16:uniqueId val="{00000008-F53A-4B0E-9AE0-1C8AD5A75AC8}"/>
            </c:ext>
          </c:extLst>
        </c:ser>
        <c:ser>
          <c:idx val="1"/>
          <c:order val="1"/>
          <c:tx>
            <c:strRef>
              <c:f>Feuil1!$C$1</c:f>
              <c:strCache>
                <c:ptCount val="1"/>
                <c:pt idx="0">
                  <c:v>2010</c:v>
                </c:pt>
              </c:strCache>
            </c:strRef>
          </c:tx>
          <c:spPr>
            <a:solidFill>
              <a:schemeClr val="bg1">
                <a:lumMod val="75000"/>
              </a:schemeClr>
            </a:solidFill>
            <a:ln>
              <a:noFill/>
            </a:ln>
            <a:effectLst/>
          </c:spPr>
          <c:invertIfNegative val="0"/>
          <c:dLbls>
            <c:dLbl>
              <c:idx val="0"/>
              <c:layout>
                <c:manualLayout>
                  <c:x val="-7.5018763551371794E-3"/>
                  <c:y val="5.6895359130674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22-40AD-8CAC-A93C42B50C6A}"/>
                </c:ext>
              </c:extLst>
            </c:dLbl>
            <c:dLbl>
              <c:idx val="1"/>
              <c:layout>
                <c:manualLayout>
                  <c:x val="-7.5018763551372002E-3"/>
                  <c:y val="5.68953591306747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22-40AD-8CAC-A93C42B50C6A}"/>
                </c:ext>
              </c:extLst>
            </c:dLbl>
            <c:dLbl>
              <c:idx val="4"/>
              <c:layout>
                <c:manualLayout>
                  <c:x val="-6.001501084109793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22-40AD-8CAC-A93C42B50C6A}"/>
                </c:ext>
              </c:extLst>
            </c:dLbl>
            <c:dLbl>
              <c:idx val="10"/>
              <c:layout>
                <c:manualLayout>
                  <c:x val="-9.0022516261646073E-3"/>
                  <c:y val="-8.53430386960121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1F-4760-9ED2-C1A5B3B4864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Feuil1!$A$2:$A$12</c:f>
              <c:strCache>
                <c:ptCount val="11"/>
                <c:pt idx="0">
                  <c:v>Suisse</c:v>
                </c:pt>
                <c:pt idx="1">
                  <c:v>Irlande</c:v>
                </c:pt>
                <c:pt idx="2">
                  <c:v>Allemagne</c:v>
                </c:pt>
                <c:pt idx="3">
                  <c:v>Danemark</c:v>
                </c:pt>
                <c:pt idx="4">
                  <c:v>Pays-Bas</c:v>
                </c:pt>
                <c:pt idx="5">
                  <c:v>Belgique</c:v>
                </c:pt>
                <c:pt idx="6">
                  <c:v>Suède</c:v>
                </c:pt>
                <c:pt idx="7">
                  <c:v>Italie</c:v>
                </c:pt>
                <c:pt idx="8">
                  <c:v>France</c:v>
                </c:pt>
                <c:pt idx="9">
                  <c:v>Uk</c:v>
                </c:pt>
                <c:pt idx="10">
                  <c:v>Espagne</c:v>
                </c:pt>
              </c:strCache>
            </c:strRef>
          </c:cat>
          <c:val>
            <c:numRef>
              <c:f>Feuil1!$C$2:$C$12</c:f>
              <c:numCache>
                <c:formatCode>General</c:formatCode>
                <c:ptCount val="11"/>
                <c:pt idx="0">
                  <c:v>22.4002123</c:v>
                </c:pt>
                <c:pt idx="1">
                  <c:v>20.579704</c:v>
                </c:pt>
                <c:pt idx="2">
                  <c:v>13.591977200000001</c:v>
                </c:pt>
                <c:pt idx="3">
                  <c:v>4.1813168444018345</c:v>
                </c:pt>
                <c:pt idx="4">
                  <c:v>1.140068630103003</c:v>
                </c:pt>
                <c:pt idx="5">
                  <c:v>4.4000000000000004</c:v>
                </c:pt>
                <c:pt idx="6">
                  <c:v>3.8477925599999998</c:v>
                </c:pt>
                <c:pt idx="7">
                  <c:v>-3.0005028605922299</c:v>
                </c:pt>
                <c:pt idx="8">
                  <c:v>4.5290699418203992</c:v>
                </c:pt>
                <c:pt idx="9">
                  <c:v>7.5495519549099992</c:v>
                </c:pt>
                <c:pt idx="10">
                  <c:v>-2.5037879100864062</c:v>
                </c:pt>
              </c:numCache>
            </c:numRef>
          </c:val>
          <c:extLst>
            <c:ext xmlns:c16="http://schemas.microsoft.com/office/drawing/2014/chart" uri="{C3380CC4-5D6E-409C-BE32-E72D297353CC}">
              <c16:uniqueId val="{0000000C-6F22-40AD-8CAC-A93C42B50C6A}"/>
            </c:ext>
          </c:extLst>
        </c:ser>
        <c:ser>
          <c:idx val="2"/>
          <c:order val="2"/>
          <c:tx>
            <c:strRef>
              <c:f>Feuil1!$D$1</c:f>
              <c:strCache>
                <c:ptCount val="1"/>
                <c:pt idx="0">
                  <c:v>2017</c:v>
                </c:pt>
              </c:strCache>
            </c:strRef>
          </c:tx>
          <c:spPr>
            <a:solidFill>
              <a:schemeClr val="bg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Suisse</c:v>
                </c:pt>
                <c:pt idx="1">
                  <c:v>Irlande</c:v>
                </c:pt>
                <c:pt idx="2">
                  <c:v>Allemagne</c:v>
                </c:pt>
                <c:pt idx="3">
                  <c:v>Danemark</c:v>
                </c:pt>
                <c:pt idx="4">
                  <c:v>Pays-Bas</c:v>
                </c:pt>
                <c:pt idx="5">
                  <c:v>Belgique</c:v>
                </c:pt>
                <c:pt idx="6">
                  <c:v>Suède</c:v>
                </c:pt>
                <c:pt idx="7">
                  <c:v>Italie</c:v>
                </c:pt>
                <c:pt idx="8">
                  <c:v>France</c:v>
                </c:pt>
                <c:pt idx="9">
                  <c:v>Uk</c:v>
                </c:pt>
                <c:pt idx="10">
                  <c:v>Espagne</c:v>
                </c:pt>
              </c:strCache>
            </c:strRef>
          </c:cat>
          <c:val>
            <c:numRef>
              <c:f>Feuil1!$D$2:$D$12</c:f>
              <c:numCache>
                <c:formatCode>General</c:formatCode>
                <c:ptCount val="11"/>
                <c:pt idx="0">
                  <c:v>39.026979400000002</c:v>
                </c:pt>
                <c:pt idx="1">
                  <c:v>26.442250399999999</c:v>
                </c:pt>
                <c:pt idx="2">
                  <c:v>25.429786199999999</c:v>
                </c:pt>
                <c:pt idx="3">
                  <c:v>8.5662225099999993</c:v>
                </c:pt>
                <c:pt idx="4">
                  <c:v>9.0984499999999997</c:v>
                </c:pt>
                <c:pt idx="5">
                  <c:v>4.0999999999999996</c:v>
                </c:pt>
                <c:pt idx="6">
                  <c:v>3.73311342</c:v>
                </c:pt>
                <c:pt idx="7">
                  <c:v>0.54421512999999999</c:v>
                </c:pt>
                <c:pt idx="8">
                  <c:v>3.98</c:v>
                </c:pt>
                <c:pt idx="9">
                  <c:v>-0.4910312</c:v>
                </c:pt>
                <c:pt idx="10">
                  <c:v>-2.4374006000000001</c:v>
                </c:pt>
              </c:numCache>
            </c:numRef>
          </c:val>
          <c:extLst>
            <c:ext xmlns:c16="http://schemas.microsoft.com/office/drawing/2014/chart" uri="{C3380CC4-5D6E-409C-BE32-E72D297353CC}">
              <c16:uniqueId val="{0000000D-6F22-40AD-8CAC-A93C42B50C6A}"/>
            </c:ext>
          </c:extLst>
        </c:ser>
        <c:ser>
          <c:idx val="5"/>
          <c:order val="3"/>
          <c:tx>
            <c:strRef>
              <c:f>Feuil1!$E$1</c:f>
              <c:strCache>
                <c:ptCount val="1"/>
                <c:pt idx="0">
                  <c:v>2021</c:v>
                </c:pt>
              </c:strCache>
            </c:strRef>
          </c:tx>
          <c:spPr>
            <a:solidFill>
              <a:srgbClr val="ED1A3B"/>
            </a:solidFill>
            <a:ln w="25400">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Suisse</c:v>
                </c:pt>
                <c:pt idx="1">
                  <c:v>Irlande</c:v>
                </c:pt>
                <c:pt idx="2">
                  <c:v>Allemagne</c:v>
                </c:pt>
                <c:pt idx="3">
                  <c:v>Danemark</c:v>
                </c:pt>
                <c:pt idx="4">
                  <c:v>Pays-Bas</c:v>
                </c:pt>
                <c:pt idx="5">
                  <c:v>Belgique</c:v>
                </c:pt>
                <c:pt idx="6">
                  <c:v>Suède</c:v>
                </c:pt>
                <c:pt idx="7">
                  <c:v>Italie</c:v>
                </c:pt>
                <c:pt idx="8">
                  <c:v>France</c:v>
                </c:pt>
                <c:pt idx="9">
                  <c:v>Uk</c:v>
                </c:pt>
                <c:pt idx="10">
                  <c:v>Espagne</c:v>
                </c:pt>
              </c:strCache>
            </c:strRef>
          </c:cat>
          <c:val>
            <c:numRef>
              <c:f>Feuil1!$E$2:$E$12</c:f>
              <c:numCache>
                <c:formatCode>General</c:formatCode>
                <c:ptCount val="11"/>
                <c:pt idx="0">
                  <c:v>53.257589899999999</c:v>
                </c:pt>
                <c:pt idx="1">
                  <c:v>52.526871300000003</c:v>
                </c:pt>
                <c:pt idx="2">
                  <c:v>31.072495700000001</c:v>
                </c:pt>
                <c:pt idx="3">
                  <c:v>12.5910905</c:v>
                </c:pt>
                <c:pt idx="4">
                  <c:v>9.6765673700000008</c:v>
                </c:pt>
                <c:pt idx="5">
                  <c:v>14.6455503</c:v>
                </c:pt>
                <c:pt idx="6">
                  <c:v>4.7797359799999999</c:v>
                </c:pt>
                <c:pt idx="7">
                  <c:v>3.8192461</c:v>
                </c:pt>
                <c:pt idx="8">
                  <c:v>3.040367952542375</c:v>
                </c:pt>
                <c:pt idx="9">
                  <c:v>0.32602373000000001</c:v>
                </c:pt>
                <c:pt idx="10">
                  <c:v>-3.9480905100000001</c:v>
                </c:pt>
              </c:numCache>
            </c:numRef>
          </c:val>
          <c:extLst>
            <c:ext xmlns:c16="http://schemas.microsoft.com/office/drawing/2014/chart" uri="{C3380CC4-5D6E-409C-BE32-E72D297353CC}">
              <c16:uniqueId val="{00000008-110B-4B24-BCE3-2AD721FB0E0B}"/>
            </c:ext>
          </c:extLst>
        </c:ser>
        <c:dLbls>
          <c:showLegendKey val="0"/>
          <c:showVal val="0"/>
          <c:showCatName val="0"/>
          <c:showSerName val="0"/>
          <c:showPercent val="0"/>
          <c:showBubbleSize val="0"/>
        </c:dLbls>
        <c:gapWidth val="100"/>
        <c:axId val="724688072"/>
        <c:axId val="724688464"/>
        <c:extLst>
          <c:ext xmlns:c15="http://schemas.microsoft.com/office/drawing/2012/chart" uri="{02D57815-91ED-43cb-92C2-25804820EDAC}">
            <c15:filteredBarSeries>
              <c15:ser>
                <c:idx val="4"/>
                <c:order val="5"/>
                <c:tx>
                  <c:strRef>
                    <c:extLst>
                      <c:ext uri="{02D57815-91ED-43cb-92C2-25804820EDAC}">
                        <c15:formulaRef>
                          <c15:sqref>Feuil1!#REF!</c15:sqref>
                        </c15:formulaRef>
                      </c:ext>
                    </c:extLst>
                    <c:strCache>
                      <c:ptCount val="1"/>
                      <c:pt idx="0">
                        <c:v>#REF!</c:v>
                      </c:pt>
                    </c:strCache>
                  </c:strRef>
                </c:tx>
                <c:spPr>
                  <a:solidFill>
                    <a:schemeClr val="accent4"/>
                  </a:solidFill>
                  <a:ln w="25400">
                    <a:noFill/>
                  </a:ln>
                  <a:effectLst/>
                </c:spPr>
                <c:invertIfNegative val="0"/>
                <c:cat>
                  <c:strRef>
                    <c:extLst>
                      <c:ext uri="{02D57815-91ED-43cb-92C2-25804820EDAC}">
                        <c15:formulaRef>
                          <c15:sqref>Feuil1!$A$2:$A$12</c15:sqref>
                        </c15:formulaRef>
                      </c:ext>
                    </c:extLst>
                    <c:strCache>
                      <c:ptCount val="11"/>
                      <c:pt idx="0">
                        <c:v>Suisse</c:v>
                      </c:pt>
                      <c:pt idx="1">
                        <c:v>Irlande</c:v>
                      </c:pt>
                      <c:pt idx="2">
                        <c:v>Allemagne</c:v>
                      </c:pt>
                      <c:pt idx="3">
                        <c:v>Danemark</c:v>
                      </c:pt>
                      <c:pt idx="4">
                        <c:v>Pays-Bas</c:v>
                      </c:pt>
                      <c:pt idx="5">
                        <c:v>Belgique</c:v>
                      </c:pt>
                      <c:pt idx="6">
                        <c:v>Suède</c:v>
                      </c:pt>
                      <c:pt idx="7">
                        <c:v>Italie</c:v>
                      </c:pt>
                      <c:pt idx="8">
                        <c:v>France</c:v>
                      </c:pt>
                      <c:pt idx="9">
                        <c:v>Uk</c:v>
                      </c:pt>
                      <c:pt idx="10">
                        <c:v>Espagne</c:v>
                      </c:pt>
                    </c:strCache>
                  </c:strRef>
                </c:cat>
                <c:val>
                  <c:numRef>
                    <c:extLst>
                      <c:ext uri="{02D57815-91ED-43cb-92C2-25804820EDAC}">
                        <c15:formulaRef>
                          <c15:sqref>Feuil1!#REF!</c15:sqref>
                        </c15:formulaRef>
                      </c:ext>
                    </c:extLst>
                    <c:numCache>
                      <c:formatCode>General</c:formatCode>
                      <c:ptCount val="1"/>
                      <c:pt idx="0">
                        <c:v>1</c:v>
                      </c:pt>
                    </c:numCache>
                  </c:numRef>
                </c:val>
                <c:extLst>
                  <c:ext xmlns:c16="http://schemas.microsoft.com/office/drawing/2014/chart" uri="{C3380CC4-5D6E-409C-BE32-E72D297353CC}">
                    <c16:uniqueId val="{0000000E-6F22-40AD-8CAC-A93C42B50C6A}"/>
                  </c:ext>
                </c:extLst>
              </c15:ser>
            </c15:filteredBarSeries>
          </c:ext>
        </c:extLst>
      </c:barChart>
      <c:lineChart>
        <c:grouping val="standard"/>
        <c:varyColors val="0"/>
        <c:ser>
          <c:idx val="3"/>
          <c:order val="4"/>
          <c:tx>
            <c:strRef>
              <c:f>Feuil1!$G$1</c:f>
              <c:strCache>
                <c:ptCount val="1"/>
                <c:pt idx="0">
                  <c:v>Pays</c:v>
                </c:pt>
              </c:strCache>
            </c:strRef>
          </c:tx>
          <c:spPr>
            <a:ln w="28575" cap="rnd">
              <a:noFill/>
              <a:round/>
            </a:ln>
            <a:effectLst/>
          </c:spPr>
          <c:marker>
            <c:symbol val="none"/>
          </c:marker>
          <c:cat>
            <c:strRef>
              <c:f>Feuil1!$A$2:$A$12</c:f>
              <c:strCache>
                <c:ptCount val="11"/>
                <c:pt idx="0">
                  <c:v>Suisse</c:v>
                </c:pt>
                <c:pt idx="1">
                  <c:v>Irlande</c:v>
                </c:pt>
                <c:pt idx="2">
                  <c:v>Allemagne</c:v>
                </c:pt>
                <c:pt idx="3">
                  <c:v>Danemark</c:v>
                </c:pt>
                <c:pt idx="4">
                  <c:v>Pays-Bas</c:v>
                </c:pt>
                <c:pt idx="5">
                  <c:v>Belgique</c:v>
                </c:pt>
                <c:pt idx="6">
                  <c:v>Suède</c:v>
                </c:pt>
                <c:pt idx="7">
                  <c:v>Italie</c:v>
                </c:pt>
                <c:pt idx="8">
                  <c:v>France</c:v>
                </c:pt>
                <c:pt idx="9">
                  <c:v>Uk</c:v>
                </c:pt>
                <c:pt idx="10">
                  <c:v>Espagne</c:v>
                </c:pt>
              </c:strCache>
            </c:strRef>
          </c:cat>
          <c:val>
            <c:numRef>
              <c:f>Feuil1!$G$2:$G$12</c:f>
              <c:numCache>
                <c:formatCode>General</c:formatCode>
                <c:ptCount val="11"/>
                <c:pt idx="0">
                  <c:v>-7</c:v>
                </c:pt>
                <c:pt idx="1">
                  <c:v>-7</c:v>
                </c:pt>
                <c:pt idx="2">
                  <c:v>-7</c:v>
                </c:pt>
                <c:pt idx="3">
                  <c:v>-7</c:v>
                </c:pt>
                <c:pt idx="4">
                  <c:v>-7</c:v>
                </c:pt>
                <c:pt idx="5">
                  <c:v>-7</c:v>
                </c:pt>
                <c:pt idx="6">
                  <c:v>-7</c:v>
                </c:pt>
                <c:pt idx="7">
                  <c:v>-7</c:v>
                </c:pt>
                <c:pt idx="8">
                  <c:v>-7</c:v>
                </c:pt>
                <c:pt idx="9">
                  <c:v>-7</c:v>
                </c:pt>
                <c:pt idx="10">
                  <c:v>-7</c:v>
                </c:pt>
              </c:numCache>
            </c:numRef>
          </c:val>
          <c:smooth val="0"/>
          <c:extLst>
            <c:ext xmlns:c16="http://schemas.microsoft.com/office/drawing/2014/chart" uri="{C3380CC4-5D6E-409C-BE32-E72D297353CC}">
              <c16:uniqueId val="{00000019-6F22-40AD-8CAC-A93C42B50C6A}"/>
            </c:ext>
          </c:extLst>
        </c:ser>
        <c:dLbls>
          <c:showLegendKey val="0"/>
          <c:showVal val="0"/>
          <c:showCatName val="0"/>
          <c:showSerName val="0"/>
          <c:showPercent val="0"/>
          <c:showBubbleSize val="0"/>
        </c:dLbls>
        <c:marker val="1"/>
        <c:smooth val="0"/>
        <c:axId val="724688072"/>
        <c:axId val="724688464"/>
      </c:lineChart>
      <c:catAx>
        <c:axId val="724688072"/>
        <c:scaling>
          <c:orientation val="minMax"/>
        </c:scaling>
        <c:delete val="1"/>
        <c:axPos val="b"/>
        <c:numFmt formatCode="General" sourceLinked="1"/>
        <c:majorTickMark val="out"/>
        <c:minorTickMark val="none"/>
        <c:tickLblPos val="nextTo"/>
        <c:crossAx val="724688464"/>
        <c:crosses val="autoZero"/>
        <c:auto val="1"/>
        <c:lblAlgn val="ctr"/>
        <c:lblOffset val="100"/>
        <c:noMultiLvlLbl val="0"/>
      </c:catAx>
      <c:valAx>
        <c:axId val="724688464"/>
        <c:scaling>
          <c:orientation val="minMax"/>
          <c:min val="-10"/>
        </c:scaling>
        <c:delete val="1"/>
        <c:axPos val="l"/>
        <c:numFmt formatCode="#,##0" sourceLinked="0"/>
        <c:majorTickMark val="out"/>
        <c:minorTickMark val="none"/>
        <c:tickLblPos val="nextTo"/>
        <c:crossAx val="724688072"/>
        <c:crosses val="autoZero"/>
        <c:crossBetween val="between"/>
      </c:valAx>
      <c:spPr>
        <a:noFill/>
        <a:ln>
          <a:noFill/>
        </a:ln>
        <a:effectLst/>
      </c:spPr>
    </c:plotArea>
    <c:legend>
      <c:legendPos val="b"/>
      <c:legendEntry>
        <c:idx val="4"/>
        <c:delete val="1"/>
      </c:legendEntry>
      <c:layout>
        <c:manualLayout>
          <c:xMode val="edge"/>
          <c:yMode val="edge"/>
          <c:x val="0.34243612545838809"/>
          <c:y val="0.91249224968729947"/>
          <c:w val="0.31680376591830234"/>
          <c:h val="6.284786808161392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61285500599496E-2"/>
          <c:y val="8.2971105656319766E-2"/>
          <c:w val="0.91316978858802544"/>
          <c:h val="0.7539397676875228"/>
        </c:manualLayout>
      </c:layout>
      <c:barChart>
        <c:barDir val="col"/>
        <c:grouping val="stacked"/>
        <c:varyColors val="0"/>
        <c:ser>
          <c:idx val="0"/>
          <c:order val="0"/>
          <c:tx>
            <c:strRef>
              <c:f>Feuil1!$B$1</c:f>
              <c:strCache>
                <c:ptCount val="1"/>
                <c:pt idx="0">
                  <c:v>CA France</c:v>
                </c:pt>
              </c:strCache>
            </c:strRef>
          </c:tx>
          <c:spPr>
            <a:solidFill>
              <a:schemeClr val="accent1"/>
            </a:solidFill>
            <a:ln>
              <a:noFill/>
            </a:ln>
            <a:effectLst/>
          </c:spPr>
          <c:invertIfNegative val="0"/>
          <c:dLbls>
            <c:dLbl>
              <c:idx val="1"/>
              <c:layout>
                <c:manualLayout>
                  <c:x val="3.2727812734384019E-4"/>
                  <c:y val="3.5283315298094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27-4156-9F4D-BFBB2102F54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2012</c:v>
                </c:pt>
                <c:pt idx="1">
                  <c:v>2017</c:v>
                </c:pt>
                <c:pt idx="2">
                  <c:v>2022</c:v>
                </c:pt>
              </c:numCache>
            </c:numRef>
          </c:cat>
          <c:val>
            <c:numRef>
              <c:f>Feuil1!$B$2:$B$4</c:f>
              <c:numCache>
                <c:formatCode>0.0</c:formatCode>
                <c:ptCount val="3"/>
                <c:pt idx="0">
                  <c:v>5.0249708392108827</c:v>
                </c:pt>
                <c:pt idx="1">
                  <c:v>4.5209934430252856</c:v>
                </c:pt>
                <c:pt idx="2">
                  <c:v>4.96692689179</c:v>
                </c:pt>
              </c:numCache>
            </c:numRef>
          </c:val>
          <c:extLst>
            <c:ext xmlns:c16="http://schemas.microsoft.com/office/drawing/2014/chart" uri="{C3380CC4-5D6E-409C-BE32-E72D297353CC}">
              <c16:uniqueId val="{00000002-0A0B-8D45-839F-AEED88897D13}"/>
            </c:ext>
          </c:extLst>
        </c:ser>
        <c:ser>
          <c:idx val="1"/>
          <c:order val="1"/>
          <c:tx>
            <c:strRef>
              <c:f>Feuil1!$C$1</c:f>
              <c:strCache>
                <c:ptCount val="1"/>
                <c:pt idx="0">
                  <c:v>CA export</c:v>
                </c:pt>
              </c:strCache>
            </c:strRef>
          </c:tx>
          <c:spPr>
            <a:solidFill>
              <a:srgbClr val="70C9ED"/>
            </a:solidFill>
            <a:ln>
              <a:noFill/>
            </a:ln>
            <a:effectLst/>
          </c:spPr>
          <c:invertIfNegative val="0"/>
          <c:dLbls>
            <c:dLbl>
              <c:idx val="1"/>
              <c:layout>
                <c:manualLayout>
                  <c:x val="3.1131985589867941E-3"/>
                  <c:y val="1.0584994589428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27-4156-9F4D-BFBB2102F5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pt idx="0">
                  <c:v>2012</c:v>
                </c:pt>
                <c:pt idx="1">
                  <c:v>2017</c:v>
                </c:pt>
                <c:pt idx="2">
                  <c:v>2022</c:v>
                </c:pt>
              </c:numCache>
            </c:numRef>
          </c:cat>
          <c:val>
            <c:numRef>
              <c:f>Feuil1!$C$2:$C$4</c:f>
              <c:numCache>
                <c:formatCode>0.0</c:formatCode>
                <c:ptCount val="3"/>
                <c:pt idx="0">
                  <c:v>15.312730898649999</c:v>
                </c:pt>
                <c:pt idx="1">
                  <c:v>16.418592579269202</c:v>
                </c:pt>
                <c:pt idx="2" formatCode="General">
                  <c:v>26.49782323977</c:v>
                </c:pt>
              </c:numCache>
            </c:numRef>
          </c:val>
          <c:extLst>
            <c:ext xmlns:c16="http://schemas.microsoft.com/office/drawing/2014/chart" uri="{C3380CC4-5D6E-409C-BE32-E72D297353CC}">
              <c16:uniqueId val="{00000005-0A0B-8D45-839F-AEED88897D13}"/>
            </c:ext>
          </c:extLst>
        </c:ser>
        <c:ser>
          <c:idx val="2"/>
          <c:order val="2"/>
          <c:tx>
            <c:strRef>
              <c:f>Feuil1!$D$1</c:f>
              <c:strCache>
                <c:ptCount val="1"/>
                <c:pt idx="0">
                  <c:v>Colonne2</c:v>
                </c:pt>
              </c:strCache>
            </c:strRef>
          </c:tx>
          <c:spPr>
            <a:solidFill>
              <a:schemeClr val="tx2"/>
            </a:solidFill>
            <a:ln w="28575">
              <a:solidFill>
                <a:schemeClr val="accent2"/>
              </a:solidFill>
            </a:ln>
            <a:effectLst/>
          </c:spPr>
          <c:invertIfNegative val="0"/>
          <c:dLbls>
            <c:dLbl>
              <c:idx val="0"/>
              <c:layout>
                <c:manualLayout>
                  <c:x val="0"/>
                  <c:y val="-4.6376805545810397E-2"/>
                </c:manualLayout>
              </c:layout>
              <c:tx>
                <c:rich>
                  <a:bodyPr/>
                  <a:lstStyle/>
                  <a:p>
                    <a:fld id="{C361C9F9-D816-494E-951E-74C730690DCE}"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A0B-8D45-839F-AEED88897D13}"/>
                </c:ext>
              </c:extLst>
            </c:dLbl>
            <c:dLbl>
              <c:idx val="1"/>
              <c:layout>
                <c:manualLayout>
                  <c:x val="-3.196304250331755E-3"/>
                  <c:y val="-3.3565577003356467E-2"/>
                </c:manualLayout>
              </c:layout>
              <c:tx>
                <c:rich>
                  <a:bodyPr/>
                  <a:lstStyle/>
                  <a:p>
                    <a:fld id="{1893526C-7951-46B1-A369-9AFF523B06E8}"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A0B-8D45-839F-AEED88897D13}"/>
                </c:ext>
              </c:extLst>
            </c:dLbl>
            <c:dLbl>
              <c:idx val="2"/>
              <c:layout>
                <c:manualLayout>
                  <c:x val="0"/>
                  <c:y val="-3.0020029111286324E-2"/>
                </c:manualLayout>
              </c:layout>
              <c:tx>
                <c:rich>
                  <a:bodyPr/>
                  <a:lstStyle/>
                  <a:p>
                    <a:fld id="{E0A5BC2B-3579-4033-8767-B725EF83465E}" type="CELLRANGE">
                      <a:rPr lang="en-US" dirty="0"/>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A0B-8D45-839F-AEED88897D1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C4F9C"/>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Feuil1!$A$2:$A$4</c:f>
              <c:numCache>
                <c:formatCode>General</c:formatCode>
                <c:ptCount val="3"/>
                <c:pt idx="0">
                  <c:v>2012</c:v>
                </c:pt>
                <c:pt idx="1">
                  <c:v>2017</c:v>
                </c:pt>
                <c:pt idx="2">
                  <c:v>2022</c:v>
                </c:pt>
              </c:numCache>
            </c:numRef>
          </c:cat>
          <c:val>
            <c:numRef>
              <c:f>Feuil1!$D$2:$D$4</c:f>
              <c:numCache>
                <c:formatCode>0.0</c:formatCode>
                <c:ptCount val="3"/>
                <c:pt idx="0">
                  <c:v>0</c:v>
                </c:pt>
                <c:pt idx="1">
                  <c:v>0</c:v>
                </c:pt>
                <c:pt idx="2">
                  <c:v>0</c:v>
                </c:pt>
              </c:numCache>
            </c:numRef>
          </c:val>
          <c:extLst>
            <c:ext xmlns:c15="http://schemas.microsoft.com/office/drawing/2012/chart" uri="{02D57815-91ED-43cb-92C2-25804820EDAC}">
              <c15:datalabelsRange>
                <c15:f>Feuil1!$E$2:$E$4</c15:f>
                <c15:dlblRangeCache>
                  <c:ptCount val="3"/>
                  <c:pt idx="0">
                    <c:v>20,3</c:v>
                  </c:pt>
                  <c:pt idx="1">
                    <c:v>20,9</c:v>
                  </c:pt>
                  <c:pt idx="2">
                    <c:v>31,5</c:v>
                  </c:pt>
                </c15:dlblRangeCache>
              </c15:datalabelsRange>
            </c:ext>
            <c:ext xmlns:c16="http://schemas.microsoft.com/office/drawing/2014/chart" uri="{C3380CC4-5D6E-409C-BE32-E72D297353CC}">
              <c16:uniqueId val="{0000000E-0A0B-8D45-839F-AEED88897D13}"/>
            </c:ext>
          </c:extLst>
        </c:ser>
        <c:dLbls>
          <c:showLegendKey val="0"/>
          <c:showVal val="0"/>
          <c:showCatName val="0"/>
          <c:showSerName val="0"/>
          <c:showPercent val="0"/>
          <c:showBubbleSize val="0"/>
        </c:dLbls>
        <c:gapWidth val="150"/>
        <c:overlap val="100"/>
        <c:axId val="704590840"/>
        <c:axId val="704588880"/>
      </c:barChart>
      <c:catAx>
        <c:axId val="704590840"/>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704588880"/>
        <c:crosses val="autoZero"/>
        <c:auto val="1"/>
        <c:lblAlgn val="ctr"/>
        <c:lblOffset val="100"/>
        <c:noMultiLvlLbl val="0"/>
      </c:catAx>
      <c:valAx>
        <c:axId val="704588880"/>
        <c:scaling>
          <c:orientation val="minMax"/>
          <c:max val="35"/>
          <c:min val="0"/>
        </c:scaling>
        <c:delete val="1"/>
        <c:axPos val="l"/>
        <c:numFmt formatCode="0.0" sourceLinked="1"/>
        <c:majorTickMark val="out"/>
        <c:minorTickMark val="none"/>
        <c:tickLblPos val="nextTo"/>
        <c:crossAx val="704590840"/>
        <c:crosses val="autoZero"/>
        <c:crossBetween val="between"/>
      </c:valAx>
      <c:spPr>
        <a:noFill/>
        <a:ln w="25400">
          <a:noFill/>
        </a:ln>
        <a:effectLst/>
      </c:spPr>
    </c:plotArea>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48592916193316E-2"/>
          <c:y val="0"/>
          <c:w val="0.87690621346066244"/>
          <c:h val="1"/>
        </c:manualLayout>
      </c:layout>
      <c:barChart>
        <c:barDir val="col"/>
        <c:grouping val="stacked"/>
        <c:varyColors val="0"/>
        <c:ser>
          <c:idx val="0"/>
          <c:order val="0"/>
          <c:tx>
            <c:strRef>
              <c:f>Feuil1!$B$1</c:f>
              <c:strCache>
                <c:ptCount val="1"/>
                <c:pt idx="0">
                  <c:v>G5</c:v>
                </c:pt>
              </c:strCache>
            </c:strRef>
          </c:tx>
          <c:spPr>
            <a:solidFill>
              <a:srgbClr val="EB546D"/>
            </a:solidFill>
            <a:ln>
              <a:noFill/>
            </a:ln>
            <a:effectLst/>
          </c:spPr>
          <c:invertIfNegative val="0"/>
          <c:dLbls>
            <c:dLbl>
              <c:idx val="0"/>
              <c:tx>
                <c:rich>
                  <a:bodyPr/>
                  <a:lstStyle/>
                  <a:p>
                    <a:endParaRPr lang="fr-FR"/>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0-37B1-41F3-93C4-92DCEB9C17B2}"/>
                </c:ext>
              </c:extLst>
            </c:dLbl>
            <c:dLbl>
              <c:idx val="1"/>
              <c:layout>
                <c:manualLayout>
                  <c:x val="1.11364788054743E-2"/>
                  <c:y val="-0.1647687140946314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r>
                      <a:rPr lang="en-US" sz="1600" b="1">
                        <a:solidFill>
                          <a:schemeClr val="bg1"/>
                        </a:solidFill>
                      </a:rPr>
                      <a:t>11,6</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fr-FR"/>
                </a:p>
              </c:txPr>
              <c:dLblPos val="ctr"/>
              <c:showLegendKey val="0"/>
              <c:showVal val="0"/>
              <c:showCatName val="0"/>
              <c:showSerName val="0"/>
              <c:showPercent val="0"/>
              <c:showBubbleSize val="0"/>
              <c:extLst>
                <c:ext xmlns:c15="http://schemas.microsoft.com/office/drawing/2012/chart" uri="{CE6537A1-D6FC-4f65-9D91-7224C49458BB}">
                  <c15:layout>
                    <c:manualLayout>
                      <c:w val="0.49947099820047913"/>
                      <c:h val="9.7104127383197139E-2"/>
                    </c:manualLayout>
                  </c15:layout>
                  <c15:showDataLabelsRange val="1"/>
                </c:ext>
                <c:ext xmlns:c16="http://schemas.microsoft.com/office/drawing/2014/chart" uri="{C3380CC4-5D6E-409C-BE32-E72D297353CC}">
                  <c16:uniqueId val="{00000000-0F37-4E1D-83F6-AD570A318B9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Feuil1!$A$2:$A$3</c:f>
              <c:numCache>
                <c:formatCode>General</c:formatCode>
                <c:ptCount val="2"/>
              </c:numCache>
            </c:numRef>
          </c:cat>
          <c:val>
            <c:numRef>
              <c:f>Feuil1!$B$2:$B$3</c:f>
              <c:numCache>
                <c:formatCode>0.0</c:formatCode>
                <c:ptCount val="2"/>
                <c:pt idx="1">
                  <c:v>11.6</c:v>
                </c:pt>
              </c:numCache>
            </c:numRef>
          </c:val>
          <c:extLst>
            <c:ext xmlns:c15="http://schemas.microsoft.com/office/drawing/2012/chart" uri="{02D57815-91ED-43cb-92C2-25804820EDAC}">
              <c15:datalabelsRange>
                <c15:f>Feuil1!$B$4:$C$4</c15:f>
                <c15:dlblRangeCache>
                  <c:ptCount val="2"/>
                </c15:dlblRangeCache>
              </c15:datalabelsRange>
            </c:ext>
            <c:ext xmlns:c16="http://schemas.microsoft.com/office/drawing/2014/chart" uri="{C3380CC4-5D6E-409C-BE32-E72D297353CC}">
              <c16:uniqueId val="{00000001-37B1-41F3-93C4-92DCEB9C17B2}"/>
            </c:ext>
          </c:extLst>
        </c:ser>
        <c:ser>
          <c:idx val="1"/>
          <c:order val="1"/>
          <c:tx>
            <c:strRef>
              <c:f>Feuil1!$C$1</c:f>
              <c:strCache>
                <c:ptCount val="1"/>
                <c:pt idx="0">
                  <c:v>Autres</c:v>
                </c:pt>
              </c:strCache>
            </c:strRef>
          </c:tx>
          <c:spPr>
            <a:solidFill>
              <a:schemeClr val="accent5">
                <a:lumMod val="50000"/>
              </a:schemeClr>
            </a:solidFill>
            <a:ln>
              <a:noFill/>
            </a:ln>
            <a:effectLst/>
          </c:spPr>
          <c:invertIfNegative val="0"/>
          <c:dPt>
            <c:idx val="0"/>
            <c:invertIfNegative val="0"/>
            <c:bubble3D val="0"/>
            <c:spPr>
              <a:solidFill>
                <a:srgbClr val="1C4F9C"/>
              </a:solidFill>
              <a:ln>
                <a:noFill/>
              </a:ln>
              <a:effectLst/>
            </c:spPr>
            <c:extLst>
              <c:ext xmlns:c16="http://schemas.microsoft.com/office/drawing/2014/chart" uri="{C3380CC4-5D6E-409C-BE32-E72D297353CC}">
                <c16:uniqueId val="{00000002-37B1-41F3-93C4-92DCEB9C17B2}"/>
              </c:ext>
            </c:extLst>
          </c:dPt>
          <c:dLbls>
            <c:dLbl>
              <c:idx val="1"/>
              <c:dLblPos val="ctr"/>
              <c:showLegendKey val="0"/>
              <c:showVal val="1"/>
              <c:showCatName val="0"/>
              <c:showSerName val="0"/>
              <c:showPercent val="0"/>
              <c:showBubbleSize val="0"/>
              <c:extLst>
                <c:ext xmlns:c15="http://schemas.microsoft.com/office/drawing/2012/chart" uri="{CE6537A1-D6FC-4f65-9D91-7224C49458BB}">
                  <c15:layout>
                    <c:manualLayout>
                      <c:w val="0.36194285714285712"/>
                      <c:h val="0.25258574585074883"/>
                    </c:manualLayout>
                  </c15:layout>
                </c:ext>
                <c:ext xmlns:c16="http://schemas.microsoft.com/office/drawing/2014/chart" uri="{C3380CC4-5D6E-409C-BE32-E72D297353CC}">
                  <c16:uniqueId val="{00000003-0F37-4E1D-83F6-AD570A318B9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Feuil1!$A$2:$A$3</c:f>
              <c:numCache>
                <c:formatCode>General</c:formatCode>
                <c:ptCount val="2"/>
              </c:numCache>
            </c:numRef>
          </c:cat>
          <c:val>
            <c:numRef>
              <c:f>Feuil1!$C$2:$C$3</c:f>
              <c:numCache>
                <c:formatCode>0.0</c:formatCode>
                <c:ptCount val="2"/>
                <c:pt idx="0" formatCode="General">
                  <c:v>7</c:v>
                </c:pt>
                <c:pt idx="1">
                  <c:v>-4.5999999999999996</c:v>
                </c:pt>
              </c:numCache>
            </c:numRef>
          </c:val>
          <c:extLst>
            <c:ext xmlns:c16="http://schemas.microsoft.com/office/drawing/2014/chart" uri="{C3380CC4-5D6E-409C-BE32-E72D297353CC}">
              <c16:uniqueId val="{00000003-37B1-41F3-93C4-92DCEB9C17B2}"/>
            </c:ext>
          </c:extLst>
        </c:ser>
        <c:ser>
          <c:idx val="2"/>
          <c:order val="2"/>
          <c:tx>
            <c:strRef>
              <c:f>Feuil1!$D$1</c:f>
              <c:strCache>
                <c:ptCount val="1"/>
                <c:pt idx="0">
                  <c:v>Colonne2</c:v>
                </c:pt>
              </c:strCache>
            </c:strRef>
          </c:tx>
          <c:spPr>
            <a:solidFill>
              <a:schemeClr val="accent3"/>
            </a:solidFill>
            <a:ln>
              <a:noFill/>
            </a:ln>
            <a:effectLst/>
          </c:spPr>
          <c:invertIfNegative val="0"/>
          <c:dLbls>
            <c:delete val="1"/>
          </c:dLbls>
          <c:cat>
            <c:numRef>
              <c:f>Feuil1!$A$2:$A$3</c:f>
              <c:numCache>
                <c:formatCode>General</c:formatCode>
                <c:ptCount val="2"/>
              </c:numCache>
            </c:numRef>
          </c:cat>
          <c:val>
            <c:numRef>
              <c:f>Feuil1!$D$2:$D$3</c:f>
              <c:numCache>
                <c:formatCode>0.0</c:formatCode>
                <c:ptCount val="2"/>
                <c:pt idx="1">
                  <c:v>0</c:v>
                </c:pt>
              </c:numCache>
            </c:numRef>
          </c:val>
          <c:extLst>
            <c:ext xmlns:c16="http://schemas.microsoft.com/office/drawing/2014/chart" uri="{C3380CC4-5D6E-409C-BE32-E72D297353CC}">
              <c16:uniqueId val="{00000004-37B1-41F3-93C4-92DCEB9C17B2}"/>
            </c:ext>
          </c:extLst>
        </c:ser>
        <c:dLbls>
          <c:dLblPos val="ctr"/>
          <c:showLegendKey val="0"/>
          <c:showVal val="1"/>
          <c:showCatName val="0"/>
          <c:showSerName val="0"/>
          <c:showPercent val="0"/>
          <c:showBubbleSize val="0"/>
        </c:dLbls>
        <c:gapWidth val="29"/>
        <c:overlap val="100"/>
        <c:axId val="534606872"/>
        <c:axId val="534607264"/>
      </c:barChart>
      <c:catAx>
        <c:axId val="534606872"/>
        <c:scaling>
          <c:orientation val="minMax"/>
        </c:scaling>
        <c:delete val="0"/>
        <c:axPos val="b"/>
        <c:numFmt formatCode="General" sourceLinked="1"/>
        <c:majorTickMark val="none"/>
        <c:minorTickMark val="none"/>
        <c:tickLblPos val="nextTo"/>
        <c:spPr>
          <a:noFill/>
          <a:ln w="22225" cap="flat" cmpd="sng" algn="ctr">
            <a:solidFill>
              <a:schemeClr val="tx1">
                <a:lumMod val="50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Trebuchet MS (Corps)"/>
                <a:ea typeface="+mn-ea"/>
                <a:cs typeface="+mn-cs"/>
              </a:defRPr>
            </a:pPr>
            <a:endParaRPr lang="fr-FR"/>
          </a:p>
        </c:txPr>
        <c:crossAx val="534607264"/>
        <c:crosses val="autoZero"/>
        <c:auto val="1"/>
        <c:lblAlgn val="ctr"/>
        <c:lblOffset val="100"/>
        <c:noMultiLvlLbl val="0"/>
      </c:catAx>
      <c:valAx>
        <c:axId val="534607264"/>
        <c:scaling>
          <c:orientation val="minMax"/>
        </c:scaling>
        <c:delete val="1"/>
        <c:axPos val="l"/>
        <c:numFmt formatCode="0.0" sourceLinked="1"/>
        <c:majorTickMark val="out"/>
        <c:minorTickMark val="none"/>
        <c:tickLblPos val="nextTo"/>
        <c:crossAx val="534606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48409601021302E-2"/>
          <c:y val="0"/>
          <c:w val="0.87690621346066244"/>
          <c:h val="1"/>
        </c:manualLayout>
      </c:layout>
      <c:barChart>
        <c:barDir val="col"/>
        <c:grouping val="stacked"/>
        <c:varyColors val="0"/>
        <c:ser>
          <c:idx val="0"/>
          <c:order val="0"/>
          <c:tx>
            <c:strRef>
              <c:f>Feuil1!$B$1</c:f>
              <c:strCache>
                <c:ptCount val="1"/>
                <c:pt idx="0">
                  <c:v>G5</c:v>
                </c:pt>
              </c:strCache>
            </c:strRef>
          </c:tx>
          <c:spPr>
            <a:pattFill prst="wdUpDiag">
              <a:fgClr>
                <a:srgbClr val="EB546D"/>
              </a:fgClr>
              <a:bgClr>
                <a:schemeClr val="bg1"/>
              </a:bgClr>
            </a:pattFill>
            <a:ln>
              <a:noFill/>
            </a:ln>
            <a:effectLst/>
          </c:spPr>
          <c:invertIfNegative val="0"/>
          <c:dPt>
            <c:idx val="1"/>
            <c:invertIfNegative val="0"/>
            <c:bubble3D val="0"/>
            <c:spPr>
              <a:solidFill>
                <a:srgbClr val="EB546D"/>
              </a:solidFill>
              <a:ln>
                <a:noFill/>
              </a:ln>
              <a:effectLst/>
            </c:spPr>
            <c:extLst>
              <c:ext xmlns:c16="http://schemas.microsoft.com/office/drawing/2014/chart" uri="{C3380CC4-5D6E-409C-BE32-E72D297353CC}">
                <c16:uniqueId val="{00000001-17BD-484B-9726-61BBD4F8A1D0}"/>
              </c:ext>
            </c:extLst>
          </c:dPt>
          <c:dLbls>
            <c:dLbl>
              <c:idx val="0"/>
              <c:tx>
                <c:rich>
                  <a:bodyPr/>
                  <a:lstStyle/>
                  <a:p>
                    <a:endParaRPr lang="fr-FR"/>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0-17BD-484B-9726-61BBD4F8A1D0}"/>
                </c:ext>
              </c:extLst>
            </c:dLbl>
            <c:dLbl>
              <c:idx val="1"/>
              <c:layout>
                <c:manualLayout>
                  <c:x val="-5.7133858267716534E-3"/>
                  <c:y val="4.6760108945610264E-7"/>
                </c:manualLayout>
              </c:layout>
              <c:tx>
                <c:rich>
                  <a:bodyPr/>
                  <a:lstStyle/>
                  <a:p>
                    <a:fld id="{32C20983-E26D-4A58-8CD8-C89834944330}" type="CELLRANGE">
                      <a:rPr lang="en-US" dirty="0"/>
                      <a:pPr/>
                      <a:t>[PLAGECELL]</a:t>
                    </a:fld>
                    <a:endParaRPr lang="fr-FR"/>
                  </a:p>
                </c:rich>
              </c:tx>
              <c:dLblPos val="ctr"/>
              <c:showLegendKey val="0"/>
              <c:showVal val="0"/>
              <c:showCatName val="0"/>
              <c:showSerName val="0"/>
              <c:showPercent val="0"/>
              <c:showBubbleSize val="0"/>
              <c:extLst>
                <c:ext xmlns:c15="http://schemas.microsoft.com/office/drawing/2012/chart" uri="{CE6537A1-D6FC-4f65-9D91-7224C49458BB}">
                  <c15:layout>
                    <c:manualLayout>
                      <c:w val="0.49947086614173231"/>
                      <c:h val="0.10774744865155537"/>
                    </c:manualLayout>
                  </c15:layout>
                  <c15:dlblFieldTable/>
                  <c15:showDataLabelsRange val="1"/>
                </c:ext>
                <c:ext xmlns:c16="http://schemas.microsoft.com/office/drawing/2014/chart" uri="{C3380CC4-5D6E-409C-BE32-E72D297353CC}">
                  <c16:uniqueId val="{00000001-17BD-484B-9726-61BBD4F8A1D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Feuil1!$A$2:$A$3</c:f>
              <c:numCache>
                <c:formatCode>General</c:formatCode>
                <c:ptCount val="2"/>
              </c:numCache>
            </c:numRef>
          </c:cat>
          <c:val>
            <c:numRef>
              <c:f>Feuil1!$B$2:$B$3</c:f>
              <c:numCache>
                <c:formatCode>0.0</c:formatCode>
                <c:ptCount val="2"/>
                <c:pt idx="1">
                  <c:v>17.8</c:v>
                </c:pt>
              </c:numCache>
            </c:numRef>
          </c:val>
          <c:extLst>
            <c:ext xmlns:c15="http://schemas.microsoft.com/office/drawing/2012/chart" uri="{02D57815-91ED-43cb-92C2-25804820EDAC}">
              <c15:datalabelsRange>
                <c15:f>Feuil1!$B$4</c15:f>
                <c15:dlblRangeCache>
                  <c:ptCount val="1"/>
                </c15:dlblRangeCache>
              </c15:datalabelsRange>
            </c:ext>
            <c:ext xmlns:c16="http://schemas.microsoft.com/office/drawing/2014/chart" uri="{C3380CC4-5D6E-409C-BE32-E72D297353CC}">
              <c16:uniqueId val="{00000002-17BD-484B-9726-61BBD4F8A1D0}"/>
            </c:ext>
          </c:extLst>
        </c:ser>
        <c:ser>
          <c:idx val="1"/>
          <c:order val="1"/>
          <c:tx>
            <c:strRef>
              <c:f>Feuil1!$C$1</c:f>
              <c:strCache>
                <c:ptCount val="1"/>
                <c:pt idx="0">
                  <c:v>Autres</c:v>
                </c:pt>
              </c:strCache>
            </c:strRef>
          </c:tx>
          <c:spPr>
            <a:solidFill>
              <a:schemeClr val="accent5">
                <a:lumMod val="50000"/>
              </a:schemeClr>
            </a:solidFill>
            <a:ln>
              <a:noFill/>
            </a:ln>
            <a:effectLst/>
          </c:spPr>
          <c:invertIfNegative val="0"/>
          <c:dPt>
            <c:idx val="0"/>
            <c:invertIfNegative val="0"/>
            <c:bubble3D val="0"/>
            <c:spPr>
              <a:solidFill>
                <a:srgbClr val="1C4F9C"/>
              </a:solidFill>
              <a:ln>
                <a:noFill/>
              </a:ln>
              <a:effectLst/>
            </c:spPr>
            <c:extLst>
              <c:ext xmlns:c16="http://schemas.microsoft.com/office/drawing/2014/chart" uri="{C3380CC4-5D6E-409C-BE32-E72D297353CC}">
                <c16:uniqueId val="{00000004-17BD-484B-9726-61BBD4F8A1D0}"/>
              </c:ext>
            </c:extLst>
          </c:dPt>
          <c:dPt>
            <c:idx val="1"/>
            <c:invertIfNegative val="0"/>
            <c:bubble3D val="0"/>
            <c:spPr>
              <a:solidFill>
                <a:srgbClr val="747474"/>
              </a:solidFill>
              <a:ln>
                <a:noFill/>
              </a:ln>
              <a:effectLst/>
            </c:spPr>
            <c:extLst>
              <c:ext xmlns:c16="http://schemas.microsoft.com/office/drawing/2014/chart" uri="{C3380CC4-5D6E-409C-BE32-E72D297353CC}">
                <c16:uniqueId val="{00000005-17BD-484B-9726-61BBD4F8A1D0}"/>
              </c:ext>
            </c:extLst>
          </c:dPt>
          <c:dLbls>
            <c:dLbl>
              <c:idx val="0"/>
              <c:layout>
                <c:manualLayout>
                  <c:x val="-4.4057295298358086E-3"/>
                  <c:y val="-4.8529860414531704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42004225337454598"/>
                      <c:h val="0.16306221467968463"/>
                    </c:manualLayout>
                  </c15:layout>
                </c:ext>
                <c:ext xmlns:c16="http://schemas.microsoft.com/office/drawing/2014/chart" uri="{C3380CC4-5D6E-409C-BE32-E72D297353CC}">
                  <c16:uniqueId val="{00000004-17BD-484B-9726-61BBD4F8A1D0}"/>
                </c:ext>
              </c:extLst>
            </c:dLbl>
            <c:dLbl>
              <c:idx val="1"/>
              <c:delete val="1"/>
              <c:extLst>
                <c:ext xmlns:c15="http://schemas.microsoft.com/office/drawing/2012/chart" uri="{CE6537A1-D6FC-4f65-9D91-7224C49458BB}">
                  <c15:layout>
                    <c:manualLayout>
                      <c:w val="0.36194285714285712"/>
                      <c:h val="0.25258574585074883"/>
                    </c:manualLayout>
                  </c15:layout>
                </c:ext>
                <c:ext xmlns:c16="http://schemas.microsoft.com/office/drawing/2014/chart" uri="{C3380CC4-5D6E-409C-BE32-E72D297353CC}">
                  <c16:uniqueId val="{00000005-17BD-484B-9726-61BBD4F8A1D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Feuil1!$A$2:$A$3</c:f>
              <c:numCache>
                <c:formatCode>General</c:formatCode>
                <c:ptCount val="2"/>
              </c:numCache>
            </c:numRef>
          </c:cat>
          <c:val>
            <c:numRef>
              <c:f>Feuil1!$C$2:$C$3</c:f>
              <c:numCache>
                <c:formatCode>0.0</c:formatCode>
                <c:ptCount val="2"/>
                <c:pt idx="0" formatCode="General">
                  <c:v>5.3</c:v>
                </c:pt>
                <c:pt idx="1">
                  <c:v>-12.5</c:v>
                </c:pt>
              </c:numCache>
            </c:numRef>
          </c:val>
          <c:extLst>
            <c:ext xmlns:c16="http://schemas.microsoft.com/office/drawing/2014/chart" uri="{C3380CC4-5D6E-409C-BE32-E72D297353CC}">
              <c16:uniqueId val="{00000006-17BD-484B-9726-61BBD4F8A1D0}"/>
            </c:ext>
          </c:extLst>
        </c:ser>
        <c:ser>
          <c:idx val="2"/>
          <c:order val="2"/>
          <c:tx>
            <c:strRef>
              <c:f>Feuil1!$D$1</c:f>
              <c:strCache>
                <c:ptCount val="1"/>
                <c:pt idx="0">
                  <c:v>Colonne2</c:v>
                </c:pt>
              </c:strCache>
            </c:strRef>
          </c:tx>
          <c:spPr>
            <a:solidFill>
              <a:schemeClr val="accent3"/>
            </a:solidFill>
            <a:ln>
              <a:noFill/>
            </a:ln>
            <a:effectLst/>
          </c:spPr>
          <c:invertIfNegative val="0"/>
          <c:dLbls>
            <c:delete val="1"/>
          </c:dLbls>
          <c:cat>
            <c:numRef>
              <c:f>Feuil1!$A$2:$A$3</c:f>
              <c:numCache>
                <c:formatCode>General</c:formatCode>
                <c:ptCount val="2"/>
              </c:numCache>
            </c:numRef>
          </c:cat>
          <c:val>
            <c:numRef>
              <c:f>Feuil1!$D$2:$D$3</c:f>
              <c:numCache>
                <c:formatCode>0.0</c:formatCode>
                <c:ptCount val="2"/>
                <c:pt idx="1">
                  <c:v>0</c:v>
                </c:pt>
              </c:numCache>
            </c:numRef>
          </c:val>
          <c:extLst>
            <c:ext xmlns:c16="http://schemas.microsoft.com/office/drawing/2014/chart" uri="{C3380CC4-5D6E-409C-BE32-E72D297353CC}">
              <c16:uniqueId val="{00000007-17BD-484B-9726-61BBD4F8A1D0}"/>
            </c:ext>
          </c:extLst>
        </c:ser>
        <c:dLbls>
          <c:dLblPos val="ctr"/>
          <c:showLegendKey val="0"/>
          <c:showVal val="1"/>
          <c:showCatName val="0"/>
          <c:showSerName val="0"/>
          <c:showPercent val="0"/>
          <c:showBubbleSize val="0"/>
        </c:dLbls>
        <c:gapWidth val="29"/>
        <c:overlap val="99"/>
        <c:axId val="534606872"/>
        <c:axId val="534607264"/>
      </c:barChart>
      <c:catAx>
        <c:axId val="534606872"/>
        <c:scaling>
          <c:orientation val="minMax"/>
        </c:scaling>
        <c:delete val="0"/>
        <c:axPos val="b"/>
        <c:numFmt formatCode="General" sourceLinked="1"/>
        <c:majorTickMark val="none"/>
        <c:minorTickMark val="none"/>
        <c:tickLblPos val="nextTo"/>
        <c:spPr>
          <a:noFill/>
          <a:ln w="22225" cap="flat" cmpd="sng" algn="ctr">
            <a:solidFill>
              <a:schemeClr val="tx1">
                <a:lumMod val="50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Trebuchet MS (Corps)"/>
                <a:ea typeface="+mn-ea"/>
                <a:cs typeface="+mn-cs"/>
              </a:defRPr>
            </a:pPr>
            <a:endParaRPr lang="fr-FR"/>
          </a:p>
        </c:txPr>
        <c:crossAx val="534607264"/>
        <c:crosses val="autoZero"/>
        <c:auto val="1"/>
        <c:lblAlgn val="ctr"/>
        <c:lblOffset val="100"/>
        <c:noMultiLvlLbl val="0"/>
      </c:catAx>
      <c:valAx>
        <c:axId val="534607264"/>
        <c:scaling>
          <c:orientation val="minMax"/>
        </c:scaling>
        <c:delete val="1"/>
        <c:axPos val="l"/>
        <c:numFmt formatCode="0.0" sourceLinked="1"/>
        <c:majorTickMark val="out"/>
        <c:minorTickMark val="none"/>
        <c:tickLblPos val="nextTo"/>
        <c:crossAx val="534606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05663443935457E-2"/>
          <c:y val="4.2279035174447081E-2"/>
          <c:w val="0.90851643075279165"/>
          <c:h val="0.81446948846075051"/>
        </c:manualLayout>
      </c:layout>
      <c:lineChart>
        <c:grouping val="standard"/>
        <c:varyColors val="0"/>
        <c:ser>
          <c:idx val="0"/>
          <c:order val="0"/>
          <c:tx>
            <c:strRef>
              <c:f>Feuil1!$B$1</c:f>
              <c:strCache>
                <c:ptCount val="1"/>
                <c:pt idx="0">
                  <c:v>évol. du CAHT net des reversements</c:v>
                </c:pt>
              </c:strCache>
            </c:strRef>
          </c:tx>
          <c:spPr>
            <a:ln w="38100" cap="rnd">
              <a:solidFill>
                <a:srgbClr val="ED1A3B"/>
              </a:solidFill>
              <a:round/>
            </a:ln>
            <a:effectLst/>
          </c:spPr>
          <c:marker>
            <c:symbol val="none"/>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Feuil1!$B$2:$B$14</c:f>
              <c:numCache>
                <c:formatCode>0\.0%</c:formatCode>
                <c:ptCount val="13"/>
                <c:pt idx="0">
                  <c:v>0</c:v>
                </c:pt>
                <c:pt idx="1">
                  <c:v>5.9841570518339889E-3</c:v>
                </c:pt>
                <c:pt idx="2">
                  <c:v>-2.1009126915791255E-2</c:v>
                </c:pt>
                <c:pt idx="3">
                  <c:v>-3.762700189426553E-2</c:v>
                </c:pt>
                <c:pt idx="4">
                  <c:v>-1.379800241088347E-2</c:v>
                </c:pt>
                <c:pt idx="5">
                  <c:v>-2.7768210780092915E-2</c:v>
                </c:pt>
                <c:pt idx="6">
                  <c:v>-1.7737213707594322E-2</c:v>
                </c:pt>
                <c:pt idx="7">
                  <c:v>-9.1269157912863361E-3</c:v>
                </c:pt>
                <c:pt idx="8">
                  <c:v>-2.8586189082142256E-2</c:v>
                </c:pt>
                <c:pt idx="9">
                  <c:v>-1.9000000000000059E-2</c:v>
                </c:pt>
                <c:pt idx="10">
                  <c:v>-4.9000000000000057E-2</c:v>
                </c:pt>
                <c:pt idx="11">
                  <c:v>1.7000000000000001E-2</c:v>
                </c:pt>
                <c:pt idx="12">
                  <c:v>5.0999999999999997E-2</c:v>
                </c:pt>
              </c:numCache>
            </c:numRef>
          </c:val>
          <c:smooth val="0"/>
          <c:extLst>
            <c:ext xmlns:c16="http://schemas.microsoft.com/office/drawing/2014/chart" uri="{C3380CC4-5D6E-409C-BE32-E72D297353CC}">
              <c16:uniqueId val="{00000000-DB11-4AF7-AD42-B12C061C6E5C}"/>
            </c:ext>
          </c:extLst>
        </c:ser>
        <c:ser>
          <c:idx val="1"/>
          <c:order val="1"/>
          <c:tx>
            <c:strRef>
              <c:f>Feuil1!$C$1</c:f>
              <c:strCache>
                <c:ptCount val="1"/>
                <c:pt idx="0">
                  <c:v>évol. du coût à la production</c:v>
                </c:pt>
              </c:strCache>
            </c:strRef>
          </c:tx>
          <c:spPr>
            <a:ln w="19050" cap="rnd">
              <a:solidFill>
                <a:schemeClr val="bg2"/>
              </a:solidFill>
              <a:prstDash val="solid"/>
              <a:round/>
            </a:ln>
            <a:effectLst/>
          </c:spPr>
          <c:marker>
            <c:symbol val="none"/>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Feuil1!$C$2:$C$14</c:f>
              <c:numCache>
                <c:formatCode>0\.0%</c:formatCode>
                <c:ptCount val="13"/>
                <c:pt idx="0">
                  <c:v>0</c:v>
                </c:pt>
                <c:pt idx="1">
                  <c:v>2.0999999999999942E-2</c:v>
                </c:pt>
                <c:pt idx="2">
                  <c:v>4.1419999999999818E-2</c:v>
                </c:pt>
                <c:pt idx="3">
                  <c:v>5.0792779999999593E-2</c:v>
                </c:pt>
                <c:pt idx="4">
                  <c:v>5.6046743899999425E-2</c:v>
                </c:pt>
                <c:pt idx="5">
                  <c:v>5.6046743899999425E-2</c:v>
                </c:pt>
                <c:pt idx="6">
                  <c:v>5.815883738779945E-2</c:v>
                </c:pt>
                <c:pt idx="7">
                  <c:v>6.8740425761677534E-2</c:v>
                </c:pt>
                <c:pt idx="8">
                  <c:v>8.7977753425387842E-2</c:v>
                </c:pt>
                <c:pt idx="9">
                  <c:v>9.9945508713066997E-2</c:v>
                </c:pt>
                <c:pt idx="10">
                  <c:v>0.10544523625663203</c:v>
                </c:pt>
                <c:pt idx="11">
                  <c:v>0.12313236003673822</c:v>
                </c:pt>
                <c:pt idx="12">
                  <c:v>0.182</c:v>
                </c:pt>
              </c:numCache>
            </c:numRef>
          </c:val>
          <c:smooth val="0"/>
          <c:extLst>
            <c:ext xmlns:c16="http://schemas.microsoft.com/office/drawing/2014/chart" uri="{C3380CC4-5D6E-409C-BE32-E72D297353CC}">
              <c16:uniqueId val="{00000001-DB11-4AF7-AD42-B12C061C6E5C}"/>
            </c:ext>
          </c:extLst>
        </c:ser>
        <c:ser>
          <c:idx val="2"/>
          <c:order val="2"/>
          <c:tx>
            <c:strRef>
              <c:f>Feuil1!$D$1</c:f>
              <c:strCache>
                <c:ptCount val="1"/>
                <c:pt idx="0">
                  <c:v>évol. de l'ONDAM (hors gestion de crise) réalisé</c:v>
                </c:pt>
              </c:strCache>
            </c:strRef>
          </c:tx>
          <c:spPr>
            <a:ln w="38100" cap="rnd">
              <a:solidFill>
                <a:schemeClr val="accent1"/>
              </a:solidFill>
              <a:round/>
            </a:ln>
            <a:effectLst/>
          </c:spPr>
          <c:marker>
            <c:symbol val="none"/>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Feuil1!$D$2:$D$14</c:f>
              <c:numCache>
                <c:formatCode>0\.0%</c:formatCode>
                <c:ptCount val="13"/>
                <c:pt idx="0">
                  <c:v>0</c:v>
                </c:pt>
                <c:pt idx="1">
                  <c:v>2.6999999999999885E-2</c:v>
                </c:pt>
                <c:pt idx="2">
                  <c:v>5.1647999999999854E-2</c:v>
                </c:pt>
                <c:pt idx="3">
                  <c:v>7.6887551999999887E-2</c:v>
                </c:pt>
                <c:pt idx="4">
                  <c:v>0.10596351590399976</c:v>
                </c:pt>
                <c:pt idx="5">
                  <c:v>0.12808278622207994</c:v>
                </c:pt>
                <c:pt idx="6">
                  <c:v>0.14782423498096647</c:v>
                </c:pt>
                <c:pt idx="7">
                  <c:v>0.17307636815054764</c:v>
                </c:pt>
                <c:pt idx="8">
                  <c:v>0.1988840482498597</c:v>
                </c:pt>
                <c:pt idx="9">
                  <c:v>0.23005503350435602</c:v>
                </c:pt>
                <c:pt idx="10">
                  <c:v>0.26203646437546951</c:v>
                </c:pt>
                <c:pt idx="11">
                  <c:v>0.29484941244923191</c:v>
                </c:pt>
                <c:pt idx="12">
                  <c:v>0.35199999999999998</c:v>
                </c:pt>
              </c:numCache>
            </c:numRef>
          </c:val>
          <c:smooth val="0"/>
          <c:extLst>
            <c:ext xmlns:c16="http://schemas.microsoft.com/office/drawing/2014/chart" uri="{C3380CC4-5D6E-409C-BE32-E72D297353CC}">
              <c16:uniqueId val="{00000000-62CA-4A08-9ED6-D626556F880A}"/>
            </c:ext>
          </c:extLst>
        </c:ser>
        <c:ser>
          <c:idx val="4"/>
          <c:order val="3"/>
          <c:tx>
            <c:strRef>
              <c:f>Feuil1!$F$1</c:f>
              <c:strCache>
                <c:ptCount val="1"/>
                <c:pt idx="0">
                  <c:v>évol. de la demande de santé</c:v>
                </c:pt>
              </c:strCache>
            </c:strRef>
          </c:tx>
          <c:spPr>
            <a:ln w="19050" cap="rnd">
              <a:solidFill>
                <a:srgbClr val="003399"/>
              </a:solidFill>
              <a:prstDash val="lgDash"/>
              <a:round/>
            </a:ln>
            <a:effectLst/>
          </c:spPr>
          <c:marker>
            <c:symbol val="none"/>
          </c:marker>
          <c:cat>
            <c:numRef>
              <c:f>Feuil1!$A$2:$A$14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Feuil1!$F$2:$F$14</c:f>
              <c:numCache>
                <c:formatCode>0\.0%</c:formatCode>
                <c:ptCount val="13"/>
                <c:pt idx="0">
                  <c:v>0</c:v>
                </c:pt>
                <c:pt idx="1">
                  <c:v>4.400000000000006E-2</c:v>
                </c:pt>
                <c:pt idx="2">
                  <c:v>8.6804000000000062E-2</c:v>
                </c:pt>
                <c:pt idx="3">
                  <c:v>0.13136296400000005</c:v>
                </c:pt>
                <c:pt idx="4">
                  <c:v>0.17435475663200009</c:v>
                </c:pt>
                <c:pt idx="5">
                  <c:v>0.22015459214064775</c:v>
                </c:pt>
                <c:pt idx="6">
                  <c:v>0.26408015745771141</c:v>
                </c:pt>
                <c:pt idx="7">
                  <c:v>0.3184356042283929</c:v>
                </c:pt>
                <c:pt idx="8">
                  <c:v>0.37776520641867023</c:v>
                </c:pt>
                <c:pt idx="9">
                  <c:v>0.43976464070751037</c:v>
                </c:pt>
                <c:pt idx="10">
                  <c:v>0.50311428489864085</c:v>
                </c:pt>
                <c:pt idx="11">
                  <c:v>0.55121394201539742</c:v>
                </c:pt>
                <c:pt idx="12">
                  <c:v>0.61899999999999999</c:v>
                </c:pt>
              </c:numCache>
            </c:numRef>
          </c:val>
          <c:smooth val="0"/>
          <c:extLst>
            <c:ext xmlns:c16="http://schemas.microsoft.com/office/drawing/2014/chart" uri="{C3380CC4-5D6E-409C-BE32-E72D297353CC}">
              <c16:uniqueId val="{00000002-62CA-4A08-9ED6-D626556F880A}"/>
            </c:ext>
          </c:extLst>
        </c:ser>
        <c:ser>
          <c:idx val="3"/>
          <c:order val="4"/>
          <c:tx>
            <c:strRef>
              <c:f>Feuil1!$I$1</c:f>
              <c:strCache>
                <c:ptCount val="1"/>
                <c:pt idx="0">
                  <c:v>évol. du CA brut</c:v>
                </c:pt>
              </c:strCache>
            </c:strRef>
          </c:tx>
          <c:spPr>
            <a:ln w="19050" cap="rnd">
              <a:solidFill>
                <a:schemeClr val="tx2">
                  <a:lumMod val="50000"/>
                </a:schemeClr>
              </a:solidFill>
              <a:prstDash val="lgDash"/>
              <a:round/>
            </a:ln>
            <a:effectLst/>
          </c:spPr>
          <c:marker>
            <c:symbol val="none"/>
          </c:marker>
          <c:val>
            <c:numRef>
              <c:f>Feuil1!$I$2:$I$14</c:f>
              <c:numCache>
                <c:formatCode>0\.0%</c:formatCode>
                <c:ptCount val="13"/>
                <c:pt idx="0">
                  <c:v>0</c:v>
                </c:pt>
                <c:pt idx="1">
                  <c:v>8.5106382978723614E-3</c:v>
                </c:pt>
                <c:pt idx="2">
                  <c:v>-1.2765957446808472E-2</c:v>
                </c:pt>
                <c:pt idx="3">
                  <c:v>-2.5531914893617086E-2</c:v>
                </c:pt>
                <c:pt idx="4">
                  <c:v>1.7021276595744723E-2</c:v>
                </c:pt>
                <c:pt idx="5">
                  <c:v>1.2765957446808472E-2</c:v>
                </c:pt>
                <c:pt idx="6">
                  <c:v>3.4042553191489446E-2</c:v>
                </c:pt>
                <c:pt idx="7">
                  <c:v>4.6808510638297773E-2</c:v>
                </c:pt>
                <c:pt idx="8">
                  <c:v>5.1063829787234172E-2</c:v>
                </c:pt>
                <c:pt idx="9">
                  <c:v>0.11322468822710946</c:v>
                </c:pt>
                <c:pt idx="10">
                  <c:v>8.8197575814732823E-2</c:v>
                </c:pt>
                <c:pt idx="11">
                  <c:v>0.23839447186654852</c:v>
                </c:pt>
                <c:pt idx="12">
                  <c:v>0.35267013344680975</c:v>
                </c:pt>
              </c:numCache>
            </c:numRef>
          </c:val>
          <c:smooth val="0"/>
          <c:extLst>
            <c:ext xmlns:c16="http://schemas.microsoft.com/office/drawing/2014/chart" uri="{C3380CC4-5D6E-409C-BE32-E72D297353CC}">
              <c16:uniqueId val="{00000000-D497-492B-A59A-97A0AEDE8590}"/>
            </c:ext>
          </c:extLst>
        </c:ser>
        <c:dLbls>
          <c:showLegendKey val="0"/>
          <c:showVal val="0"/>
          <c:showCatName val="0"/>
          <c:showSerName val="0"/>
          <c:showPercent val="0"/>
          <c:showBubbleSize val="0"/>
        </c:dLbls>
        <c:smooth val="0"/>
        <c:axId val="1030203168"/>
        <c:axId val="1030220640"/>
      </c:lineChart>
      <c:catAx>
        <c:axId val="10302031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1030220640"/>
        <c:crosses val="autoZero"/>
        <c:auto val="1"/>
        <c:lblAlgn val="ctr"/>
        <c:lblOffset val="100"/>
        <c:noMultiLvlLbl val="0"/>
      </c:catAx>
      <c:valAx>
        <c:axId val="1030220640"/>
        <c:scaling>
          <c:orientation val="minMax"/>
          <c:max val="0.70000000000000007"/>
          <c:min val="-0.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103020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91086543593779E-2"/>
          <c:y val="0.10492946050990369"/>
          <c:w val="0.90890394825838805"/>
          <c:h val="0.79196519172825164"/>
        </c:manualLayout>
      </c:layout>
      <c:barChart>
        <c:barDir val="col"/>
        <c:grouping val="stacked"/>
        <c:varyColors val="0"/>
        <c:ser>
          <c:idx val="0"/>
          <c:order val="0"/>
          <c:tx>
            <c:strRef>
              <c:f>Feuil1!$B$1</c:f>
              <c:strCache>
                <c:ptCount val="1"/>
                <c:pt idx="0">
                  <c:v>CAHT régulé net de remises et clause</c:v>
                </c:pt>
              </c:strCache>
            </c:strRef>
          </c:tx>
          <c:spPr>
            <a:solidFill>
              <a:srgbClr val="002060"/>
            </a:solidFill>
            <a:ln w="19050">
              <a:solidFill>
                <a:srgbClr val="002060"/>
              </a:solidFill>
            </a:ln>
            <a:effectLst/>
          </c:spPr>
          <c:invertIfNegative val="0"/>
          <c:dPt>
            <c:idx val="8"/>
            <c:invertIfNegative val="0"/>
            <c:bubble3D val="0"/>
            <c:spPr>
              <a:solidFill>
                <a:srgbClr val="002060"/>
              </a:solidFill>
              <a:ln w="19050">
                <a:solidFill>
                  <a:srgbClr val="002060"/>
                </a:solidFill>
              </a:ln>
              <a:effectLst/>
            </c:spPr>
            <c:extLst>
              <c:ext xmlns:c16="http://schemas.microsoft.com/office/drawing/2014/chart" uri="{C3380CC4-5D6E-409C-BE32-E72D297353CC}">
                <c16:uniqueId val="{00000001-CA1F-4022-BA67-156451B1BD5E}"/>
              </c:ext>
            </c:extLst>
          </c:dPt>
          <c:dPt>
            <c:idx val="13"/>
            <c:invertIfNegative val="0"/>
            <c:bubble3D val="0"/>
            <c:spPr>
              <a:solidFill>
                <a:srgbClr val="002060"/>
              </a:solidFill>
              <a:ln w="19050">
                <a:solidFill>
                  <a:srgbClr val="002060"/>
                </a:solidFill>
              </a:ln>
              <a:effectLst/>
            </c:spPr>
            <c:extLst>
              <c:ext xmlns:c16="http://schemas.microsoft.com/office/drawing/2014/chart" uri="{C3380CC4-5D6E-409C-BE32-E72D297353CC}">
                <c16:uniqueId val="{00000003-CA1F-4022-BA67-156451B1BD5E}"/>
              </c:ext>
            </c:extLst>
          </c:dPt>
          <c:dLbls>
            <c:dLbl>
              <c:idx val="13"/>
              <c:layout>
                <c:manualLayout>
                  <c:x val="0"/>
                  <c:y val="-3.6416164189036725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r>
                      <a:rPr lang="en-US" sz="1600">
                        <a:solidFill>
                          <a:schemeClr val="bg1"/>
                        </a:solidFill>
                      </a:rPr>
                      <a:t>25,3</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A1F-4022-BA67-156451B1BD5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Feuil1!$B$2:$B$15</c:f>
              <c:numCache>
                <c:formatCode>_-* #\ ##0_-;\-* #\ ##0_-;_-* "-"??_-;_-@_-</c:formatCode>
                <c:ptCount val="14"/>
                <c:pt idx="0">
                  <c:v>23411.338174819099</c:v>
                </c:pt>
                <c:pt idx="1">
                  <c:v>22969.838931684517</c:v>
                </c:pt>
                <c:pt idx="2">
                  <c:v>23101.339688549917</c:v>
                </c:pt>
                <c:pt idx="3">
                  <c:v>21897.087796386415</c:v>
                </c:pt>
                <c:pt idx="4">
                  <c:v>21638.336661088317</c:v>
                </c:pt>
                <c:pt idx="5">
                  <c:v>22020.340445415317</c:v>
                </c:pt>
                <c:pt idx="6">
                  <c:v>21839.590066982615</c:v>
                </c:pt>
                <c:pt idx="7">
                  <c:v>22219.841959146117</c:v>
                </c:pt>
                <c:pt idx="8">
                  <c:v>22504.593094444215</c:v>
                </c:pt>
                <c:pt idx="9">
                  <c:v>22128.843472876917</c:v>
                </c:pt>
                <c:pt idx="10">
                  <c:v>21498.596121905815</c:v>
                </c:pt>
                <c:pt idx="11">
                  <c:v>22267.849527800117</c:v>
                </c:pt>
                <c:pt idx="12">
                  <c:v>23008</c:v>
                </c:pt>
                <c:pt idx="13">
                  <c:v>24549</c:v>
                </c:pt>
              </c:numCache>
            </c:numRef>
          </c:val>
          <c:extLst>
            <c:ext xmlns:c16="http://schemas.microsoft.com/office/drawing/2014/chart" uri="{C3380CC4-5D6E-409C-BE32-E72D297353CC}">
              <c16:uniqueId val="{00000005-CA1F-4022-BA67-156451B1BD5E}"/>
            </c:ext>
          </c:extLst>
        </c:ser>
        <c:ser>
          <c:idx val="3"/>
          <c:order val="1"/>
          <c:tx>
            <c:strRef>
              <c:f>Feuil1!$C$1</c:f>
              <c:strCache>
                <c:ptCount val="1"/>
                <c:pt idx="0">
                  <c:v>Taxations spécifiques</c:v>
                </c:pt>
              </c:strCache>
            </c:strRef>
          </c:tx>
          <c:spPr>
            <a:pattFill prst="pct90">
              <a:fgClr>
                <a:schemeClr val="accent3">
                  <a:lumMod val="50000"/>
                </a:schemeClr>
              </a:fgClr>
              <a:bgClr>
                <a:schemeClr val="bg1"/>
              </a:bgClr>
            </a:pattFill>
            <a:ln w="19050">
              <a:solidFill>
                <a:srgbClr val="002060"/>
              </a:solidFill>
            </a:ln>
            <a:effectLst/>
          </c:spPr>
          <c:invertIfNegative val="0"/>
          <c:cat>
            <c:numRef>
              <c:f>Feuil1!$A$2:$A$15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Feuil1!$C$2:$C$15</c:f>
              <c:numCache>
                <c:formatCode>_-* #\ ##0_-;\-* #\ ##0_-;_-* "-"??_-;_-@_-</c:formatCode>
                <c:ptCount val="14"/>
                <c:pt idx="0">
                  <c:v>532</c:v>
                </c:pt>
                <c:pt idx="1">
                  <c:v>571</c:v>
                </c:pt>
                <c:pt idx="2">
                  <c:v>577</c:v>
                </c:pt>
                <c:pt idx="3">
                  <c:v>860</c:v>
                </c:pt>
                <c:pt idx="4">
                  <c:v>793</c:v>
                </c:pt>
                <c:pt idx="5">
                  <c:v>890</c:v>
                </c:pt>
                <c:pt idx="6">
                  <c:v>817</c:v>
                </c:pt>
                <c:pt idx="7">
                  <c:v>749</c:v>
                </c:pt>
                <c:pt idx="8">
                  <c:v>710</c:v>
                </c:pt>
                <c:pt idx="9">
                  <c:v>673</c:v>
                </c:pt>
                <c:pt idx="10">
                  <c:v>705</c:v>
                </c:pt>
                <c:pt idx="11">
                  <c:v>719</c:v>
                </c:pt>
                <c:pt idx="12">
                  <c:v>730</c:v>
                </c:pt>
                <c:pt idx="13">
                  <c:v>730</c:v>
                </c:pt>
              </c:numCache>
            </c:numRef>
          </c:val>
          <c:extLst>
            <c:ext xmlns:c16="http://schemas.microsoft.com/office/drawing/2014/chart" uri="{C3380CC4-5D6E-409C-BE32-E72D297353CC}">
              <c16:uniqueId val="{00000006-CA1F-4022-BA67-156451B1BD5E}"/>
            </c:ext>
          </c:extLst>
        </c:ser>
        <c:ser>
          <c:idx val="4"/>
          <c:order val="2"/>
          <c:tx>
            <c:strRef>
              <c:f>Feuil1!$D$1</c:f>
              <c:strCache>
                <c:ptCount val="1"/>
                <c:pt idx="0">
                  <c:v>Clause de sauvegarde</c:v>
                </c:pt>
              </c:strCache>
            </c:strRef>
          </c:tx>
          <c:spPr>
            <a:solidFill>
              <a:schemeClr val="tx2">
                <a:lumMod val="75000"/>
              </a:schemeClr>
            </a:solidFill>
            <a:ln w="19050">
              <a:solidFill>
                <a:schemeClr val="tx2">
                  <a:lumMod val="75000"/>
                </a:schemeClr>
              </a:solidFill>
            </a:ln>
            <a:effectLst/>
          </c:spPr>
          <c:invertIfNegative val="0"/>
          <c:dLbls>
            <c:dLbl>
              <c:idx val="13"/>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a:solidFill>
                          <a:schemeClr val="bg1"/>
                        </a:solidFill>
                      </a:rPr>
                      <a:t>1,1</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A1F-4022-BA67-156451B1BD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Feuil1!$D$2:$D$15</c:f>
              <c:numCache>
                <c:formatCode>General</c:formatCode>
                <c:ptCount val="14"/>
                <c:pt idx="5">
                  <c:v>76.5</c:v>
                </c:pt>
                <c:pt idx="6">
                  <c:v>108</c:v>
                </c:pt>
                <c:pt idx="7">
                  <c:v>248</c:v>
                </c:pt>
                <c:pt idx="8">
                  <c:v>61</c:v>
                </c:pt>
                <c:pt idx="9">
                  <c:v>43</c:v>
                </c:pt>
                <c:pt idx="10">
                  <c:v>126</c:v>
                </c:pt>
                <c:pt idx="11">
                  <c:v>0</c:v>
                </c:pt>
                <c:pt idx="12">
                  <c:v>673</c:v>
                </c:pt>
                <c:pt idx="13">
                  <c:v>1090</c:v>
                </c:pt>
              </c:numCache>
            </c:numRef>
          </c:val>
          <c:extLst>
            <c:ext xmlns:c16="http://schemas.microsoft.com/office/drawing/2014/chart" uri="{C3380CC4-5D6E-409C-BE32-E72D297353CC}">
              <c16:uniqueId val="{00000014-CA1F-4022-BA67-156451B1BD5E}"/>
            </c:ext>
          </c:extLst>
        </c:ser>
        <c:ser>
          <c:idx val="1"/>
          <c:order val="3"/>
          <c:tx>
            <c:strRef>
              <c:f>Feuil1!$E$1</c:f>
              <c:strCache>
                <c:ptCount val="1"/>
                <c:pt idx="0">
                  <c:v>Remises produits</c:v>
                </c:pt>
              </c:strCache>
            </c:strRef>
          </c:tx>
          <c:spPr>
            <a:solidFill>
              <a:srgbClr val="FFD5E2"/>
            </a:solidFill>
            <a:ln w="19050">
              <a:solidFill>
                <a:srgbClr val="FFD5E2"/>
              </a:solidFill>
            </a:ln>
            <a:effectLst/>
          </c:spPr>
          <c:invertIfNegative val="0"/>
          <c:dPt>
            <c:idx val="13"/>
            <c:invertIfNegative val="0"/>
            <c:bubble3D val="0"/>
            <c:spPr>
              <a:solidFill>
                <a:srgbClr val="FFD5E2"/>
              </a:solidFill>
              <a:ln w="19050">
                <a:solidFill>
                  <a:srgbClr val="FFD5E2"/>
                </a:solidFill>
              </a:ln>
              <a:effectLst/>
            </c:spPr>
            <c:extLst>
              <c:ext xmlns:c16="http://schemas.microsoft.com/office/drawing/2014/chart" uri="{C3380CC4-5D6E-409C-BE32-E72D297353CC}">
                <c16:uniqueId val="{00000008-CA1F-4022-BA67-156451B1BD5E}"/>
              </c:ext>
            </c:extLst>
          </c:dPt>
          <c:dLbls>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A1F-4022-BA67-156451B1BD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Feuil1!$E$2:$E$15</c:f>
              <c:numCache>
                <c:formatCode>General</c:formatCode>
                <c:ptCount val="14"/>
                <c:pt idx="0">
                  <c:v>236</c:v>
                </c:pt>
                <c:pt idx="1">
                  <c:v>272</c:v>
                </c:pt>
                <c:pt idx="2">
                  <c:v>333</c:v>
                </c:pt>
                <c:pt idx="3">
                  <c:v>460</c:v>
                </c:pt>
                <c:pt idx="4">
                  <c:v>546</c:v>
                </c:pt>
                <c:pt idx="5">
                  <c:v>711</c:v>
                </c:pt>
                <c:pt idx="6">
                  <c:v>1015</c:v>
                </c:pt>
                <c:pt idx="7">
                  <c:v>1006</c:v>
                </c:pt>
                <c:pt idx="8">
                  <c:v>1365</c:v>
                </c:pt>
                <c:pt idx="9">
                  <c:v>1916</c:v>
                </c:pt>
                <c:pt idx="10">
                  <c:v>2466</c:v>
                </c:pt>
                <c:pt idx="11">
                  <c:v>3246</c:v>
                </c:pt>
                <c:pt idx="12">
                  <c:v>4526</c:v>
                </c:pt>
                <c:pt idx="13">
                  <c:v>5700</c:v>
                </c:pt>
              </c:numCache>
            </c:numRef>
          </c:val>
          <c:extLst>
            <c:ext xmlns:c16="http://schemas.microsoft.com/office/drawing/2014/chart" uri="{C3380CC4-5D6E-409C-BE32-E72D297353CC}">
              <c16:uniqueId val="{0000000A-CA1F-4022-BA67-156451B1BD5E}"/>
            </c:ext>
          </c:extLst>
        </c:ser>
        <c:ser>
          <c:idx val="2"/>
          <c:order val="4"/>
          <c:tx>
            <c:strRef>
              <c:f>Feuil1!$F$1</c:f>
              <c:strCache>
                <c:ptCount val="1"/>
                <c:pt idx="0">
                  <c:v>Remises AAP/ATU</c:v>
                </c:pt>
              </c:strCache>
            </c:strRef>
          </c:tx>
          <c:spPr>
            <a:solidFill>
              <a:schemeClr val="accent2">
                <a:lumMod val="40000"/>
                <a:lumOff val="60000"/>
              </a:schemeClr>
            </a:solidFill>
            <a:ln w="19050">
              <a:solidFill>
                <a:srgbClr val="F2CFB0"/>
              </a:solidFill>
            </a:ln>
            <a:effectLst/>
          </c:spPr>
          <c:invertIfNegative val="0"/>
          <c:dPt>
            <c:idx val="13"/>
            <c:invertIfNegative val="0"/>
            <c:bubble3D val="0"/>
            <c:spPr>
              <a:solidFill>
                <a:schemeClr val="accent2">
                  <a:lumMod val="40000"/>
                  <a:lumOff val="60000"/>
                </a:schemeClr>
              </a:solidFill>
              <a:ln w="19050">
                <a:solidFill>
                  <a:srgbClr val="F2CFB0"/>
                </a:solidFill>
              </a:ln>
              <a:effectLst/>
            </c:spPr>
            <c:extLst>
              <c:ext xmlns:c16="http://schemas.microsoft.com/office/drawing/2014/chart" uri="{C3380CC4-5D6E-409C-BE32-E72D297353CC}">
                <c16:uniqueId val="{0000000C-CA1F-4022-BA67-156451B1BD5E}"/>
              </c:ext>
            </c:extLst>
          </c:dPt>
          <c:dLbls>
            <c:dLbl>
              <c:idx val="13"/>
              <c:tx>
                <c:rich>
                  <a:bodyPr/>
                  <a:lstStyle/>
                  <a:p>
                    <a:r>
                      <a:rPr lang="en-US"/>
                      <a:t>0,75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A1F-4022-BA67-156451B1BD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Feuil1!$A$2:$A$15</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Feuil1!$F$2:$F$15</c:f>
              <c:numCache>
                <c:formatCode>General</c:formatCode>
                <c:ptCount val="14"/>
                <c:pt idx="5" formatCode="_-* #\ ##0_-;\-* #\ ##0_-;_-* &quot;-&quot;??_-;_-@_-">
                  <c:v>205</c:v>
                </c:pt>
                <c:pt idx="6" formatCode="_-* #\ ##0_-;\-* #\ ##0_-;_-* &quot;-&quot;??_-;_-@_-">
                  <c:v>94</c:v>
                </c:pt>
                <c:pt idx="7" formatCode="_-* #\ ##0_-;\-* #\ ##0_-;_-* &quot;-&quot;??_-;_-@_-">
                  <c:v>230</c:v>
                </c:pt>
                <c:pt idx="8" formatCode="_-* #\ ##0_-;\-* #\ ##0_-;_-* &quot;-&quot;??_-;_-@_-">
                  <c:v>158</c:v>
                </c:pt>
                <c:pt idx="9" formatCode="_-* #\ ##0_-;\-* #\ ##0_-;_-* &quot;-&quot;??_-;_-@_-">
                  <c:v>177</c:v>
                </c:pt>
                <c:pt idx="10" formatCode="_-* #\ ##0_-;\-* #\ ##0_-;_-* &quot;-&quot;??_-;_-@_-">
                  <c:v>826</c:v>
                </c:pt>
                <c:pt idx="11" formatCode="_-* #\ ##0_-;\-* #\ ##0_-;_-* &quot;-&quot;??_-;_-@_-">
                  <c:v>276</c:v>
                </c:pt>
                <c:pt idx="12" formatCode="_-* #\ ##0_-;\-* #\ ##0_-;_-* &quot;-&quot;??_-;_-@_-">
                  <c:v>366</c:v>
                </c:pt>
                <c:pt idx="13" formatCode="_-* #\ ##0_-;\-* #\ ##0_-;_-* &quot;-&quot;??_-;_-@_-">
                  <c:v>750</c:v>
                </c:pt>
              </c:numCache>
            </c:numRef>
          </c:val>
          <c:extLst>
            <c:ext xmlns:c16="http://schemas.microsoft.com/office/drawing/2014/chart" uri="{C3380CC4-5D6E-409C-BE32-E72D297353CC}">
              <c16:uniqueId val="{0000000E-CA1F-4022-BA67-156451B1BD5E}"/>
            </c:ext>
          </c:extLst>
        </c:ser>
        <c:dLbls>
          <c:showLegendKey val="0"/>
          <c:showVal val="0"/>
          <c:showCatName val="0"/>
          <c:showSerName val="0"/>
          <c:showPercent val="0"/>
          <c:showBubbleSize val="0"/>
        </c:dLbls>
        <c:gapWidth val="75"/>
        <c:overlap val="100"/>
        <c:axId val="606320128"/>
        <c:axId val="606295584"/>
        <c:extLst/>
      </c:barChart>
      <c:catAx>
        <c:axId val="6063201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06295584"/>
        <c:crosses val="autoZero"/>
        <c:auto val="1"/>
        <c:lblAlgn val="ctr"/>
        <c:lblOffset val="100"/>
        <c:noMultiLvlLbl val="0"/>
      </c:catAx>
      <c:valAx>
        <c:axId val="606295584"/>
        <c:scaling>
          <c:orientation val="minMax"/>
          <c:max val="35000"/>
          <c:min val="100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06320128"/>
        <c:crosses val="autoZero"/>
        <c:crossBetween val="between"/>
        <c:dispUnits>
          <c:builtInUnit val="thousands"/>
          <c:dispUnitsLbl>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err="1"/>
                    <a:t>Mds</a:t>
                  </a:r>
                  <a:r>
                    <a:rPr lang="en-US"/>
                    <a:t>€</a:t>
                  </a:r>
                </a:p>
              </c:rich>
            </c:tx>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r"/>
      <c:layout>
        <c:manualLayout>
          <c:xMode val="edge"/>
          <c:yMode val="edge"/>
          <c:x val="7.2900698200583022E-2"/>
          <c:y val="0.12360464125847444"/>
          <c:w val="0.38459291081141234"/>
          <c:h val="0.2398354331373222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8885283499217E-2"/>
          <c:y val="0.2747864874084528"/>
          <c:w val="0.96082229433001565"/>
          <c:h val="0.54225437277482014"/>
        </c:manualLayout>
      </c:layout>
      <c:barChart>
        <c:barDir val="col"/>
        <c:grouping val="clustered"/>
        <c:varyColors val="0"/>
        <c:ser>
          <c:idx val="0"/>
          <c:order val="0"/>
          <c:tx>
            <c:strRef>
              <c:f>Feuil1!$B$1</c:f>
              <c:strCache>
                <c:ptCount val="1"/>
                <c:pt idx="0">
                  <c:v>Ondam hors crise Covid</c:v>
                </c:pt>
              </c:strCache>
            </c:strRef>
          </c:tx>
          <c:spPr>
            <a:solidFill>
              <a:schemeClr val="accent1"/>
            </a:solidFill>
            <a:ln>
              <a:noFill/>
            </a:ln>
            <a:effectLst/>
          </c:spPr>
          <c:invertIfNegative val="0"/>
          <c:dPt>
            <c:idx val="0"/>
            <c:invertIfNegative val="0"/>
            <c:bubble3D val="0"/>
            <c:spPr>
              <a:solidFill>
                <a:srgbClr val="02A5E2"/>
              </a:solidFill>
              <a:ln>
                <a:noFill/>
              </a:ln>
              <a:effectLst/>
            </c:spPr>
            <c:extLst>
              <c:ext xmlns:c16="http://schemas.microsoft.com/office/drawing/2014/chart" uri="{C3380CC4-5D6E-409C-BE32-E72D297353CC}">
                <c16:uniqueId val="{00000001-B5B1-40BE-AB03-DB33BAE8FFB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TCAM* 2022/2019</c:v>
                </c:pt>
                <c:pt idx="1">
                  <c:v>2022</c:v>
                </c:pt>
              </c:strCache>
            </c:strRef>
          </c:cat>
          <c:val>
            <c:numRef>
              <c:f>Feuil1!$B$2:$B$3</c:f>
              <c:numCache>
                <c:formatCode>0.00%</c:formatCode>
                <c:ptCount val="2"/>
                <c:pt idx="0">
                  <c:v>5.1999999999999998E-2</c:v>
                </c:pt>
                <c:pt idx="1">
                  <c:v>0.06</c:v>
                </c:pt>
              </c:numCache>
            </c:numRef>
          </c:val>
          <c:extLst>
            <c:ext xmlns:c16="http://schemas.microsoft.com/office/drawing/2014/chart" uri="{C3380CC4-5D6E-409C-BE32-E72D297353CC}">
              <c16:uniqueId val="{00000002-B5B1-40BE-AB03-DB33BAE8FFB2}"/>
            </c:ext>
          </c:extLst>
        </c:ser>
        <c:ser>
          <c:idx val="1"/>
          <c:order val="1"/>
          <c:tx>
            <c:strRef>
              <c:f>Feuil1!$C$1</c:f>
              <c:strCache>
                <c:ptCount val="1"/>
                <c:pt idx="0">
                  <c:v>Inflation</c:v>
                </c:pt>
              </c:strCache>
            </c:strRef>
          </c:tx>
          <c:spPr>
            <a:pattFill prst="pct25">
              <a:fgClr>
                <a:srgbClr val="218F8B"/>
              </a:fgClr>
              <a:bgClr>
                <a:schemeClr val="bg1"/>
              </a:bgClr>
            </a:pattFill>
            <a:ln>
              <a:noFill/>
            </a:ln>
            <a:effectLst/>
          </c:spPr>
          <c:invertIfNegative val="0"/>
          <c:dPt>
            <c:idx val="0"/>
            <c:invertIfNegative val="0"/>
            <c:bubble3D val="0"/>
            <c:spPr>
              <a:pattFill prst="pct25">
                <a:fgClr>
                  <a:srgbClr val="218F8B"/>
                </a:fgClr>
                <a:bgClr>
                  <a:schemeClr val="bg1"/>
                </a:bgClr>
              </a:pattFill>
              <a:ln>
                <a:noFill/>
              </a:ln>
              <a:effectLst/>
            </c:spPr>
            <c:extLst>
              <c:ext xmlns:c16="http://schemas.microsoft.com/office/drawing/2014/chart" uri="{C3380CC4-5D6E-409C-BE32-E72D297353CC}">
                <c16:uniqueId val="{00000004-B5B1-40BE-AB03-DB33BAE8FFB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TCAM* 2022/2019</c:v>
                </c:pt>
                <c:pt idx="1">
                  <c:v>2022</c:v>
                </c:pt>
              </c:strCache>
            </c:strRef>
          </c:cat>
          <c:val>
            <c:numRef>
              <c:f>Feuil1!$C$2:$C$3</c:f>
              <c:numCache>
                <c:formatCode>0.00%</c:formatCode>
                <c:ptCount val="2"/>
                <c:pt idx="0">
                  <c:v>2.4E-2</c:v>
                </c:pt>
                <c:pt idx="1">
                  <c:v>5.1999999999999998E-2</c:v>
                </c:pt>
              </c:numCache>
            </c:numRef>
          </c:val>
          <c:extLst>
            <c:ext xmlns:c16="http://schemas.microsoft.com/office/drawing/2014/chart" uri="{C3380CC4-5D6E-409C-BE32-E72D297353CC}">
              <c16:uniqueId val="{00000005-B5B1-40BE-AB03-DB33BAE8FFB2}"/>
            </c:ext>
          </c:extLst>
        </c:ser>
        <c:ser>
          <c:idx val="2"/>
          <c:order val="2"/>
          <c:tx>
            <c:strRef>
              <c:f>Feuil1!$D$1</c:f>
              <c:strCache>
                <c:ptCount val="1"/>
                <c:pt idx="0">
                  <c:v>Médicaments nets des reversements</c:v>
                </c:pt>
              </c:strCache>
            </c:strRef>
          </c:tx>
          <c:spPr>
            <a:solidFill>
              <a:srgbClr val="ED1A3B"/>
            </a:solidFill>
            <a:ln>
              <a:noFill/>
            </a:ln>
            <a:effectLst/>
          </c:spPr>
          <c:invertIfNegative val="0"/>
          <c:dPt>
            <c:idx val="0"/>
            <c:invertIfNegative val="0"/>
            <c:bubble3D val="0"/>
            <c:spPr>
              <a:solidFill>
                <a:srgbClr val="ED1A3B"/>
              </a:solidFill>
              <a:ln>
                <a:noFill/>
              </a:ln>
              <a:effectLst/>
            </c:spPr>
            <c:extLst>
              <c:ext xmlns:c16="http://schemas.microsoft.com/office/drawing/2014/chart" uri="{C3380CC4-5D6E-409C-BE32-E72D297353CC}">
                <c16:uniqueId val="{00000007-B5B1-40BE-AB03-DB33BAE8FFB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TCAM* 2022/2019</c:v>
                </c:pt>
                <c:pt idx="1">
                  <c:v>2022</c:v>
                </c:pt>
              </c:strCache>
            </c:strRef>
          </c:cat>
          <c:val>
            <c:numRef>
              <c:f>Feuil1!$D$2:$D$3</c:f>
              <c:numCache>
                <c:formatCode>0.00%</c:formatCode>
                <c:ptCount val="2"/>
                <c:pt idx="0">
                  <c:v>2.1999999999999999E-2</c:v>
                </c:pt>
                <c:pt idx="1">
                  <c:v>4.1000000000000002E-2</c:v>
                </c:pt>
              </c:numCache>
            </c:numRef>
          </c:val>
          <c:extLst>
            <c:ext xmlns:c16="http://schemas.microsoft.com/office/drawing/2014/chart" uri="{C3380CC4-5D6E-409C-BE32-E72D297353CC}">
              <c16:uniqueId val="{00000008-B5B1-40BE-AB03-DB33BAE8FFB2}"/>
            </c:ext>
          </c:extLst>
        </c:ser>
        <c:dLbls>
          <c:showLegendKey val="0"/>
          <c:showVal val="0"/>
          <c:showCatName val="0"/>
          <c:showSerName val="0"/>
          <c:showPercent val="0"/>
          <c:showBubbleSize val="0"/>
        </c:dLbls>
        <c:gapWidth val="219"/>
        <c:overlap val="-27"/>
        <c:axId val="1356690271"/>
        <c:axId val="1356693151"/>
      </c:barChart>
      <c:catAx>
        <c:axId val="135669027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1356693151"/>
        <c:crosses val="autoZero"/>
        <c:auto val="1"/>
        <c:lblAlgn val="ctr"/>
        <c:lblOffset val="100"/>
        <c:noMultiLvlLbl val="0"/>
      </c:catAx>
      <c:valAx>
        <c:axId val="1356693151"/>
        <c:scaling>
          <c:orientation val="minMax"/>
        </c:scaling>
        <c:delete val="1"/>
        <c:axPos val="l"/>
        <c:numFmt formatCode="0.00%" sourceLinked="1"/>
        <c:majorTickMark val="none"/>
        <c:minorTickMark val="none"/>
        <c:tickLblPos val="nextTo"/>
        <c:crossAx val="1356690271"/>
        <c:crosses val="autoZero"/>
        <c:crossBetween val="between"/>
      </c:valAx>
      <c:spPr>
        <a:noFill/>
        <a:ln>
          <a:noFill/>
        </a:ln>
        <a:effectLst/>
      </c:spPr>
    </c:plotArea>
    <c:legend>
      <c:legendPos val="t"/>
      <c:layout>
        <c:manualLayout>
          <c:xMode val="edge"/>
          <c:yMode val="edge"/>
          <c:x val="0.14958201170149296"/>
          <c:y val="6.568860350757931E-2"/>
          <c:w val="0.82769447171200849"/>
          <c:h val="0.202625327427023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0345843293511802E-2"/>
          <c:w val="0.9463497888744643"/>
          <c:h val="0.7720538073838763"/>
        </c:manualLayout>
      </c:layout>
      <c:barChart>
        <c:barDir val="col"/>
        <c:grouping val="clustered"/>
        <c:varyColors val="0"/>
        <c:ser>
          <c:idx val="0"/>
          <c:order val="0"/>
          <c:tx>
            <c:strRef>
              <c:f>Feuil1!$B$1</c:f>
              <c:strCache>
                <c:ptCount val="1"/>
                <c:pt idx="0">
                  <c:v>Comité d'alerte (avril 2023)</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1BE7-4095-AC5B-B7E2EB4E8B3F}"/>
              </c:ext>
            </c:extLst>
          </c:dPt>
          <c:dPt>
            <c:idx val="1"/>
            <c:invertIfNegative val="0"/>
            <c:bubble3D val="0"/>
            <c:spPr>
              <a:solidFill>
                <a:srgbClr val="0070C0"/>
              </a:solidFill>
              <a:ln>
                <a:noFill/>
              </a:ln>
              <a:effectLst/>
            </c:spPr>
            <c:extLst>
              <c:ext xmlns:c16="http://schemas.microsoft.com/office/drawing/2014/chart" uri="{C3380CC4-5D6E-409C-BE32-E72D297353CC}">
                <c16:uniqueId val="{00000000-76F3-4C7E-89CC-E393E4BBF27D}"/>
              </c:ext>
            </c:extLst>
          </c:dPt>
          <c:dPt>
            <c:idx val="2"/>
            <c:invertIfNegative val="0"/>
            <c:bubble3D val="0"/>
            <c:spPr>
              <a:solidFill>
                <a:srgbClr val="92D050"/>
              </a:solidFill>
              <a:ln>
                <a:noFill/>
              </a:ln>
              <a:effectLst/>
            </c:spPr>
            <c:extLst>
              <c:ext xmlns:c16="http://schemas.microsoft.com/office/drawing/2014/chart" uri="{C3380CC4-5D6E-409C-BE32-E72D297353CC}">
                <c16:uniqueId val="{00000000-2C65-4D7C-83E8-3BF6D1EE2D79}"/>
              </c:ext>
            </c:extLst>
          </c:dPt>
          <c:dPt>
            <c:idx val="4"/>
            <c:invertIfNegative val="0"/>
            <c:bubble3D val="0"/>
            <c:spPr>
              <a:solidFill>
                <a:srgbClr val="ED1A3B"/>
              </a:solidFill>
              <a:ln>
                <a:noFill/>
              </a:ln>
              <a:effectLst/>
            </c:spPr>
            <c:extLst>
              <c:ext xmlns:c16="http://schemas.microsoft.com/office/drawing/2014/chart" uri="{C3380CC4-5D6E-409C-BE32-E72D297353CC}">
                <c16:uniqueId val="{00000000-CC4F-41E1-A71A-472F4A400B5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Analyses médicales</c:v>
                </c:pt>
                <c:pt idx="1">
                  <c:v>Honoraires paramédicaux</c:v>
                </c:pt>
                <c:pt idx="3">
                  <c:v>Honoraires médicaux et dentaires</c:v>
                </c:pt>
                <c:pt idx="5">
                  <c:v>Etablissements de santé</c:v>
                </c:pt>
                <c:pt idx="6">
                  <c:v>Transports de malades</c:v>
                </c:pt>
                <c:pt idx="7">
                  <c:v>Indemnités Journalières</c:v>
                </c:pt>
              </c:strCache>
            </c:strRef>
          </c:cat>
          <c:val>
            <c:numRef>
              <c:f>Feuil1!$B$2:$B$9</c:f>
              <c:numCache>
                <c:formatCode>0.00%</c:formatCode>
                <c:ptCount val="8"/>
                <c:pt idx="0">
                  <c:v>-2.1000000000000001E-2</c:v>
                </c:pt>
                <c:pt idx="1">
                  <c:v>2.1000000000000001E-2</c:v>
                </c:pt>
                <c:pt idx="2">
                  <c:v>4.1000000000000002E-2</c:v>
                </c:pt>
                <c:pt idx="3">
                  <c:v>4.2000000000000003E-2</c:v>
                </c:pt>
                <c:pt idx="4">
                  <c:v>0.06</c:v>
                </c:pt>
                <c:pt idx="5">
                  <c:v>6.6000000000000003E-2</c:v>
                </c:pt>
                <c:pt idx="6">
                  <c:v>7.0000000000000007E-2</c:v>
                </c:pt>
                <c:pt idx="7">
                  <c:v>7.9000000000000001E-2</c:v>
                </c:pt>
              </c:numCache>
            </c:numRef>
          </c:val>
          <c:extLst>
            <c:ext xmlns:c16="http://schemas.microsoft.com/office/drawing/2014/chart" uri="{C3380CC4-5D6E-409C-BE32-E72D297353CC}">
              <c16:uniqueId val="{00000000-A09E-43F5-8981-BBC22A63207F}"/>
            </c:ext>
          </c:extLst>
        </c:ser>
        <c:dLbls>
          <c:dLblPos val="outEnd"/>
          <c:showLegendKey val="0"/>
          <c:showVal val="1"/>
          <c:showCatName val="0"/>
          <c:showSerName val="0"/>
          <c:showPercent val="0"/>
          <c:showBubbleSize val="0"/>
        </c:dLbls>
        <c:gapWidth val="150"/>
        <c:overlap val="-34"/>
        <c:axId val="1330723200"/>
        <c:axId val="1330718880"/>
      </c:barChart>
      <c:catAx>
        <c:axId val="13307232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1330718880"/>
        <c:crosses val="autoZero"/>
        <c:auto val="1"/>
        <c:lblAlgn val="ctr"/>
        <c:lblOffset val="100"/>
        <c:noMultiLvlLbl val="0"/>
      </c:catAx>
      <c:valAx>
        <c:axId val="1330718880"/>
        <c:scaling>
          <c:orientation val="minMax"/>
          <c:max val="0.1"/>
          <c:min val="-5.000000000000001E-2"/>
        </c:scaling>
        <c:delete val="1"/>
        <c:axPos val="l"/>
        <c:numFmt formatCode="0%" sourceLinked="0"/>
        <c:majorTickMark val="out"/>
        <c:minorTickMark val="none"/>
        <c:tickLblPos val="nextTo"/>
        <c:crossAx val="13307232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chemeClr val="accent4">
                <a:lumMod val="75000"/>
              </a:schemeClr>
            </a:solidFill>
            <a:ln>
              <a:noFill/>
            </a:ln>
          </c:spPr>
          <c:dPt>
            <c:idx val="0"/>
            <c:bubble3D val="0"/>
            <c:spPr>
              <a:solidFill>
                <a:srgbClr val="0070C0"/>
              </a:solidFill>
              <a:ln w="19050">
                <a:noFill/>
              </a:ln>
              <a:effectLst/>
            </c:spPr>
            <c:extLst>
              <c:ext xmlns:c16="http://schemas.microsoft.com/office/drawing/2014/chart" uri="{C3380CC4-5D6E-409C-BE32-E72D297353CC}">
                <c16:uniqueId val="{00000002-53C7-4374-93FC-70A49359CE2B}"/>
              </c:ext>
            </c:extLst>
          </c:dPt>
          <c:dPt>
            <c:idx val="1"/>
            <c:bubble3D val="0"/>
            <c:spPr>
              <a:solidFill>
                <a:schemeClr val="accent4">
                  <a:lumMod val="60000"/>
                  <a:lumOff val="40000"/>
                </a:schemeClr>
              </a:solidFill>
              <a:ln w="19050">
                <a:solidFill>
                  <a:schemeClr val="bg1"/>
                </a:solidFill>
              </a:ln>
              <a:effectLst/>
            </c:spPr>
            <c:extLst>
              <c:ext xmlns:c16="http://schemas.microsoft.com/office/drawing/2014/chart" uri="{C3380CC4-5D6E-409C-BE32-E72D297353CC}">
                <c16:uniqueId val="{00000001-53C7-4374-93FC-70A49359CE2B}"/>
              </c:ext>
            </c:extLst>
          </c:dPt>
          <c:cat>
            <c:strRef>
              <c:f>Feuil1!$A$4:$A$5</c:f>
              <c:strCache>
                <c:ptCount val="2"/>
                <c:pt idx="0">
                  <c:v>3e trim.</c:v>
                </c:pt>
                <c:pt idx="1">
                  <c:v>4e trim.</c:v>
                </c:pt>
              </c:strCache>
            </c:strRef>
          </c:cat>
          <c:val>
            <c:numRef>
              <c:f>Feuil1!$B$4:$B$5</c:f>
              <c:numCache>
                <c:formatCode>0%</c:formatCode>
                <c:ptCount val="2"/>
                <c:pt idx="0">
                  <c:v>0.09</c:v>
                </c:pt>
                <c:pt idx="1">
                  <c:v>0.91</c:v>
                </c:pt>
              </c:numCache>
            </c:numRef>
          </c:val>
          <c:extLst>
            <c:ext xmlns:c16="http://schemas.microsoft.com/office/drawing/2014/chart" uri="{C3380CC4-5D6E-409C-BE32-E72D297353CC}">
              <c16:uniqueId val="{00000000-53C7-4374-93FC-70A49359CE2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chemeClr val="accent4">
                <a:lumMod val="60000"/>
                <a:lumOff val="40000"/>
              </a:schemeClr>
            </a:solidFill>
            <a:ln>
              <a:solidFill>
                <a:schemeClr val="bg1"/>
              </a:solidFill>
            </a:ln>
          </c:spPr>
          <c:dPt>
            <c:idx val="0"/>
            <c:bubble3D val="0"/>
            <c:spPr>
              <a:solidFill>
                <a:srgbClr val="0070C0"/>
              </a:solidFill>
              <a:ln w="19050">
                <a:solidFill>
                  <a:schemeClr val="bg1"/>
                </a:solidFill>
              </a:ln>
              <a:effectLst/>
            </c:spPr>
            <c:extLst>
              <c:ext xmlns:c16="http://schemas.microsoft.com/office/drawing/2014/chart" uri="{C3380CC4-5D6E-409C-BE32-E72D297353CC}">
                <c16:uniqueId val="{00000001-8895-4942-B416-B3D139886627}"/>
              </c:ext>
            </c:extLst>
          </c:dPt>
          <c:dPt>
            <c:idx val="1"/>
            <c:bubble3D val="0"/>
            <c:spPr>
              <a:solidFill>
                <a:schemeClr val="accent4">
                  <a:lumMod val="60000"/>
                  <a:lumOff val="40000"/>
                </a:schemeClr>
              </a:solidFill>
              <a:ln w="19050">
                <a:solidFill>
                  <a:schemeClr val="bg1"/>
                </a:solidFill>
              </a:ln>
              <a:effectLst/>
            </c:spPr>
            <c:extLst>
              <c:ext xmlns:c16="http://schemas.microsoft.com/office/drawing/2014/chart" uri="{C3380CC4-5D6E-409C-BE32-E72D297353CC}">
                <c16:uniqueId val="{00000003-8895-4942-B416-B3D139886627}"/>
              </c:ext>
            </c:extLst>
          </c:dPt>
          <c:cat>
            <c:strRef>
              <c:f>Feuil1!$A$4:$A$5</c:f>
              <c:strCache>
                <c:ptCount val="2"/>
                <c:pt idx="0">
                  <c:v>3e trim.</c:v>
                </c:pt>
                <c:pt idx="1">
                  <c:v>4e trim.</c:v>
                </c:pt>
              </c:strCache>
            </c:strRef>
          </c:cat>
          <c:val>
            <c:numRef>
              <c:f>Feuil1!$B$4:$B$5</c:f>
              <c:numCache>
                <c:formatCode>0%</c:formatCode>
                <c:ptCount val="2"/>
                <c:pt idx="0">
                  <c:v>0.27</c:v>
                </c:pt>
                <c:pt idx="1">
                  <c:v>0.73</c:v>
                </c:pt>
              </c:numCache>
            </c:numRef>
          </c:val>
          <c:extLst>
            <c:ext xmlns:c16="http://schemas.microsoft.com/office/drawing/2014/chart" uri="{C3380CC4-5D6E-409C-BE32-E72D297353CC}">
              <c16:uniqueId val="{00000004-8895-4942-B416-B3D1398866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chemeClr val="accent4">
                <a:lumMod val="60000"/>
                <a:lumOff val="40000"/>
              </a:schemeClr>
            </a:solidFill>
            <a:ln>
              <a:solidFill>
                <a:schemeClr val="bg1"/>
              </a:solidFill>
            </a:ln>
          </c:spPr>
          <c:dPt>
            <c:idx val="0"/>
            <c:bubble3D val="0"/>
            <c:spPr>
              <a:solidFill>
                <a:srgbClr val="0070C0"/>
              </a:solidFill>
              <a:ln w="19050">
                <a:solidFill>
                  <a:schemeClr val="bg1"/>
                </a:solidFill>
              </a:ln>
              <a:effectLst/>
            </c:spPr>
            <c:extLst>
              <c:ext xmlns:c16="http://schemas.microsoft.com/office/drawing/2014/chart" uri="{C3380CC4-5D6E-409C-BE32-E72D297353CC}">
                <c16:uniqueId val="{00000001-FBD5-498D-8B1F-0A7AB4C5D7CF}"/>
              </c:ext>
            </c:extLst>
          </c:dPt>
          <c:dPt>
            <c:idx val="1"/>
            <c:bubble3D val="0"/>
            <c:spPr>
              <a:solidFill>
                <a:schemeClr val="accent4">
                  <a:lumMod val="60000"/>
                  <a:lumOff val="40000"/>
                </a:schemeClr>
              </a:solidFill>
              <a:ln w="19050">
                <a:solidFill>
                  <a:schemeClr val="bg1"/>
                </a:solidFill>
              </a:ln>
              <a:effectLst/>
            </c:spPr>
            <c:extLst>
              <c:ext xmlns:c16="http://schemas.microsoft.com/office/drawing/2014/chart" uri="{C3380CC4-5D6E-409C-BE32-E72D297353CC}">
                <c16:uniqueId val="{00000003-FBD5-498D-8B1F-0A7AB4C5D7CF}"/>
              </c:ext>
            </c:extLst>
          </c:dPt>
          <c:cat>
            <c:strRef>
              <c:f>Feuil1!$A$4:$A$5</c:f>
              <c:strCache>
                <c:ptCount val="2"/>
                <c:pt idx="0">
                  <c:v>3e trim.</c:v>
                </c:pt>
                <c:pt idx="1">
                  <c:v>4e trim.</c:v>
                </c:pt>
              </c:strCache>
            </c:strRef>
          </c:cat>
          <c:val>
            <c:numRef>
              <c:f>Feuil1!$B$4:$B$5</c:f>
              <c:numCache>
                <c:formatCode>0%</c:formatCode>
                <c:ptCount val="2"/>
                <c:pt idx="0">
                  <c:v>0.44</c:v>
                </c:pt>
                <c:pt idx="1">
                  <c:v>0.56000000000000005</c:v>
                </c:pt>
              </c:numCache>
            </c:numRef>
          </c:val>
          <c:extLst>
            <c:ext xmlns:c16="http://schemas.microsoft.com/office/drawing/2014/chart" uri="{C3380CC4-5D6E-409C-BE32-E72D297353CC}">
              <c16:uniqueId val="{00000004-FBD5-498D-8B1F-0A7AB4C5D7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solidFill>
              <a:schemeClr val="accent4">
                <a:lumMod val="60000"/>
                <a:lumOff val="40000"/>
              </a:schemeClr>
            </a:solidFill>
            <a:ln>
              <a:solidFill>
                <a:schemeClr val="bg1"/>
              </a:solidFill>
            </a:ln>
          </c:spPr>
          <c:dPt>
            <c:idx val="0"/>
            <c:bubble3D val="0"/>
            <c:spPr>
              <a:solidFill>
                <a:srgbClr val="0070C0"/>
              </a:solidFill>
              <a:ln w="19050">
                <a:solidFill>
                  <a:schemeClr val="bg1"/>
                </a:solidFill>
              </a:ln>
              <a:effectLst/>
            </c:spPr>
            <c:extLst>
              <c:ext xmlns:c16="http://schemas.microsoft.com/office/drawing/2014/chart" uri="{C3380CC4-5D6E-409C-BE32-E72D297353CC}">
                <c16:uniqueId val="{00000001-18D0-4E68-BB37-F45460BBBAEA}"/>
              </c:ext>
            </c:extLst>
          </c:dPt>
          <c:dPt>
            <c:idx val="1"/>
            <c:bubble3D val="0"/>
            <c:spPr>
              <a:solidFill>
                <a:schemeClr val="accent4">
                  <a:lumMod val="60000"/>
                  <a:lumOff val="40000"/>
                </a:schemeClr>
              </a:solidFill>
              <a:ln w="19050">
                <a:solidFill>
                  <a:schemeClr val="bg1"/>
                </a:solidFill>
              </a:ln>
              <a:effectLst/>
            </c:spPr>
            <c:extLst>
              <c:ext xmlns:c16="http://schemas.microsoft.com/office/drawing/2014/chart" uri="{C3380CC4-5D6E-409C-BE32-E72D297353CC}">
                <c16:uniqueId val="{00000003-18D0-4E68-BB37-F45460BBBAEA}"/>
              </c:ext>
            </c:extLst>
          </c:dPt>
          <c:cat>
            <c:strRef>
              <c:f>Feuil1!$A$4:$A$5</c:f>
              <c:strCache>
                <c:ptCount val="2"/>
                <c:pt idx="0">
                  <c:v>3e trim.</c:v>
                </c:pt>
                <c:pt idx="1">
                  <c:v>4e trim.</c:v>
                </c:pt>
              </c:strCache>
            </c:strRef>
          </c:cat>
          <c:val>
            <c:numRef>
              <c:f>Feuil1!$B$4:$B$5</c:f>
              <c:numCache>
                <c:formatCode>0%</c:formatCode>
                <c:ptCount val="2"/>
                <c:pt idx="0">
                  <c:v>0.54</c:v>
                </c:pt>
                <c:pt idx="1">
                  <c:v>0.46</c:v>
                </c:pt>
              </c:numCache>
            </c:numRef>
          </c:val>
          <c:extLst>
            <c:ext xmlns:c16="http://schemas.microsoft.com/office/drawing/2014/chart" uri="{C3380CC4-5D6E-409C-BE32-E72D297353CC}">
              <c16:uniqueId val="{00000004-18D0-4E68-BB37-F45460BBBAE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2B2533-18EA-7946-BDAC-6E4A818731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45EF4CA-46BE-F741-9502-5043D25534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174C6-6096-C149-B254-7308C8AF77AC}" type="datetimeFigureOut">
              <a:rPr lang="fr-FR" smtClean="0"/>
              <a:t>09/10/2023</a:t>
            </a:fld>
            <a:endParaRPr lang="fr-FR"/>
          </a:p>
        </p:txBody>
      </p:sp>
      <p:sp>
        <p:nvSpPr>
          <p:cNvPr id="4" name="Espace réservé du pied de page 3">
            <a:extLst>
              <a:ext uri="{FF2B5EF4-FFF2-40B4-BE49-F238E27FC236}">
                <a16:creationId xmlns:a16="http://schemas.microsoft.com/office/drawing/2014/main" id="{68EE4483-38AE-3149-9BAC-A4A5490B2C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759303D-0F95-6C42-BF8A-19FE8533F6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B1CFB-ED23-D24A-B006-C54C3729AFA6}" type="slidenum">
              <a:rPr lang="fr-FR" smtClean="0"/>
              <a:t>‹N°›</a:t>
            </a:fld>
            <a:endParaRPr lang="fr-FR"/>
          </a:p>
        </p:txBody>
      </p:sp>
    </p:spTree>
    <p:extLst>
      <p:ext uri="{BB962C8B-B14F-4D97-AF65-F5344CB8AC3E}">
        <p14:creationId xmlns:p14="http://schemas.microsoft.com/office/powerpoint/2010/main" val="18071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63C4-9F29-4D3F-A3BD-FA0028870414}" type="datetimeFigureOut">
              <a:rPr lang="fr-FR" smtClean="0"/>
              <a:t>09/10/2023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E9E3E-11CA-42E4-9D68-4CC2D3CFBCAE}" type="slidenum">
              <a:rPr lang="fr-FR" smtClean="0"/>
              <a:t>‹N°›</a:t>
            </a:fld>
            <a:endParaRPr lang="fr-FR"/>
          </a:p>
        </p:txBody>
      </p:sp>
    </p:spTree>
    <p:extLst>
      <p:ext uri="{BB962C8B-B14F-4D97-AF65-F5344CB8AC3E}">
        <p14:creationId xmlns:p14="http://schemas.microsoft.com/office/powerpoint/2010/main" val="25797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0E9E3E-11CA-42E4-9D68-4CC2D3CFBCAE}" type="slidenum">
              <a:rPr lang="fr-FR" smtClean="0"/>
              <a:t>1</a:t>
            </a:fld>
            <a:endParaRPr lang="fr-FR"/>
          </a:p>
        </p:txBody>
      </p:sp>
    </p:spTree>
    <p:extLst>
      <p:ext uri="{BB962C8B-B14F-4D97-AF65-F5344CB8AC3E}">
        <p14:creationId xmlns:p14="http://schemas.microsoft.com/office/powerpoint/2010/main" val="228485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Emplois hautement qualifiés</a:t>
            </a:r>
          </a:p>
          <a:p>
            <a:r>
              <a:rPr lang="fr-FR"/>
              <a:t>Empreinte industrielle et R&amp;D</a:t>
            </a:r>
          </a:p>
          <a:p>
            <a:endParaRPr lang="fr-FR"/>
          </a:p>
        </p:txBody>
      </p:sp>
      <p:sp>
        <p:nvSpPr>
          <p:cNvPr id="4" name="Espace réservé du numéro de diapositive 3"/>
          <p:cNvSpPr>
            <a:spLocks noGrp="1"/>
          </p:cNvSpPr>
          <p:nvPr>
            <p:ph type="sldNum" sz="quarter" idx="10"/>
          </p:nvPr>
        </p:nvSpPr>
        <p:spPr/>
        <p:txBody>
          <a:bodyPr/>
          <a:lstStyle/>
          <a:p>
            <a:fld id="{94F325E1-631E-4FFD-AF35-27D076BB57F2}" type="slidenum">
              <a:rPr lang="en-GB" smtClean="0"/>
              <a:pPr/>
              <a:t>12</a:t>
            </a:fld>
            <a:endParaRPr lang="en-GB"/>
          </a:p>
        </p:txBody>
      </p:sp>
    </p:spTree>
    <p:extLst>
      <p:ext uri="{BB962C8B-B14F-4D97-AF65-F5344CB8AC3E}">
        <p14:creationId xmlns:p14="http://schemas.microsoft.com/office/powerpoint/2010/main" val="363402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0E9E3E-11CA-42E4-9D68-4CC2D3CFBCAE}" type="slidenum">
              <a:rPr lang="fr-FR" smtClean="0"/>
              <a:t>13</a:t>
            </a:fld>
            <a:endParaRPr lang="fr-FR"/>
          </a:p>
        </p:txBody>
      </p:sp>
    </p:spTree>
    <p:extLst>
      <p:ext uri="{BB962C8B-B14F-4D97-AF65-F5344CB8AC3E}">
        <p14:creationId xmlns:p14="http://schemas.microsoft.com/office/powerpoint/2010/main" val="1257457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a:solidFill>
                  <a:schemeClr val="tx1"/>
                </a:solidFill>
              </a:rPr>
              <a:t>Impôts et taxes sectorielles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a:solidFill>
                  <a:schemeClr val="tx1"/>
                </a:solidFill>
              </a:rPr>
              <a:t>Grâce à l’activité du G5 en France liée aux médicaments, au-delà du coût du médicament pour l’Assurance maladie, le G5 contribue positivement aux comptes publics.  </a:t>
            </a:r>
          </a:p>
          <a:p>
            <a:endParaRPr lang="fr-FR"/>
          </a:p>
        </p:txBody>
      </p:sp>
      <p:sp>
        <p:nvSpPr>
          <p:cNvPr id="4" name="Espace réservé du numéro de diapositive 3"/>
          <p:cNvSpPr>
            <a:spLocks noGrp="1"/>
          </p:cNvSpPr>
          <p:nvPr>
            <p:ph type="sldNum" sz="quarter" idx="5"/>
          </p:nvPr>
        </p:nvSpPr>
        <p:spPr/>
        <p:txBody>
          <a:bodyPr/>
          <a:lstStyle/>
          <a:p>
            <a:fld id="{630E9E3E-11CA-42E4-9D68-4CC2D3CFBCAE}" type="slidenum">
              <a:rPr lang="fr-FR" smtClean="0"/>
              <a:t>14</a:t>
            </a:fld>
            <a:endParaRPr lang="fr-FR"/>
          </a:p>
        </p:txBody>
      </p:sp>
    </p:spTree>
    <p:extLst>
      <p:ext uri="{BB962C8B-B14F-4D97-AF65-F5344CB8AC3E}">
        <p14:creationId xmlns:p14="http://schemas.microsoft.com/office/powerpoint/2010/main" val="426388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F325E1-631E-4FFD-AF35-27D076BB57F2}" type="slidenum">
              <a:rPr lang="en-GB" smtClean="0"/>
              <a:pPr/>
              <a:t>3</a:t>
            </a:fld>
            <a:endParaRPr lang="en-GB"/>
          </a:p>
        </p:txBody>
      </p:sp>
    </p:spTree>
    <p:extLst>
      <p:ext uri="{BB962C8B-B14F-4D97-AF65-F5344CB8AC3E}">
        <p14:creationId xmlns:p14="http://schemas.microsoft.com/office/powerpoint/2010/main" val="7296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7C9C9D-93FF-4AA5-8645-C1D83A0C8DAB}" type="slidenum">
              <a:rPr lang="fr-FR" smtClean="0"/>
              <a:t>4</a:t>
            </a:fld>
            <a:endParaRPr lang="fr-FR"/>
          </a:p>
        </p:txBody>
      </p:sp>
    </p:spTree>
    <p:extLst>
      <p:ext uri="{BB962C8B-B14F-4D97-AF65-F5344CB8AC3E}">
        <p14:creationId xmlns:p14="http://schemas.microsoft.com/office/powerpoint/2010/main" val="24922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p>
        </p:txBody>
      </p:sp>
      <p:sp>
        <p:nvSpPr>
          <p:cNvPr id="4" name="Espace réservé du numéro de diapositive 3"/>
          <p:cNvSpPr>
            <a:spLocks noGrp="1"/>
          </p:cNvSpPr>
          <p:nvPr>
            <p:ph type="sldNum" sz="quarter" idx="5"/>
          </p:nvPr>
        </p:nvSpPr>
        <p:spPr/>
        <p:txBody>
          <a:bodyPr/>
          <a:lstStyle/>
          <a:p>
            <a:fld id="{427C9C9D-93FF-4AA5-8645-C1D83A0C8DAB}" type="slidenum">
              <a:rPr lang="fr-FR" smtClean="0"/>
              <a:t>5</a:t>
            </a:fld>
            <a:endParaRPr lang="fr-FR"/>
          </a:p>
        </p:txBody>
      </p:sp>
    </p:spTree>
    <p:extLst>
      <p:ext uri="{BB962C8B-B14F-4D97-AF65-F5344CB8AC3E}">
        <p14:creationId xmlns:p14="http://schemas.microsoft.com/office/powerpoint/2010/main" val="124524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0E9E3E-11CA-42E4-9D68-4CC2D3CFBCAE}" type="slidenum">
              <a:rPr lang="fr-FR" smtClean="0"/>
              <a:t>6</a:t>
            </a:fld>
            <a:endParaRPr lang="fr-FR"/>
          </a:p>
        </p:txBody>
      </p:sp>
    </p:spTree>
    <p:extLst>
      <p:ext uri="{BB962C8B-B14F-4D97-AF65-F5344CB8AC3E}">
        <p14:creationId xmlns:p14="http://schemas.microsoft.com/office/powerpoint/2010/main" val="1822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27C9C9D-93FF-4AA5-8645-C1D83A0C8DAB}" type="slidenum">
              <a:rPr lang="fr-FR" smtClean="0"/>
              <a:t>7</a:t>
            </a:fld>
            <a:endParaRPr lang="fr-FR"/>
          </a:p>
        </p:txBody>
      </p:sp>
    </p:spTree>
    <p:extLst>
      <p:ext uri="{BB962C8B-B14F-4D97-AF65-F5344CB8AC3E}">
        <p14:creationId xmlns:p14="http://schemas.microsoft.com/office/powerpoint/2010/main" val="10416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0E9E3E-11CA-42E4-9D68-4CC2D3CFBCAE}" type="slidenum">
              <a:rPr lang="fr-FR" smtClean="0"/>
              <a:t>9</a:t>
            </a:fld>
            <a:endParaRPr lang="fr-FR"/>
          </a:p>
        </p:txBody>
      </p:sp>
    </p:spTree>
    <p:extLst>
      <p:ext uri="{BB962C8B-B14F-4D97-AF65-F5344CB8AC3E}">
        <p14:creationId xmlns:p14="http://schemas.microsoft.com/office/powerpoint/2010/main" val="874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0E9E3E-11CA-42E4-9D68-4CC2D3CFBCAE}" type="slidenum">
              <a:rPr lang="fr-FR" smtClean="0"/>
              <a:t>10</a:t>
            </a:fld>
            <a:endParaRPr lang="fr-FR"/>
          </a:p>
        </p:txBody>
      </p:sp>
    </p:spTree>
    <p:extLst>
      <p:ext uri="{BB962C8B-B14F-4D97-AF65-F5344CB8AC3E}">
        <p14:creationId xmlns:p14="http://schemas.microsoft.com/office/powerpoint/2010/main" val="259674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7C9C9D-93FF-4AA5-8645-C1D83A0C8DAB}" type="slidenum">
              <a:rPr lang="fr-FR" smtClean="0"/>
              <a:t>11</a:t>
            </a:fld>
            <a:endParaRPr lang="fr-FR"/>
          </a:p>
        </p:txBody>
      </p:sp>
    </p:spTree>
    <p:extLst>
      <p:ext uri="{BB962C8B-B14F-4D97-AF65-F5344CB8AC3E}">
        <p14:creationId xmlns:p14="http://schemas.microsoft.com/office/powerpoint/2010/main" val="2580398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Master" Target="../slideMasters/slideMaster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5">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31800" y="3013711"/>
            <a:ext cx="6143567" cy="923330"/>
          </a:xfrm>
          <a:prstGeom prst="rect">
            <a:avLst/>
          </a:prstGeom>
        </p:spPr>
        <p:txBody>
          <a:bodyPr wrap="square" lIns="0" tIns="0" rIns="0" bIns="0" anchor="t">
            <a:spAutoFit/>
          </a:bodyPr>
          <a:lstStyle>
            <a:lvl1pPr algn="l">
              <a:defRPr lang="fr-FR" sz="3730" b="1" kern="1200" cap="all" baseline="0" dirty="0">
                <a:solidFill>
                  <a:schemeClr val="tx2"/>
                </a:solidFill>
                <a:latin typeface="+mj-lt"/>
                <a:ea typeface="+mj-ea"/>
                <a:cs typeface="+mj-cs"/>
              </a:defRPr>
            </a:lvl1pPr>
          </a:lstStyle>
          <a:p>
            <a:r>
              <a:rPr lang="fr-FR"/>
              <a:t>Modifiez le style du titre</a:t>
            </a:r>
            <a:endParaRPr lang="en-GB"/>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bg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a:t>Author</a:t>
            </a:r>
          </a:p>
          <a:p>
            <a:pPr lvl="1"/>
            <a:r>
              <a:rPr lang="en-US"/>
              <a:t>Date</a:t>
            </a:r>
            <a:endParaRPr lang="en-GB"/>
          </a:p>
        </p:txBody>
      </p:sp>
      <p:grpSp>
        <p:nvGrpSpPr>
          <p:cNvPr id="5" name="Group 4"/>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
        <p:nvSpPr>
          <p:cNvPr id="19" name="Subtitle 2">
            <a:extLst>
              <a:ext uri="{FF2B5EF4-FFF2-40B4-BE49-F238E27FC236}">
                <a16:creationId xmlns:a16="http://schemas.microsoft.com/office/drawing/2014/main" id="{80E5A092-85BC-CB4D-9230-4F79A298D085}"/>
              </a:ext>
            </a:extLst>
          </p:cNvPr>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a:defRPr lang="en-GB" sz="2400" b="0" dirty="0"/>
            </a:lvl1pPr>
          </a:lstStyle>
          <a:p>
            <a:pPr lvl="0" defTabSz="914112">
              <a:spcAft>
                <a:spcPts val="600"/>
              </a:spcAft>
            </a:pPr>
            <a:r>
              <a:rPr lang="en-US"/>
              <a:t>CLICK TO EDIT MASTER SUBTITLE STYLE</a:t>
            </a:r>
            <a:endParaRPr lang="en-GB"/>
          </a:p>
        </p:txBody>
      </p:sp>
      <p:pic>
        <p:nvPicPr>
          <p:cNvPr id="22" name="Image 21" descr="Une image contenant clipart&#10;&#10;Description générée automatiquement">
            <a:extLst>
              <a:ext uri="{FF2B5EF4-FFF2-40B4-BE49-F238E27FC236}">
                <a16:creationId xmlns:a16="http://schemas.microsoft.com/office/drawing/2014/main" id="{01077794-03C6-2C48-B5C3-AA6C7E0D08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6204" y="6230820"/>
            <a:ext cx="1020723" cy="389533"/>
          </a:xfrm>
          <a:prstGeom prst="rect">
            <a:avLst/>
          </a:prstGeom>
        </p:spPr>
      </p:pic>
    </p:spTree>
    <p:extLst>
      <p:ext uri="{BB962C8B-B14F-4D97-AF65-F5344CB8AC3E}">
        <p14:creationId xmlns:p14="http://schemas.microsoft.com/office/powerpoint/2010/main" val="263992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442386" y="1835151"/>
            <a:ext cx="11338981" cy="4008967"/>
          </a:xfrm>
          <a:prstGeom prst="rect">
            <a:avLst/>
          </a:prstGeom>
          <a:solidFill>
            <a:schemeClr val="bg1">
              <a:lumMod val="95000"/>
            </a:schemeClr>
          </a:solidFill>
        </p:spPr>
        <p:txBody>
          <a:bodyPr bIns="468000" anchor="ctr" anchorCtr="0"/>
          <a:lstStyle>
            <a:lvl1pPr algn="ctr">
              <a:defRPr sz="1867"/>
            </a:lvl1pPr>
          </a:lstStyle>
          <a:p>
            <a:r>
              <a:rPr lang="en-GB"/>
              <a:t>CLICK TO ADD IMAGE</a:t>
            </a:r>
          </a:p>
        </p:txBody>
      </p:sp>
      <p:sp>
        <p:nvSpPr>
          <p:cNvPr id="5" name="Title 1">
            <a:extLst>
              <a:ext uri="{FF2B5EF4-FFF2-40B4-BE49-F238E27FC236}">
                <a16:creationId xmlns:a16="http://schemas.microsoft.com/office/drawing/2014/main" id="{52FE83C8-5A9E-AE45-B428-5178601EC5BE}"/>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7" name="Text Placeholder 8">
            <a:extLst>
              <a:ext uri="{FF2B5EF4-FFF2-40B4-BE49-F238E27FC236}">
                <a16:creationId xmlns:a16="http://schemas.microsoft.com/office/drawing/2014/main" id="{483A6660-FF68-479E-B7B4-1C8C83866DD5}"/>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191844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3 images">
    <p:spTree>
      <p:nvGrpSpPr>
        <p:cNvPr id="1" name=""/>
        <p:cNvGrpSpPr/>
        <p:nvPr/>
      </p:nvGrpSpPr>
      <p:grpSpPr>
        <a:xfrm>
          <a:off x="0" y="0"/>
          <a:ext cx="0" cy="0"/>
          <a:chOff x="0" y="0"/>
          <a:chExt cx="0" cy="0"/>
        </a:xfrm>
      </p:grpSpPr>
      <p:sp>
        <p:nvSpPr>
          <p:cNvPr id="5" name="Rectangle 4"/>
          <p:cNvSpPr/>
          <p:nvPr userDrawn="1"/>
        </p:nvSpPr>
        <p:spPr>
          <a:xfrm>
            <a:off x="8918615" y="1835151"/>
            <a:ext cx="2862752" cy="4008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Text Placeholder 3"/>
          <p:cNvSpPr>
            <a:spLocks noGrp="1"/>
          </p:cNvSpPr>
          <p:nvPr>
            <p:ph type="body" sz="quarter" idx="15" hasCustomPrompt="1"/>
          </p:nvPr>
        </p:nvSpPr>
        <p:spPr>
          <a:xfrm>
            <a:off x="442384" y="1835151"/>
            <a:ext cx="8129097" cy="4008967"/>
          </a:xfrm>
          <a:prstGeom prst="rect">
            <a:avLst/>
          </a:prstGeom>
        </p:spPr>
        <p:txBody>
          <a:bodyPr lIns="0" tIns="0" rIns="0" bIns="0"/>
          <a:lstStyle>
            <a:lvl4pPr marL="717434" indent="-366124">
              <a:buFont typeface="Arial" panose="020B0604020202020204" pitchFamily="34" charset="0"/>
              <a:buChar char="•"/>
              <a:defRPr/>
            </a:lvl4pPr>
          </a:lstStyle>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6" hasCustomPrompt="1"/>
          </p:nvPr>
        </p:nvSpPr>
        <p:spPr>
          <a:xfrm>
            <a:off x="9091553" y="1984353"/>
            <a:ext cx="2516879" cy="1145792"/>
          </a:xfrm>
          <a:prstGeom prst="rect">
            <a:avLst/>
          </a:prstGeom>
        </p:spPr>
        <p:txBody>
          <a:bodyPr bIns="468000" anchor="ctr" anchorCtr="0"/>
          <a:lstStyle>
            <a:lvl1pPr algn="ctr">
              <a:defRPr sz="1600" b="0"/>
            </a:lvl1pPr>
          </a:lstStyle>
          <a:p>
            <a:r>
              <a:rPr lang="en-GB"/>
              <a:t>ADD IMAGE</a:t>
            </a:r>
          </a:p>
        </p:txBody>
      </p:sp>
      <p:sp>
        <p:nvSpPr>
          <p:cNvPr id="8" name="Picture Placeholder 10"/>
          <p:cNvSpPr>
            <a:spLocks noGrp="1"/>
          </p:cNvSpPr>
          <p:nvPr>
            <p:ph type="pic" sz="quarter" idx="17" hasCustomPrompt="1"/>
          </p:nvPr>
        </p:nvSpPr>
        <p:spPr>
          <a:xfrm>
            <a:off x="9091553" y="3272729"/>
            <a:ext cx="2516879" cy="1145792"/>
          </a:xfrm>
          <a:prstGeom prst="rect">
            <a:avLst/>
          </a:prstGeom>
        </p:spPr>
        <p:txBody>
          <a:bodyPr bIns="468000" anchor="ctr" anchorCtr="0"/>
          <a:lstStyle>
            <a:lvl1pPr algn="ctr">
              <a:defRPr sz="1600" b="0"/>
            </a:lvl1pPr>
          </a:lstStyle>
          <a:p>
            <a:r>
              <a:rPr lang="en-GB"/>
              <a:t>ADD IMAGE</a:t>
            </a:r>
          </a:p>
        </p:txBody>
      </p:sp>
      <p:sp>
        <p:nvSpPr>
          <p:cNvPr id="10" name="Picture Placeholder 10"/>
          <p:cNvSpPr>
            <a:spLocks noGrp="1"/>
          </p:cNvSpPr>
          <p:nvPr>
            <p:ph type="pic" sz="quarter" idx="18" hasCustomPrompt="1"/>
          </p:nvPr>
        </p:nvSpPr>
        <p:spPr>
          <a:xfrm>
            <a:off x="9091553" y="4561105"/>
            <a:ext cx="2516879" cy="1145792"/>
          </a:xfrm>
          <a:prstGeom prst="rect">
            <a:avLst/>
          </a:prstGeom>
        </p:spPr>
        <p:txBody>
          <a:bodyPr bIns="468000" anchor="ctr" anchorCtr="0"/>
          <a:lstStyle>
            <a:lvl1pPr algn="ctr">
              <a:defRPr sz="1600" b="0"/>
            </a:lvl1pPr>
          </a:lstStyle>
          <a:p>
            <a:r>
              <a:rPr lang="en-GB"/>
              <a:t>ADD IMAGE</a:t>
            </a:r>
          </a:p>
        </p:txBody>
      </p:sp>
      <p:sp>
        <p:nvSpPr>
          <p:cNvPr id="12" name="Title 1">
            <a:extLst>
              <a:ext uri="{FF2B5EF4-FFF2-40B4-BE49-F238E27FC236}">
                <a16:creationId xmlns:a16="http://schemas.microsoft.com/office/drawing/2014/main" id="{6F5EBCAA-B37F-D446-AA88-390EB45E183C}"/>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3C036479-ADC1-404C-9E1B-2901D1DEB4AC}"/>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62134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2 colonnes + images">
    <p:spTree>
      <p:nvGrpSpPr>
        <p:cNvPr id="1" name=""/>
        <p:cNvGrpSpPr/>
        <p:nvPr/>
      </p:nvGrpSpPr>
      <p:grpSpPr>
        <a:xfrm>
          <a:off x="0" y="0"/>
          <a:ext cx="0" cy="0"/>
          <a:chOff x="0" y="0"/>
          <a:chExt cx="0" cy="0"/>
        </a:xfrm>
      </p:grpSpPr>
      <p:sp>
        <p:nvSpPr>
          <p:cNvPr id="5" name="Rectangle 4"/>
          <p:cNvSpPr/>
          <p:nvPr userDrawn="1"/>
        </p:nvSpPr>
        <p:spPr>
          <a:xfrm>
            <a:off x="8918615" y="1835151"/>
            <a:ext cx="2862752" cy="40089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Text Placeholder 3"/>
          <p:cNvSpPr>
            <a:spLocks noGrp="1"/>
          </p:cNvSpPr>
          <p:nvPr>
            <p:ph type="body" sz="quarter" idx="15" hasCustomPrompt="1"/>
          </p:nvPr>
        </p:nvSpPr>
        <p:spPr>
          <a:xfrm>
            <a:off x="442383" y="1835151"/>
            <a:ext cx="3936000" cy="4008967"/>
          </a:xfrm>
          <a:prstGeom prst="rect">
            <a:avLst/>
          </a:prstGeom>
        </p:spPr>
        <p:txBody>
          <a:bodyPr lIns="0" tIns="0" rIns="0" bIns="0"/>
          <a:lstStyle>
            <a:lvl1pPr>
              <a:defRPr sz="2133"/>
            </a:lvl1pPr>
            <a:lvl2pPr>
              <a:defRPr sz="2133"/>
            </a:lvl2pPr>
            <a:lvl3pPr>
              <a:defRPr sz="2133"/>
            </a:lvl3pPr>
            <a:lvl4pPr marL="717434" indent="-366124">
              <a:buFont typeface="Arial" panose="020B0604020202020204" pitchFamily="34" charset="0"/>
              <a:buChar char="•"/>
              <a:defRPr sz="2133"/>
            </a:lvl4pPr>
            <a:lvl5pPr>
              <a:defRPr sz="2133"/>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6" hasCustomPrompt="1"/>
          </p:nvPr>
        </p:nvSpPr>
        <p:spPr>
          <a:xfrm>
            <a:off x="9091553" y="1984353"/>
            <a:ext cx="2516879" cy="1145792"/>
          </a:xfrm>
          <a:prstGeom prst="rect">
            <a:avLst/>
          </a:prstGeom>
        </p:spPr>
        <p:txBody>
          <a:bodyPr bIns="468000" anchor="ctr" anchorCtr="0"/>
          <a:lstStyle>
            <a:lvl1pPr algn="ctr">
              <a:defRPr sz="1600" b="0"/>
            </a:lvl1pPr>
          </a:lstStyle>
          <a:p>
            <a:r>
              <a:rPr lang="en-GB"/>
              <a:t>ADD IMAGE</a:t>
            </a:r>
          </a:p>
        </p:txBody>
      </p:sp>
      <p:sp>
        <p:nvSpPr>
          <p:cNvPr id="8" name="Picture Placeholder 10"/>
          <p:cNvSpPr>
            <a:spLocks noGrp="1"/>
          </p:cNvSpPr>
          <p:nvPr>
            <p:ph type="pic" sz="quarter" idx="17" hasCustomPrompt="1"/>
          </p:nvPr>
        </p:nvSpPr>
        <p:spPr>
          <a:xfrm>
            <a:off x="9091553" y="3272729"/>
            <a:ext cx="2516879" cy="1145792"/>
          </a:xfrm>
          <a:prstGeom prst="rect">
            <a:avLst/>
          </a:prstGeom>
        </p:spPr>
        <p:txBody>
          <a:bodyPr bIns="468000" anchor="ctr" anchorCtr="0"/>
          <a:lstStyle>
            <a:lvl1pPr algn="ctr">
              <a:defRPr sz="1600" b="0"/>
            </a:lvl1pPr>
          </a:lstStyle>
          <a:p>
            <a:r>
              <a:rPr lang="en-GB"/>
              <a:t>ADD IMAGE</a:t>
            </a:r>
          </a:p>
        </p:txBody>
      </p:sp>
      <p:sp>
        <p:nvSpPr>
          <p:cNvPr id="10" name="Picture Placeholder 10"/>
          <p:cNvSpPr>
            <a:spLocks noGrp="1"/>
          </p:cNvSpPr>
          <p:nvPr>
            <p:ph type="pic" sz="quarter" idx="18" hasCustomPrompt="1"/>
          </p:nvPr>
        </p:nvSpPr>
        <p:spPr>
          <a:xfrm>
            <a:off x="9091553" y="4561105"/>
            <a:ext cx="2516879" cy="1145792"/>
          </a:xfrm>
          <a:prstGeom prst="rect">
            <a:avLst/>
          </a:prstGeom>
        </p:spPr>
        <p:txBody>
          <a:bodyPr bIns="468000" anchor="ctr" anchorCtr="0"/>
          <a:lstStyle>
            <a:lvl1pPr algn="ctr">
              <a:defRPr sz="1600" b="0"/>
            </a:lvl1pPr>
          </a:lstStyle>
          <a:p>
            <a:r>
              <a:rPr lang="en-GB"/>
              <a:t>ADD IMAGE</a:t>
            </a:r>
          </a:p>
        </p:txBody>
      </p:sp>
      <p:sp>
        <p:nvSpPr>
          <p:cNvPr id="7" name="Text Placeholder 6"/>
          <p:cNvSpPr>
            <a:spLocks noGrp="1"/>
          </p:cNvSpPr>
          <p:nvPr>
            <p:ph type="body" sz="quarter" idx="19" hasCustomPrompt="1"/>
          </p:nvPr>
        </p:nvSpPr>
        <p:spPr>
          <a:xfrm>
            <a:off x="4635480" y="1835151"/>
            <a:ext cx="3936000" cy="4008967"/>
          </a:xfrm>
          <a:prstGeom prst="rect">
            <a:avLst/>
          </a:prstGeom>
        </p:spPr>
        <p:txBody>
          <a:bodyPr lIns="0" tIns="0" rIns="0" bIns="0"/>
          <a:lstStyle>
            <a:lvl1pPr>
              <a:defRPr sz="2133"/>
            </a:lvl1pPr>
            <a:lvl2pPr>
              <a:defRPr sz="2133"/>
            </a:lvl2pPr>
            <a:lvl3pPr>
              <a:defRPr sz="2133"/>
            </a:lvl3pPr>
            <a:lvl4pPr marL="717434" indent="-366124">
              <a:buFont typeface="Arial" panose="020B0604020202020204" pitchFamily="34" charset="0"/>
              <a:buChar char="•"/>
              <a:defRPr sz="2133"/>
            </a:lvl4pPr>
            <a:lvl5pPr>
              <a:defRPr sz="2133"/>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a:extLst>
              <a:ext uri="{FF2B5EF4-FFF2-40B4-BE49-F238E27FC236}">
                <a16:creationId xmlns:a16="http://schemas.microsoft.com/office/drawing/2014/main" id="{3E428F5E-BB36-A945-A236-1DF4E0B4A333}"/>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14" name="Text Placeholder 8">
            <a:extLst>
              <a:ext uri="{FF2B5EF4-FFF2-40B4-BE49-F238E27FC236}">
                <a16:creationId xmlns:a16="http://schemas.microsoft.com/office/drawing/2014/main" id="{1B959C9A-E627-42AB-8E7F-837F37D7F24F}"/>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406442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mp; titre">
    <p:spTree>
      <p:nvGrpSpPr>
        <p:cNvPr id="1" name=""/>
        <p:cNvGrpSpPr/>
        <p:nvPr/>
      </p:nvGrpSpPr>
      <p:grpSpPr>
        <a:xfrm>
          <a:off x="0" y="0"/>
          <a:ext cx="0" cy="0"/>
          <a:chOff x="0" y="0"/>
          <a:chExt cx="0" cy="0"/>
        </a:xfrm>
      </p:grpSpPr>
      <p:sp>
        <p:nvSpPr>
          <p:cNvPr id="7" name="Content Placeholder 1"/>
          <p:cNvSpPr>
            <a:spLocks noGrp="1"/>
          </p:cNvSpPr>
          <p:nvPr>
            <p:ph sz="quarter" idx="31"/>
            <p:custDataLst>
              <p:tags r:id="rId1"/>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quarter" idx="32"/>
            <p:custDataLst>
              <p:tags r:id="rId2"/>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33"/>
            <p:custDataLst>
              <p:tags r:id="rId3"/>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p:cNvSpPr>
            <a:spLocks noGrp="1"/>
          </p:cNvSpPr>
          <p:nvPr>
            <p:ph sz="quarter" idx="34"/>
            <p:custDataLst>
              <p:tags r:id="rId4"/>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35"/>
            <p:custDataLst>
              <p:tags r:id="rId5"/>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p:cNvSpPr>
            <a:spLocks noGrp="1"/>
          </p:cNvSpPr>
          <p:nvPr>
            <p:ph sz="quarter" idx="36"/>
            <p:custDataLst>
              <p:tags r:id="rId6"/>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7"/>
          <p:cNvSpPr>
            <a:spLocks noGrp="1"/>
          </p:cNvSpPr>
          <p:nvPr>
            <p:ph sz="quarter" idx="37"/>
            <p:custDataLst>
              <p:tags r:id="rId7"/>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8"/>
          <p:cNvSpPr>
            <a:spLocks noGrp="1"/>
          </p:cNvSpPr>
          <p:nvPr>
            <p:ph sz="quarter" idx="38"/>
            <p:custDataLst>
              <p:tags r:id="rId8"/>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9"/>
          <p:cNvSpPr>
            <a:spLocks noGrp="1"/>
          </p:cNvSpPr>
          <p:nvPr>
            <p:ph sz="quarter" idx="39"/>
            <p:custDataLst>
              <p:tags r:id="rId9"/>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0"/>
          <p:cNvSpPr>
            <a:spLocks noGrp="1"/>
          </p:cNvSpPr>
          <p:nvPr>
            <p:ph sz="quarter" idx="40"/>
            <p:custDataLst>
              <p:tags r:id="rId10"/>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p:cNvSpPr>
            <a:spLocks noGrp="1"/>
          </p:cNvSpPr>
          <p:nvPr>
            <p:ph sz="quarter" idx="41"/>
            <p:custDataLst>
              <p:tags r:id="rId11"/>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2"/>
          <p:cNvSpPr>
            <a:spLocks noGrp="1"/>
          </p:cNvSpPr>
          <p:nvPr>
            <p:ph sz="quarter" idx="42"/>
            <p:custDataLst>
              <p:tags r:id="rId12"/>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43"/>
            <p:custDataLst>
              <p:tags r:id="rId13"/>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p:cNvSpPr>
            <a:spLocks noGrp="1"/>
          </p:cNvSpPr>
          <p:nvPr>
            <p:ph sz="quarter" idx="44"/>
            <p:custDataLst>
              <p:tags r:id="rId14"/>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5"/>
          <p:cNvSpPr>
            <a:spLocks noGrp="1"/>
          </p:cNvSpPr>
          <p:nvPr>
            <p:ph sz="quarter" idx="45"/>
            <p:custDataLst>
              <p:tags r:id="rId15"/>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16"/>
          <p:cNvSpPr>
            <a:spLocks noGrp="1"/>
          </p:cNvSpPr>
          <p:nvPr>
            <p:ph sz="quarter" idx="46"/>
            <p:custDataLst>
              <p:tags r:id="rId16"/>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17"/>
          <p:cNvSpPr>
            <a:spLocks noGrp="1"/>
          </p:cNvSpPr>
          <p:nvPr>
            <p:ph sz="quarter" idx="47"/>
            <p:custDataLst>
              <p:tags r:id="rId17"/>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18"/>
          <p:cNvSpPr>
            <a:spLocks noGrp="1"/>
          </p:cNvSpPr>
          <p:nvPr>
            <p:ph sz="quarter" idx="48"/>
            <p:custDataLst>
              <p:tags r:id="rId18"/>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9"/>
          <p:cNvSpPr>
            <a:spLocks noGrp="1"/>
          </p:cNvSpPr>
          <p:nvPr>
            <p:ph sz="quarter" idx="49"/>
            <p:custDataLst>
              <p:tags r:id="rId19"/>
            </p:custDataLst>
          </p:nvPr>
        </p:nvSpPr>
        <p:spPr>
          <a:xfrm>
            <a:off x="12460734" y="1144712"/>
            <a:ext cx="425115" cy="36754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0"/>
          <p:cNvSpPr>
            <a:spLocks noGrp="1"/>
          </p:cNvSpPr>
          <p:nvPr>
            <p:ph idx="1"/>
            <p:custDataLst>
              <p:tags r:id="rId20"/>
            </p:custDataLst>
          </p:nvPr>
        </p:nvSpPr>
        <p:spPr>
          <a:xfrm>
            <a:off x="12460734" y="1144712"/>
            <a:ext cx="425115" cy="367546"/>
          </a:xfrm>
        </p:spPr>
        <p:txBody>
          <a:bodyPr/>
          <a:lstStyle>
            <a:lvl5pPr>
              <a:defRPr/>
            </a:lvl5pPr>
            <a:lvl6pPr>
              <a:defRPr baseline="0"/>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595155" y="558344"/>
            <a:ext cx="11001036" cy="284070"/>
          </a:xfrm>
        </p:spPr>
        <p:txBody>
          <a:bodyPr/>
          <a:lstStyle>
            <a:lvl1pPr algn="l">
              <a:defRPr/>
            </a:lvl1pPr>
          </a:lstStyle>
          <a:p>
            <a:r>
              <a:rPr lang="en-US"/>
              <a:t>Click to edit Master title style</a:t>
            </a:r>
          </a:p>
        </p:txBody>
      </p:sp>
      <p:sp>
        <p:nvSpPr>
          <p:cNvPr id="28" name="Espace réservé du texte 27"/>
          <p:cNvSpPr>
            <a:spLocks noGrp="1"/>
          </p:cNvSpPr>
          <p:nvPr>
            <p:ph type="body" sz="quarter" idx="51"/>
          </p:nvPr>
        </p:nvSpPr>
        <p:spPr>
          <a:xfrm>
            <a:off x="595154" y="846632"/>
            <a:ext cx="11000095" cy="732328"/>
          </a:xfrm>
        </p:spPr>
        <p:txBody>
          <a:bodyPr/>
          <a:lstStyle>
            <a:lvl1pPr algn="just">
              <a:defRPr lang="fr-FR" sz="1633" b="0" kern="1200" spc="-5" dirty="0" smtClean="0">
                <a:solidFill>
                  <a:srgbClr val="9C8B84"/>
                </a:solidFill>
                <a:latin typeface="Trebuchet MS" panose="020B0603020202020204" pitchFamily="34" charset="0"/>
                <a:ea typeface="+mn-ea"/>
                <a:cs typeface="Trebuchet MS"/>
              </a:defRPr>
            </a:lvl1pPr>
          </a:lstStyle>
          <a:p>
            <a:pPr lvl="0"/>
            <a:endParaRPr lang="en-US"/>
          </a:p>
        </p:txBody>
      </p:sp>
      <p:sp>
        <p:nvSpPr>
          <p:cNvPr id="29" name="Espace réservé du texte 24"/>
          <p:cNvSpPr>
            <a:spLocks noGrp="1"/>
          </p:cNvSpPr>
          <p:nvPr>
            <p:ph type="body" sz="quarter" idx="52"/>
          </p:nvPr>
        </p:nvSpPr>
        <p:spPr>
          <a:xfrm>
            <a:off x="595155" y="336925"/>
            <a:ext cx="6374736" cy="138225"/>
          </a:xfrm>
        </p:spPr>
        <p:txBody>
          <a:bodyPr/>
          <a:lstStyle>
            <a:lvl1pPr algn="just">
              <a:defRPr lang="fr-FR" sz="726" kern="1200" spc="-5" dirty="0" smtClean="0">
                <a:solidFill>
                  <a:srgbClr val="9C8B84"/>
                </a:solidFill>
                <a:latin typeface="Trebuchet MS"/>
                <a:ea typeface="+mn-ea"/>
                <a:cs typeface="Trebuchet MS"/>
              </a:defRPr>
            </a:lvl1pPr>
          </a:lstStyle>
          <a:p>
            <a:pPr lvl="0"/>
            <a:r>
              <a:rPr lang="en-US"/>
              <a:t>VOTRE PROJET &gt;  NOTRE APPROCHE  &gt;  NOTRE PROPOSITION &gt; BDO TRANSACTION ADVISORY SERVICES</a:t>
            </a:r>
          </a:p>
        </p:txBody>
      </p:sp>
      <p:sp>
        <p:nvSpPr>
          <p:cNvPr id="26" name="Slide Number Placeholder 1"/>
          <p:cNvSpPr>
            <a:spLocks noGrp="1"/>
          </p:cNvSpPr>
          <p:nvPr>
            <p:ph type="sldNum" sz="quarter" idx="10"/>
          </p:nvPr>
        </p:nvSpPr>
        <p:spPr>
          <a:xfrm>
            <a:off x="5890775" y="6491109"/>
            <a:ext cx="410451" cy="113017"/>
          </a:xfrm>
        </p:spPr>
        <p:txBody>
          <a:bodyPr/>
          <a:lstStyle/>
          <a:p>
            <a:fld id="{D1F8AC67-8649-4DF3-896E-D4ABC81FCA57}" type="slidenum">
              <a:rPr lang="en-US" smtClean="0"/>
              <a:pPr/>
              <a:t>‹N°›</a:t>
            </a:fld>
            <a:endParaRPr lang="en-US"/>
          </a:p>
        </p:txBody>
      </p:sp>
    </p:spTree>
    <p:extLst>
      <p:ext uri="{BB962C8B-B14F-4D97-AF65-F5344CB8AC3E}">
        <p14:creationId xmlns:p14="http://schemas.microsoft.com/office/powerpoint/2010/main" val="414838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seu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320088"/>
          </a:xfrm>
        </p:spPr>
        <p:txBody>
          <a:bodyPr/>
          <a:lstStyle>
            <a:lvl1pPr>
              <a:lnSpc>
                <a:spcPct val="80000"/>
              </a:lnSpc>
              <a:defRPr/>
            </a:lvl1pPr>
          </a:lstStyle>
          <a:p>
            <a:r>
              <a:rPr lang="fr-FR"/>
              <a:t>Modifiez le style du titre</a:t>
            </a:r>
            <a:endParaRPr lang="en-GB"/>
          </a:p>
        </p:txBody>
      </p:sp>
      <p:sp>
        <p:nvSpPr>
          <p:cNvPr id="9" name="Text Placeholder 8"/>
          <p:cNvSpPr>
            <a:spLocks noGrp="1"/>
          </p:cNvSpPr>
          <p:nvPr>
            <p:ph type="body" sz="quarter" idx="14" hasCustomPrompt="1"/>
          </p:nvPr>
        </p:nvSpPr>
        <p:spPr bwMode="gray">
          <a:xfrm>
            <a:off x="431802" y="1104346"/>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2653428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VER_Plain">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7E5705-4614-9847-93FF-7BF4267C6A0A}"/>
              </a:ext>
            </a:extLst>
          </p:cNvPr>
          <p:cNvPicPr>
            <a:picLocks noChangeAspect="1"/>
          </p:cNvPicPr>
          <p:nvPr/>
        </p:nvPicPr>
        <p:blipFill>
          <a:blip r:embed="rId2"/>
          <a:stretch>
            <a:fillRect/>
          </a:stretch>
        </p:blipFill>
        <p:spPr>
          <a:xfrm>
            <a:off x="0" y="0"/>
            <a:ext cx="12192000" cy="6858000"/>
          </a:xfrm>
          <a:prstGeom prst="rect">
            <a:avLst/>
          </a:prstGeom>
        </p:spPr>
      </p:pic>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a:t>Author</a:t>
            </a:r>
          </a:p>
          <a:p>
            <a:pPr lvl="1"/>
            <a:r>
              <a:rPr lang="en-US"/>
              <a:t>Date</a:t>
            </a:r>
            <a:endParaRPr lang="en-GB"/>
          </a:p>
        </p:txBody>
      </p:sp>
      <p:grpSp>
        <p:nvGrpSpPr>
          <p:cNvPr id="4" name="Group 3"/>
          <p:cNvGrpSpPr/>
          <p:nvPr/>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7" name="Group 6"/>
          <p:cNvGrpSpPr/>
          <p:nvPr/>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
        <p:nvSpPr>
          <p:cNvPr id="22" name="Title 1">
            <a:extLst>
              <a:ext uri="{FF2B5EF4-FFF2-40B4-BE49-F238E27FC236}">
                <a16:creationId xmlns:a16="http://schemas.microsoft.com/office/drawing/2014/main" id="{FCAE305E-5DDC-7645-9B0E-0995604F0A19}"/>
              </a:ext>
            </a:extLst>
          </p:cNvPr>
          <p:cNvSpPr>
            <a:spLocks noGrp="1"/>
          </p:cNvSpPr>
          <p:nvPr>
            <p:ph type="ctrTitle"/>
          </p:nvPr>
        </p:nvSpPr>
        <p:spPr bwMode="gray">
          <a:xfrm>
            <a:off x="431800" y="3013711"/>
            <a:ext cx="6143567" cy="919227"/>
          </a:xfrm>
          <a:prstGeom prst="rect">
            <a:avLst/>
          </a:prstGeom>
        </p:spPr>
        <p:txBody>
          <a:bodyPr wrap="square" lIns="0" tIns="0" rIns="0" bIns="0" anchor="t">
            <a:spAutoFit/>
          </a:bodyPr>
          <a:lstStyle>
            <a:lvl1pPr algn="l">
              <a:defRPr sz="3733">
                <a:solidFill>
                  <a:schemeClr val="tx2"/>
                </a:solidFill>
              </a:defRPr>
            </a:lvl1pPr>
          </a:lstStyle>
          <a:p>
            <a:r>
              <a:rPr lang="fr-FR"/>
              <a:t>Modifiez le style du titre</a:t>
            </a:r>
            <a:endParaRPr lang="en-GB"/>
          </a:p>
        </p:txBody>
      </p:sp>
      <p:sp>
        <p:nvSpPr>
          <p:cNvPr id="23" name="Subtitle 2">
            <a:extLst>
              <a:ext uri="{FF2B5EF4-FFF2-40B4-BE49-F238E27FC236}">
                <a16:creationId xmlns:a16="http://schemas.microsoft.com/office/drawing/2014/main" id="{EC44B38B-B175-0345-B193-9C29194F1D94}"/>
              </a:ext>
            </a:extLst>
          </p:cNvPr>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a:t>CLICK TO EDIT MASTER SUBTITLE STYLE</a:t>
            </a:r>
            <a:endParaRPr lang="en-GB"/>
          </a:p>
        </p:txBody>
      </p:sp>
      <p:pic>
        <p:nvPicPr>
          <p:cNvPr id="19" name="Image 18">
            <a:extLst>
              <a:ext uri="{FF2B5EF4-FFF2-40B4-BE49-F238E27FC236}">
                <a16:creationId xmlns:a16="http://schemas.microsoft.com/office/drawing/2014/main" id="{20C29E2B-9447-4272-A316-41D87C363537}"/>
              </a:ext>
            </a:extLst>
          </p:cNvPr>
          <p:cNvPicPr>
            <a:picLocks noChangeAspect="1"/>
          </p:cNvPicPr>
          <p:nvPr/>
        </p:nvPicPr>
        <p:blipFill rotWithShape="1">
          <a:blip r:embed="rId3"/>
          <a:srcRect l="7921" t="17014" r="6956" b="24211"/>
          <a:stretch/>
        </p:blipFill>
        <p:spPr>
          <a:xfrm>
            <a:off x="10759154" y="6101698"/>
            <a:ext cx="1324599" cy="615952"/>
          </a:xfrm>
          <a:prstGeom prst="rect">
            <a:avLst/>
          </a:prstGeom>
        </p:spPr>
      </p:pic>
    </p:spTree>
    <p:extLst>
      <p:ext uri="{BB962C8B-B14F-4D97-AF65-F5344CB8AC3E}">
        <p14:creationId xmlns:p14="http://schemas.microsoft.com/office/powerpoint/2010/main" val="29815869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RNIERE">
    <p:spTree>
      <p:nvGrpSpPr>
        <p:cNvPr id="1" name=""/>
        <p:cNvGrpSpPr/>
        <p:nvPr/>
      </p:nvGrpSpPr>
      <p:grpSpPr>
        <a:xfrm>
          <a:off x="0" y="0"/>
          <a:ext cx="0" cy="0"/>
          <a:chOff x="0" y="0"/>
          <a:chExt cx="0" cy="0"/>
        </a:xfrm>
      </p:grpSpPr>
      <p:pic>
        <p:nvPicPr>
          <p:cNvPr id="3" name="Image 2" descr="Une image contenant texte, carte&#10;&#10;Description générée automatiquement">
            <a:extLst>
              <a:ext uri="{FF2B5EF4-FFF2-40B4-BE49-F238E27FC236}">
                <a16:creationId xmlns:a16="http://schemas.microsoft.com/office/drawing/2014/main" id="{D5C67E98-C5FD-9E43-908B-08FA7390C859}"/>
              </a:ext>
            </a:extLst>
          </p:cNvPr>
          <p:cNvPicPr>
            <a:picLocks noChangeAspect="1"/>
          </p:cNvPicPr>
          <p:nvPr/>
        </p:nvPicPr>
        <p:blipFill>
          <a:blip r:embed="rId2"/>
          <a:stretch>
            <a:fillRect/>
          </a:stretch>
        </p:blipFill>
        <p:spPr>
          <a:xfrm>
            <a:off x="5511800" y="0"/>
            <a:ext cx="6680200" cy="6858000"/>
          </a:xfrm>
          <a:prstGeom prst="rect">
            <a:avLst/>
          </a:prstGeom>
        </p:spPr>
      </p:pic>
      <p:pic>
        <p:nvPicPr>
          <p:cNvPr id="13" name="Image 12">
            <a:extLst>
              <a:ext uri="{FF2B5EF4-FFF2-40B4-BE49-F238E27FC236}">
                <a16:creationId xmlns:a16="http://schemas.microsoft.com/office/drawing/2014/main" id="{D39CBC76-F01F-8741-9C93-EC7805E4A7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744" b="5915"/>
          <a:stretch/>
        </p:blipFill>
        <p:spPr>
          <a:xfrm>
            <a:off x="4650425" y="-1"/>
            <a:ext cx="2844790" cy="6859262"/>
          </a:xfrm>
          <a:prstGeom prst="rect">
            <a:avLst/>
          </a:prstGeom>
        </p:spPr>
      </p:pic>
      <p:sp>
        <p:nvSpPr>
          <p:cNvPr id="14" name="Espace réservé du texte 3">
            <a:extLst>
              <a:ext uri="{FF2B5EF4-FFF2-40B4-BE49-F238E27FC236}">
                <a16:creationId xmlns:a16="http://schemas.microsoft.com/office/drawing/2014/main" id="{DDB178F2-F242-E24A-939D-92FB6A59A4B4}"/>
              </a:ext>
            </a:extLst>
          </p:cNvPr>
          <p:cNvSpPr txBox="1">
            <a:spLocks/>
          </p:cNvSpPr>
          <p:nvPr/>
        </p:nvSpPr>
        <p:spPr bwMode="gray">
          <a:xfrm>
            <a:off x="422835" y="2882457"/>
            <a:ext cx="4306416" cy="1678306"/>
          </a:xfrm>
          <a:prstGeom prst="rect">
            <a:avLst/>
          </a:prstGeom>
        </p:spPr>
        <p:txBody>
          <a:bodyPr lIns="0" tIns="0" rIns="0" bIns="0"/>
          <a:lstStyle>
            <a:lvl1pPr marL="0" indent="0" algn="l" defTabSz="914112" rtl="0" eaLnBrk="1" latinLnBrk="0" hangingPunct="1">
              <a:lnSpc>
                <a:spcPct val="100000"/>
              </a:lnSpc>
              <a:spcBef>
                <a:spcPts val="0"/>
              </a:spcBef>
              <a:spcAft>
                <a:spcPts val="450"/>
              </a:spcAft>
              <a:buFont typeface="Arial" pitchFamily="34" charset="0"/>
              <a:buNone/>
              <a:defRPr sz="1800" b="1" kern="1200">
                <a:solidFill>
                  <a:schemeClr val="tx2"/>
                </a:solidFill>
                <a:latin typeface="+mn-lt"/>
                <a:ea typeface="+mn-ea"/>
                <a:cs typeface="+mn-cs"/>
              </a:defRPr>
            </a:lvl1pPr>
            <a:lvl2pPr marL="0" indent="0" algn="l" defTabSz="914112" rtl="0" eaLnBrk="1" latinLnBrk="0" hangingPunct="1">
              <a:lnSpc>
                <a:spcPct val="100000"/>
              </a:lnSpc>
              <a:spcBef>
                <a:spcPts val="0"/>
              </a:spcBef>
              <a:spcAft>
                <a:spcPts val="450"/>
              </a:spcAft>
              <a:buFont typeface="Arial" pitchFamily="34" charset="0"/>
              <a:buNone/>
              <a:defRPr sz="1800" kern="1200">
                <a:solidFill>
                  <a:schemeClr val="tx1"/>
                </a:solidFill>
                <a:latin typeface="+mn-lt"/>
                <a:ea typeface="+mn-ea"/>
                <a:cs typeface="+mn-cs"/>
              </a:defRPr>
            </a:lvl2pPr>
            <a:lvl3pPr marL="263489" indent="-263489" algn="l" defTabSz="914112" rtl="0" eaLnBrk="1" latinLnBrk="0" hangingPunct="1">
              <a:lnSpc>
                <a:spcPct val="100000"/>
              </a:lnSpc>
              <a:spcBef>
                <a:spcPts val="0"/>
              </a:spcBef>
              <a:spcAft>
                <a:spcPts val="450"/>
              </a:spcAft>
              <a:buClr>
                <a:schemeClr val="tx2"/>
              </a:buClr>
              <a:buSzPct val="90000"/>
              <a:buFont typeface="Wingdings 3" panose="05040102010807070707" pitchFamily="18" charset="2"/>
              <a:buChar char="u"/>
              <a:defRPr sz="1800" kern="1200">
                <a:solidFill>
                  <a:schemeClr val="tx1"/>
                </a:solidFill>
                <a:latin typeface="+mn-lt"/>
                <a:ea typeface="+mn-ea"/>
                <a:cs typeface="+mn-cs"/>
              </a:defRPr>
            </a:lvl3pPr>
            <a:lvl4pPr marL="538089" indent="-274600" algn="l" defTabSz="914112" rtl="0" eaLnBrk="1" latinLnBrk="0" hangingPunct="1">
              <a:lnSpc>
                <a:spcPct val="100000"/>
              </a:lnSpc>
              <a:spcBef>
                <a:spcPts val="0"/>
              </a:spcBef>
              <a:spcAft>
                <a:spcPts val="450"/>
              </a:spcAft>
              <a:buClr>
                <a:schemeClr val="tx2"/>
              </a:buClr>
              <a:buFont typeface="Trebuchet MS" pitchFamily="34" charset="0"/>
              <a:buChar char="–"/>
              <a:defRPr sz="1800" kern="1200">
                <a:solidFill>
                  <a:schemeClr val="tx1"/>
                </a:solidFill>
                <a:latin typeface="+mn-lt"/>
                <a:ea typeface="+mn-ea"/>
                <a:cs typeface="+mn-cs"/>
              </a:defRPr>
            </a:lvl4pPr>
            <a:lvl5pPr marL="803163" indent="-265076" algn="l" defTabSz="914112" rtl="0" eaLnBrk="1" latinLnBrk="0" hangingPunct="1">
              <a:lnSpc>
                <a:spcPct val="100000"/>
              </a:lnSpc>
              <a:spcBef>
                <a:spcPts val="0"/>
              </a:spcBef>
              <a:spcAft>
                <a:spcPts val="450"/>
              </a:spcAft>
              <a:buClr>
                <a:schemeClr val="tx2"/>
              </a:buClr>
              <a:buFont typeface="Trebuchet MS" pitchFamily="34" charset="0"/>
              <a:buChar char="–"/>
              <a:defRPr sz="1800" kern="1200">
                <a:solidFill>
                  <a:schemeClr val="tx1"/>
                </a:solidFill>
                <a:latin typeface="+mn-lt"/>
                <a:ea typeface="+mn-ea"/>
                <a:cs typeface="+mn-cs"/>
              </a:defRPr>
            </a:lvl5pPr>
            <a:lvl6pPr marL="628846" indent="-155820" algn="l" defTabSz="914112" rtl="0" eaLnBrk="1" latinLnBrk="0" hangingPunct="1">
              <a:lnSpc>
                <a:spcPct val="110000"/>
              </a:lnSpc>
              <a:spcBef>
                <a:spcPts val="0"/>
              </a:spcBef>
              <a:spcAft>
                <a:spcPts val="450"/>
              </a:spcAft>
              <a:buFont typeface="Trebuchet MS" pitchFamily="34" charset="0"/>
              <a:buChar char="–"/>
              <a:defRPr lang="en-GB" sz="900" kern="1200" baseline="0">
                <a:solidFill>
                  <a:schemeClr val="tx1"/>
                </a:solidFill>
                <a:latin typeface="+mn-lt"/>
                <a:ea typeface="+mn-ea"/>
                <a:cs typeface="+mn-cs"/>
              </a:defRPr>
            </a:lvl6pPr>
            <a:lvl7pPr marL="2970863" indent="-228528" algn="l" defTabSz="914112" rtl="0" eaLnBrk="1" latinLnBrk="0" hangingPunct="1">
              <a:spcBef>
                <a:spcPts val="0"/>
              </a:spcBef>
              <a:spcAft>
                <a:spcPts val="450"/>
              </a:spcAft>
              <a:buFont typeface="Arial" pitchFamily="34" charset="0"/>
              <a:buChar char="•"/>
              <a:defRPr sz="2000" kern="1200">
                <a:solidFill>
                  <a:schemeClr val="tx1"/>
                </a:solidFill>
                <a:latin typeface="+mn-lt"/>
                <a:ea typeface="+mn-ea"/>
                <a:cs typeface="+mn-cs"/>
              </a:defRPr>
            </a:lvl7pPr>
            <a:lvl8pPr marL="3427920" indent="-228528" algn="l" defTabSz="914112" rtl="0" eaLnBrk="1" latinLnBrk="0" hangingPunct="1">
              <a:spcBef>
                <a:spcPts val="0"/>
              </a:spcBef>
              <a:spcAft>
                <a:spcPts val="450"/>
              </a:spcAft>
              <a:buFont typeface="Arial" pitchFamily="34" charset="0"/>
              <a:buChar char="•"/>
              <a:defRPr sz="2000" kern="1200">
                <a:solidFill>
                  <a:schemeClr val="tx1"/>
                </a:solidFill>
                <a:latin typeface="+mn-lt"/>
                <a:ea typeface="+mn-ea"/>
                <a:cs typeface="+mn-cs"/>
              </a:defRPr>
            </a:lvl8pPr>
            <a:lvl9pPr marL="3884975" indent="-228528" algn="l" defTabSz="914112" rtl="0" eaLnBrk="1" latinLnBrk="0" hangingPunct="1">
              <a:spcBef>
                <a:spcPts val="0"/>
              </a:spcBef>
              <a:spcAft>
                <a:spcPts val="450"/>
              </a:spcAft>
              <a:buFont typeface="Arial" pitchFamily="34" charset="0"/>
              <a:buChar char="•"/>
              <a:defRPr sz="2000" kern="1200">
                <a:solidFill>
                  <a:schemeClr val="tx1"/>
                </a:solidFill>
                <a:latin typeface="+mn-lt"/>
                <a:ea typeface="+mn-ea"/>
                <a:cs typeface="+mn-cs"/>
              </a:defRPr>
            </a:lvl9pPr>
          </a:lstStyle>
          <a:p>
            <a:pPr marL="0" marR="0" lvl="0" indent="0" algn="l" defTabSz="685800" rtl="0" eaLnBrk="1" fontAlgn="base" latinLnBrk="0" hangingPunct="1">
              <a:lnSpc>
                <a:spcPct val="100000"/>
              </a:lnSpc>
              <a:spcBef>
                <a:spcPct val="20000"/>
              </a:spcBef>
              <a:spcAft>
                <a:spcPct val="0"/>
              </a:spcAft>
              <a:buClrTx/>
              <a:buSzTx/>
              <a:buFont typeface="Arial" pitchFamily="34" charset="0"/>
              <a:buNone/>
              <a:tabLst/>
              <a:defRPr/>
            </a:pPr>
            <a:r>
              <a:rPr kumimoji="0" lang="fr-FR" sz="1400" b="0" i="0" u="none" strike="noStrike" kern="0" cap="none" spc="0" normalizeH="0" baseline="0" noProof="0">
                <a:ln>
                  <a:noFill/>
                </a:ln>
                <a:solidFill>
                  <a:srgbClr val="404040"/>
                </a:solidFill>
                <a:effectLst/>
                <a:uLnTx/>
                <a:uFillTx/>
                <a:latin typeface="Trebuchet MS"/>
                <a:ea typeface="+mn-ea"/>
                <a:cs typeface="+mn-cs"/>
              </a:rPr>
              <a:t>43-47 avenue de la Grande Armée</a:t>
            </a:r>
          </a:p>
          <a:p>
            <a:pPr marL="0" marR="0" lvl="0" indent="0" algn="l" defTabSz="685800" rtl="0" eaLnBrk="1" fontAlgn="base" latinLnBrk="0" hangingPunct="1">
              <a:lnSpc>
                <a:spcPct val="100000"/>
              </a:lnSpc>
              <a:spcBef>
                <a:spcPct val="20000"/>
              </a:spcBef>
              <a:spcAft>
                <a:spcPct val="0"/>
              </a:spcAft>
              <a:buClrTx/>
              <a:buSzTx/>
              <a:buFont typeface="Arial" pitchFamily="34" charset="0"/>
              <a:buNone/>
              <a:tabLst/>
              <a:defRPr/>
            </a:pPr>
            <a:r>
              <a:rPr kumimoji="0" lang="fr-FR" sz="1400" b="0" i="0" u="none" strike="noStrike" kern="0" cap="none" spc="0" normalizeH="0" baseline="0" noProof="0">
                <a:ln>
                  <a:noFill/>
                </a:ln>
                <a:solidFill>
                  <a:srgbClr val="404040"/>
                </a:solidFill>
                <a:effectLst/>
                <a:uLnTx/>
                <a:uFillTx/>
                <a:latin typeface="Trebuchet MS"/>
                <a:ea typeface="+mn-ea"/>
                <a:cs typeface="+mn-cs"/>
              </a:rPr>
              <a:t>75116 Paris</a:t>
            </a:r>
          </a:p>
          <a:p>
            <a:pPr marL="0" marR="0" lvl="0" indent="0" algn="l" defTabSz="685800" rtl="0" eaLnBrk="1" fontAlgn="base" latinLnBrk="0" hangingPunct="1">
              <a:lnSpc>
                <a:spcPct val="100000"/>
              </a:lnSpc>
              <a:spcBef>
                <a:spcPct val="20000"/>
              </a:spcBef>
              <a:spcAft>
                <a:spcPct val="0"/>
              </a:spcAft>
              <a:buClrTx/>
              <a:buSzTx/>
              <a:buFont typeface="Arial" pitchFamily="34" charset="0"/>
              <a:buNone/>
              <a:tabLst/>
              <a:defRPr/>
            </a:pPr>
            <a:r>
              <a:rPr kumimoji="0" lang="fr-FR" sz="1400" b="0" i="0" u="none" strike="noStrike" kern="0" cap="none" spc="0" normalizeH="0" baseline="0" noProof="0">
                <a:ln>
                  <a:noFill/>
                </a:ln>
                <a:solidFill>
                  <a:srgbClr val="404040"/>
                </a:solidFill>
                <a:effectLst/>
                <a:uLnTx/>
                <a:uFillTx/>
                <a:latin typeface="Trebuchet MS"/>
                <a:ea typeface="+mn-ea"/>
                <a:cs typeface="+mn-cs"/>
              </a:rPr>
              <a:t>+33 (1) 58 36 04 30</a:t>
            </a:r>
          </a:p>
          <a:p>
            <a:pPr marL="0" marR="0" lvl="0" indent="0" algn="l" defTabSz="685800" rtl="0" eaLnBrk="1" fontAlgn="base" latinLnBrk="0" hangingPunct="1">
              <a:lnSpc>
                <a:spcPct val="100000"/>
              </a:lnSpc>
              <a:spcBef>
                <a:spcPct val="20000"/>
              </a:spcBef>
              <a:spcAft>
                <a:spcPct val="0"/>
              </a:spcAft>
              <a:buClrTx/>
              <a:buSzTx/>
              <a:buFont typeface="Arial" pitchFamily="34" charset="0"/>
              <a:buNone/>
              <a:tabLst/>
              <a:defRPr/>
            </a:pPr>
            <a:endParaRPr kumimoji="0" lang="fr-FR" sz="1400" b="1" i="0" u="none" strike="noStrike" kern="0" cap="none" spc="0" normalizeH="0" baseline="0" noProof="0">
              <a:ln>
                <a:noFill/>
              </a:ln>
              <a:solidFill>
                <a:srgbClr val="657C91"/>
              </a:solidFill>
              <a:effectLst/>
              <a:uLnTx/>
              <a:uFillTx/>
              <a:latin typeface="Trebuchet MS"/>
              <a:ea typeface="+mn-ea"/>
              <a:cs typeface="+mn-cs"/>
            </a:endParaRPr>
          </a:p>
          <a:p>
            <a:pPr marL="0" marR="0" lvl="0" indent="0" algn="l" defTabSz="685800" rtl="0" eaLnBrk="1" fontAlgn="base" latinLnBrk="0" hangingPunct="1">
              <a:lnSpc>
                <a:spcPct val="100000"/>
              </a:lnSpc>
              <a:spcBef>
                <a:spcPct val="20000"/>
              </a:spcBef>
              <a:spcAft>
                <a:spcPct val="0"/>
              </a:spcAft>
              <a:buClrTx/>
              <a:buSzTx/>
              <a:buFont typeface="Arial" pitchFamily="34" charset="0"/>
              <a:buNone/>
              <a:tabLst/>
              <a:defRPr/>
            </a:pPr>
            <a:r>
              <a:rPr kumimoji="0" lang="fr-FR" sz="1400" b="1" i="0" u="none" strike="noStrike" kern="0" cap="none" spc="0" normalizeH="0" baseline="0" noProof="0" err="1">
                <a:ln>
                  <a:noFill/>
                </a:ln>
                <a:solidFill>
                  <a:srgbClr val="ED1A3B"/>
                </a:solidFill>
                <a:effectLst/>
                <a:uLnTx/>
                <a:uFillTx/>
                <a:latin typeface="Trebuchet MS"/>
                <a:ea typeface="+mn-ea"/>
                <a:cs typeface="+mn-cs"/>
              </a:rPr>
              <a:t>contact@bdo.fr</a:t>
            </a:r>
            <a:endParaRPr kumimoji="0" lang="fr-FR" sz="1400" b="1" i="0" u="none" strike="noStrike" kern="0" cap="none" spc="0" normalizeH="0" baseline="0" noProof="0">
              <a:ln>
                <a:noFill/>
              </a:ln>
              <a:solidFill>
                <a:srgbClr val="ED1A3B"/>
              </a:solidFill>
              <a:effectLst/>
              <a:uLnTx/>
              <a:uFillTx/>
              <a:latin typeface="Trebuchet MS"/>
              <a:ea typeface="+mn-ea"/>
              <a:cs typeface="+mn-cs"/>
            </a:endParaRPr>
          </a:p>
          <a:p>
            <a:pPr marL="0" marR="0" lvl="0" indent="0" algn="l" defTabSz="685800" rtl="0" eaLnBrk="1" fontAlgn="base" latinLnBrk="0" hangingPunct="1">
              <a:lnSpc>
                <a:spcPct val="100000"/>
              </a:lnSpc>
              <a:spcBef>
                <a:spcPct val="20000"/>
              </a:spcBef>
              <a:spcAft>
                <a:spcPct val="0"/>
              </a:spcAft>
              <a:buClrTx/>
              <a:buSzTx/>
              <a:buFont typeface="Arial" pitchFamily="34" charset="0"/>
              <a:buNone/>
              <a:tabLst/>
              <a:defRPr/>
            </a:pPr>
            <a:r>
              <a:rPr kumimoji="0" lang="fr-FR" sz="1400" b="1" i="0" u="none" strike="noStrike" kern="0" cap="none" spc="0" normalizeH="0" baseline="0" noProof="0" err="1">
                <a:ln>
                  <a:noFill/>
                </a:ln>
                <a:solidFill>
                  <a:srgbClr val="ED1A3B"/>
                </a:solidFill>
                <a:effectLst/>
                <a:uLnTx/>
                <a:uFillTx/>
                <a:latin typeface="Trebuchet MS"/>
                <a:ea typeface="+mn-ea"/>
                <a:cs typeface="+mn-cs"/>
              </a:rPr>
              <a:t>www.bdo.fr</a:t>
            </a:r>
            <a:r>
              <a:rPr kumimoji="0" lang="fr-FR" sz="1400" b="1" i="0" u="none" strike="noStrike" kern="0" cap="none" spc="0" normalizeH="0" baseline="0" noProof="0">
                <a:ln>
                  <a:noFill/>
                </a:ln>
                <a:solidFill>
                  <a:srgbClr val="ED1A3B"/>
                </a:solidFill>
                <a:effectLst/>
                <a:uLnTx/>
                <a:uFillTx/>
                <a:latin typeface="Trebuchet MS"/>
                <a:ea typeface="+mn-ea"/>
                <a:cs typeface="+mn-cs"/>
              </a:rPr>
              <a:t> </a:t>
            </a:r>
            <a:endParaRPr kumimoji="0" lang="fr-FR" sz="1400" b="1" i="0" u="none" strike="noStrike" kern="1200" cap="none" spc="0" normalizeH="0" baseline="0" noProof="0">
              <a:ln>
                <a:noFill/>
              </a:ln>
              <a:solidFill>
                <a:srgbClr val="ED1A3B"/>
              </a:solidFill>
              <a:effectLst/>
              <a:uLnTx/>
              <a:uFillTx/>
              <a:latin typeface="Trebuchet MS"/>
              <a:ea typeface="+mn-ea"/>
              <a:cs typeface="+mn-cs"/>
            </a:endParaRPr>
          </a:p>
        </p:txBody>
      </p:sp>
      <p:sp>
        <p:nvSpPr>
          <p:cNvPr id="15" name="Title Placeholder 1">
            <a:extLst>
              <a:ext uri="{FF2B5EF4-FFF2-40B4-BE49-F238E27FC236}">
                <a16:creationId xmlns:a16="http://schemas.microsoft.com/office/drawing/2014/main" id="{A3BC2644-F68E-1B4F-A773-BEEB59406B1A}"/>
              </a:ext>
            </a:extLst>
          </p:cNvPr>
          <p:cNvSpPr txBox="1">
            <a:spLocks/>
          </p:cNvSpPr>
          <p:nvPr/>
        </p:nvSpPr>
        <p:spPr bwMode="gray">
          <a:xfrm>
            <a:off x="408621" y="2161586"/>
            <a:ext cx="1020467" cy="48058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70" b="1" i="0" u="none" strike="noStrike" kern="1200" cap="none" spc="0" normalizeH="0" baseline="0" noProof="0">
                <a:ln>
                  <a:noFill/>
                </a:ln>
                <a:solidFill>
                  <a:srgbClr val="ED1A3B"/>
                </a:solidFill>
                <a:effectLst/>
                <a:uLnTx/>
                <a:uFillTx/>
                <a:latin typeface="Trebuchet MS"/>
                <a:ea typeface="+mj-ea"/>
                <a:cs typeface="+mj-cs"/>
              </a:rPr>
              <a:t>BDO</a:t>
            </a:r>
            <a:endParaRPr kumimoji="0" lang="en-GB" sz="3470" b="1" i="0" u="none" strike="noStrike" kern="1200" cap="none" spc="0" normalizeH="0" baseline="0" noProof="0">
              <a:ln>
                <a:noFill/>
              </a:ln>
              <a:solidFill>
                <a:srgbClr val="ED1A3B"/>
              </a:solidFill>
              <a:effectLst/>
              <a:uLnTx/>
              <a:uFillTx/>
              <a:latin typeface="Trebuchet MS"/>
              <a:ea typeface="+mj-ea"/>
              <a:cs typeface="+mj-cs"/>
            </a:endParaRPr>
          </a:p>
        </p:txBody>
      </p:sp>
      <p:pic>
        <p:nvPicPr>
          <p:cNvPr id="16" name="Graphique 15">
            <a:extLst>
              <a:ext uri="{FF2B5EF4-FFF2-40B4-BE49-F238E27FC236}">
                <a16:creationId xmlns:a16="http://schemas.microsoft.com/office/drawing/2014/main" id="{18382F34-428A-6C43-8B6E-F2A78E9AE40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72796" y="3429000"/>
            <a:ext cx="399374" cy="399374"/>
          </a:xfrm>
          <a:prstGeom prst="rect">
            <a:avLst/>
          </a:prstGeom>
          <a:effectLst/>
        </p:spPr>
      </p:pic>
      <p:grpSp>
        <p:nvGrpSpPr>
          <p:cNvPr id="9" name="Group 3">
            <a:extLst>
              <a:ext uri="{FF2B5EF4-FFF2-40B4-BE49-F238E27FC236}">
                <a16:creationId xmlns:a16="http://schemas.microsoft.com/office/drawing/2014/main" id="{D50A0A1F-073D-4246-A656-B8A05E14109D}"/>
              </a:ext>
            </a:extLst>
          </p:cNvPr>
          <p:cNvGrpSpPr/>
          <p:nvPr/>
        </p:nvGrpSpPr>
        <p:grpSpPr>
          <a:xfrm>
            <a:off x="674516" y="5774618"/>
            <a:ext cx="161925" cy="1089733"/>
            <a:chOff x="513955" y="4330963"/>
            <a:chExt cx="121444" cy="817300"/>
          </a:xfrm>
        </p:grpSpPr>
        <p:sp>
          <p:nvSpPr>
            <p:cNvPr id="10" name="Freeform 12">
              <a:extLst>
                <a:ext uri="{FF2B5EF4-FFF2-40B4-BE49-F238E27FC236}">
                  <a16:creationId xmlns:a16="http://schemas.microsoft.com/office/drawing/2014/main" id="{22EBF412-F88F-264D-B434-803CA0ADA407}"/>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1" name="Freeform 12">
              <a:extLst>
                <a:ext uri="{FF2B5EF4-FFF2-40B4-BE49-F238E27FC236}">
                  <a16:creationId xmlns:a16="http://schemas.microsoft.com/office/drawing/2014/main" id="{6CCA4119-C86C-2941-8C92-291624FDF259}"/>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8" name="Freeform 12">
              <a:extLst>
                <a:ext uri="{FF2B5EF4-FFF2-40B4-BE49-F238E27FC236}">
                  <a16:creationId xmlns:a16="http://schemas.microsoft.com/office/drawing/2014/main" id="{30782824-A0A9-034C-86AA-C972CBF247A4}"/>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19" name="Group 6">
            <a:extLst>
              <a:ext uri="{FF2B5EF4-FFF2-40B4-BE49-F238E27FC236}">
                <a16:creationId xmlns:a16="http://schemas.microsoft.com/office/drawing/2014/main" id="{7597B79C-D365-0744-8018-D77E35EAC5E5}"/>
              </a:ext>
            </a:extLst>
          </p:cNvPr>
          <p:cNvGrpSpPr/>
          <p:nvPr/>
        </p:nvGrpSpPr>
        <p:grpSpPr>
          <a:xfrm>
            <a:off x="675790" y="1"/>
            <a:ext cx="161925" cy="1403711"/>
            <a:chOff x="514911" y="0"/>
            <a:chExt cx="121444" cy="1052783"/>
          </a:xfrm>
        </p:grpSpPr>
        <p:sp>
          <p:nvSpPr>
            <p:cNvPr id="20" name="Freeform 12">
              <a:extLst>
                <a:ext uri="{FF2B5EF4-FFF2-40B4-BE49-F238E27FC236}">
                  <a16:creationId xmlns:a16="http://schemas.microsoft.com/office/drawing/2014/main" id="{632D97B4-7E24-E940-9D51-99283D3A99D9}"/>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a:extLst>
                <a:ext uri="{FF2B5EF4-FFF2-40B4-BE49-F238E27FC236}">
                  <a16:creationId xmlns:a16="http://schemas.microsoft.com/office/drawing/2014/main" id="{83428789-8CF7-9745-9F3D-92B21BF19FA0}"/>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2" name="Freeform 12">
              <a:extLst>
                <a:ext uri="{FF2B5EF4-FFF2-40B4-BE49-F238E27FC236}">
                  <a16:creationId xmlns:a16="http://schemas.microsoft.com/office/drawing/2014/main" id="{7B0BB148-5ABB-6544-89F7-77AC1DD254E7}"/>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pic>
        <p:nvPicPr>
          <p:cNvPr id="23" name="Image 22">
            <a:extLst>
              <a:ext uri="{FF2B5EF4-FFF2-40B4-BE49-F238E27FC236}">
                <a16:creationId xmlns:a16="http://schemas.microsoft.com/office/drawing/2014/main" id="{45F81FA4-EA3D-46F6-90DE-A357058FBA2D}"/>
              </a:ext>
            </a:extLst>
          </p:cNvPr>
          <p:cNvPicPr>
            <a:picLocks noChangeAspect="1"/>
          </p:cNvPicPr>
          <p:nvPr/>
        </p:nvPicPr>
        <p:blipFill rotWithShape="1">
          <a:blip r:embed="rId6"/>
          <a:srcRect l="7921" t="17014" r="6956" b="24211"/>
          <a:stretch/>
        </p:blipFill>
        <p:spPr>
          <a:xfrm>
            <a:off x="10759154" y="6101698"/>
            <a:ext cx="1324599" cy="615952"/>
          </a:xfrm>
          <a:prstGeom prst="rect">
            <a:avLst/>
          </a:prstGeom>
        </p:spPr>
      </p:pic>
      <p:pic>
        <p:nvPicPr>
          <p:cNvPr id="17" name="Image 16" descr="Une image contenant bâtiment, signe&#10;&#10;Description générée automatiquement">
            <a:extLst>
              <a:ext uri="{FF2B5EF4-FFF2-40B4-BE49-F238E27FC236}">
                <a16:creationId xmlns:a16="http://schemas.microsoft.com/office/drawing/2014/main" id="{928AFFD5-4130-1E92-FEEC-E287C22B2AC8}"/>
              </a:ext>
            </a:extLst>
          </p:cNvPr>
          <p:cNvPicPr>
            <a:picLocks noChangeAspect="1"/>
          </p:cNvPicPr>
          <p:nvPr userDrawn="1"/>
        </p:nvPicPr>
        <p:blipFill rotWithShape="1">
          <a:blip r:embed="rId7"/>
          <a:srcRect l="34947"/>
          <a:stretch/>
        </p:blipFill>
        <p:spPr>
          <a:xfrm>
            <a:off x="4309596" y="-4896"/>
            <a:ext cx="7940833" cy="6862896"/>
          </a:xfrm>
          <a:prstGeom prst="rect">
            <a:avLst/>
          </a:prstGeom>
        </p:spPr>
      </p:pic>
      <p:pic>
        <p:nvPicPr>
          <p:cNvPr id="24" name="Image 23">
            <a:extLst>
              <a:ext uri="{FF2B5EF4-FFF2-40B4-BE49-F238E27FC236}">
                <a16:creationId xmlns:a16="http://schemas.microsoft.com/office/drawing/2014/main" id="{841F838F-994E-3972-7CC2-3600D50DA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744" b="5915"/>
          <a:stretch/>
        </p:blipFill>
        <p:spPr>
          <a:xfrm>
            <a:off x="3082882" y="-1"/>
            <a:ext cx="3274375" cy="6859262"/>
          </a:xfrm>
          <a:prstGeom prst="rect">
            <a:avLst/>
          </a:prstGeom>
        </p:spPr>
      </p:pic>
      <p:pic>
        <p:nvPicPr>
          <p:cNvPr id="25" name="Image 24">
            <a:extLst>
              <a:ext uri="{FF2B5EF4-FFF2-40B4-BE49-F238E27FC236}">
                <a16:creationId xmlns:a16="http://schemas.microsoft.com/office/drawing/2014/main" id="{C99C3043-5CA0-1518-9D5A-2EA02510C32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78061" y="6237086"/>
            <a:ext cx="982136" cy="378279"/>
          </a:xfrm>
          <a:prstGeom prst="rect">
            <a:avLst/>
          </a:prstGeom>
        </p:spPr>
      </p:pic>
      <p:grpSp>
        <p:nvGrpSpPr>
          <p:cNvPr id="26" name="Group 3">
            <a:extLst>
              <a:ext uri="{FF2B5EF4-FFF2-40B4-BE49-F238E27FC236}">
                <a16:creationId xmlns:a16="http://schemas.microsoft.com/office/drawing/2014/main" id="{484C450D-FB43-6934-740C-7730F01294AB}"/>
              </a:ext>
            </a:extLst>
          </p:cNvPr>
          <p:cNvGrpSpPr/>
          <p:nvPr userDrawn="1"/>
        </p:nvGrpSpPr>
        <p:grpSpPr>
          <a:xfrm>
            <a:off x="674516" y="5774618"/>
            <a:ext cx="161925" cy="1089733"/>
            <a:chOff x="513955" y="4330963"/>
            <a:chExt cx="121444" cy="817300"/>
          </a:xfrm>
        </p:grpSpPr>
        <p:sp>
          <p:nvSpPr>
            <p:cNvPr id="27" name="Freeform 12">
              <a:extLst>
                <a:ext uri="{FF2B5EF4-FFF2-40B4-BE49-F238E27FC236}">
                  <a16:creationId xmlns:a16="http://schemas.microsoft.com/office/drawing/2014/main" id="{E5456476-1CDF-F614-AE22-A2F6DFE4855F}"/>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28" name="Freeform 12">
              <a:extLst>
                <a:ext uri="{FF2B5EF4-FFF2-40B4-BE49-F238E27FC236}">
                  <a16:creationId xmlns:a16="http://schemas.microsoft.com/office/drawing/2014/main" id="{FA7D137B-1A98-0A6A-6F58-08FC318A4EBB}"/>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29" name="Freeform 12">
              <a:extLst>
                <a:ext uri="{FF2B5EF4-FFF2-40B4-BE49-F238E27FC236}">
                  <a16:creationId xmlns:a16="http://schemas.microsoft.com/office/drawing/2014/main" id="{AE0D0763-18CD-A1F6-0E04-741FF1CE97DD}"/>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30" name="Group 6">
            <a:extLst>
              <a:ext uri="{FF2B5EF4-FFF2-40B4-BE49-F238E27FC236}">
                <a16:creationId xmlns:a16="http://schemas.microsoft.com/office/drawing/2014/main" id="{4393B61C-C499-BE7B-B481-9D427522A1D0}"/>
              </a:ext>
            </a:extLst>
          </p:cNvPr>
          <p:cNvGrpSpPr/>
          <p:nvPr userDrawn="1"/>
        </p:nvGrpSpPr>
        <p:grpSpPr>
          <a:xfrm>
            <a:off x="675790" y="1"/>
            <a:ext cx="161925" cy="1403711"/>
            <a:chOff x="514911" y="0"/>
            <a:chExt cx="121444" cy="1052783"/>
          </a:xfrm>
        </p:grpSpPr>
        <p:sp>
          <p:nvSpPr>
            <p:cNvPr id="31" name="Freeform 12">
              <a:extLst>
                <a:ext uri="{FF2B5EF4-FFF2-40B4-BE49-F238E27FC236}">
                  <a16:creationId xmlns:a16="http://schemas.microsoft.com/office/drawing/2014/main" id="{5DD037CC-2C9B-6FD1-97F7-6E2EA6AD4561}"/>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32" name="Freeform 12">
              <a:extLst>
                <a:ext uri="{FF2B5EF4-FFF2-40B4-BE49-F238E27FC236}">
                  <a16:creationId xmlns:a16="http://schemas.microsoft.com/office/drawing/2014/main" id="{212264F5-4E8C-18CE-FF0E-C1B9B5F98219}"/>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33" name="Freeform 12">
              <a:extLst>
                <a:ext uri="{FF2B5EF4-FFF2-40B4-BE49-F238E27FC236}">
                  <a16:creationId xmlns:a16="http://schemas.microsoft.com/office/drawing/2014/main" id="{3F0864A5-A60A-8483-9DD8-D2B17928EA69}"/>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Tree>
    <p:extLst>
      <p:ext uri="{BB962C8B-B14F-4D97-AF65-F5344CB8AC3E}">
        <p14:creationId xmlns:p14="http://schemas.microsoft.com/office/powerpoint/2010/main" val="187749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_5">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31800" y="3013711"/>
            <a:ext cx="6143567" cy="923330"/>
          </a:xfrm>
          <a:prstGeom prst="rect">
            <a:avLst/>
          </a:prstGeom>
        </p:spPr>
        <p:txBody>
          <a:bodyPr wrap="square" lIns="0" tIns="0" rIns="0" bIns="0" anchor="t">
            <a:spAutoFit/>
          </a:bodyPr>
          <a:lstStyle>
            <a:lvl1pPr algn="l">
              <a:defRPr lang="fr-FR" sz="3730" b="1" kern="1200" cap="all" baseline="0" dirty="0">
                <a:solidFill>
                  <a:schemeClr val="tx2"/>
                </a:solidFill>
                <a:latin typeface="+mj-lt"/>
                <a:ea typeface="+mj-ea"/>
                <a:cs typeface="+mj-cs"/>
              </a:defRPr>
            </a:lvl1pPr>
          </a:lstStyle>
          <a:p>
            <a:r>
              <a:rPr lang="fr-FR"/>
              <a:t>Modifiez le style du titre</a:t>
            </a:r>
            <a:endParaRPr lang="en-GB"/>
          </a:p>
        </p:txBody>
      </p:sp>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bg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a:t>Author</a:t>
            </a:r>
          </a:p>
          <a:p>
            <a:pPr lvl="1"/>
            <a:r>
              <a:rPr lang="en-US"/>
              <a:t>Date</a:t>
            </a:r>
            <a:endParaRPr lang="en-GB"/>
          </a:p>
        </p:txBody>
      </p:sp>
      <p:grpSp>
        <p:nvGrpSpPr>
          <p:cNvPr id="5" name="Group 4"/>
          <p:cNvGrpSpPr/>
          <p:nvPr userDrawn="1"/>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grpSp>
        <p:nvGrpSpPr>
          <p:cNvPr id="7" name="Group 6"/>
          <p:cNvGrpSpPr/>
          <p:nvPr userDrawn="1"/>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
        <p:nvSpPr>
          <p:cNvPr id="19" name="Subtitle 2">
            <a:extLst>
              <a:ext uri="{FF2B5EF4-FFF2-40B4-BE49-F238E27FC236}">
                <a16:creationId xmlns:a16="http://schemas.microsoft.com/office/drawing/2014/main" id="{80E5A092-85BC-CB4D-9230-4F79A298D085}"/>
              </a:ext>
            </a:extLst>
          </p:cNvPr>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a:defRPr lang="en-GB" sz="2400" b="0" dirty="0"/>
            </a:lvl1pPr>
          </a:lstStyle>
          <a:p>
            <a:pPr lvl="0" defTabSz="914112">
              <a:spcAft>
                <a:spcPts val="600"/>
              </a:spcAft>
            </a:pPr>
            <a:r>
              <a:rPr lang="en-US"/>
              <a:t>CLICK TO EDIT MASTER SUBTITLE STYLE</a:t>
            </a:r>
            <a:endParaRPr lang="en-GB"/>
          </a:p>
        </p:txBody>
      </p:sp>
      <p:pic>
        <p:nvPicPr>
          <p:cNvPr id="22" name="Image 21" descr="Une image contenant clipart&#10;&#10;Description générée automatiquement">
            <a:extLst>
              <a:ext uri="{FF2B5EF4-FFF2-40B4-BE49-F238E27FC236}">
                <a16:creationId xmlns:a16="http://schemas.microsoft.com/office/drawing/2014/main" id="{01077794-03C6-2C48-B5C3-AA6C7E0D08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76204" y="6230820"/>
            <a:ext cx="1020723" cy="389533"/>
          </a:xfrm>
          <a:prstGeom prst="rect">
            <a:avLst/>
          </a:prstGeom>
        </p:spPr>
      </p:pic>
    </p:spTree>
    <p:extLst>
      <p:ext uri="{BB962C8B-B14F-4D97-AF65-F5344CB8AC3E}">
        <p14:creationId xmlns:p14="http://schemas.microsoft.com/office/powerpoint/2010/main" val="2209418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VER_Plain">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7E5705-4614-9847-93FF-7BF4267C6A0A}"/>
              </a:ext>
            </a:extLst>
          </p:cNvPr>
          <p:cNvPicPr>
            <a:picLocks noChangeAspect="1"/>
          </p:cNvPicPr>
          <p:nvPr/>
        </p:nvPicPr>
        <p:blipFill>
          <a:blip r:embed="rId2"/>
          <a:stretch>
            <a:fillRect/>
          </a:stretch>
        </p:blipFill>
        <p:spPr>
          <a:xfrm>
            <a:off x="0" y="0"/>
            <a:ext cx="12192000" cy="6858000"/>
          </a:xfrm>
          <a:prstGeom prst="rect">
            <a:avLst/>
          </a:prstGeom>
        </p:spPr>
      </p:pic>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a:t>Author</a:t>
            </a:r>
          </a:p>
          <a:p>
            <a:pPr lvl="1"/>
            <a:r>
              <a:rPr lang="en-US"/>
              <a:t>Date</a:t>
            </a:r>
            <a:endParaRPr lang="en-GB"/>
          </a:p>
        </p:txBody>
      </p:sp>
      <p:grpSp>
        <p:nvGrpSpPr>
          <p:cNvPr id="4" name="Group 3"/>
          <p:cNvGrpSpPr/>
          <p:nvPr/>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7" name="Group 6"/>
          <p:cNvGrpSpPr/>
          <p:nvPr/>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
        <p:nvSpPr>
          <p:cNvPr id="22" name="Title 1">
            <a:extLst>
              <a:ext uri="{FF2B5EF4-FFF2-40B4-BE49-F238E27FC236}">
                <a16:creationId xmlns:a16="http://schemas.microsoft.com/office/drawing/2014/main" id="{FCAE305E-5DDC-7645-9B0E-0995604F0A19}"/>
              </a:ext>
            </a:extLst>
          </p:cNvPr>
          <p:cNvSpPr>
            <a:spLocks noGrp="1"/>
          </p:cNvSpPr>
          <p:nvPr>
            <p:ph type="ctrTitle"/>
          </p:nvPr>
        </p:nvSpPr>
        <p:spPr bwMode="gray">
          <a:xfrm>
            <a:off x="431800" y="3013711"/>
            <a:ext cx="6143567" cy="919227"/>
          </a:xfrm>
          <a:prstGeom prst="rect">
            <a:avLst/>
          </a:prstGeom>
        </p:spPr>
        <p:txBody>
          <a:bodyPr wrap="square" lIns="0" tIns="0" rIns="0" bIns="0" anchor="t">
            <a:spAutoFit/>
          </a:bodyPr>
          <a:lstStyle>
            <a:lvl1pPr algn="l">
              <a:defRPr sz="3733">
                <a:solidFill>
                  <a:schemeClr val="tx2"/>
                </a:solidFill>
              </a:defRPr>
            </a:lvl1pPr>
          </a:lstStyle>
          <a:p>
            <a:r>
              <a:rPr lang="fr-FR"/>
              <a:t>Modifiez le style du titre</a:t>
            </a:r>
            <a:endParaRPr lang="en-GB"/>
          </a:p>
        </p:txBody>
      </p:sp>
      <p:sp>
        <p:nvSpPr>
          <p:cNvPr id="23" name="Subtitle 2">
            <a:extLst>
              <a:ext uri="{FF2B5EF4-FFF2-40B4-BE49-F238E27FC236}">
                <a16:creationId xmlns:a16="http://schemas.microsoft.com/office/drawing/2014/main" id="{EC44B38B-B175-0345-B193-9C29194F1D94}"/>
              </a:ext>
            </a:extLst>
          </p:cNvPr>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a:t>CLICK TO EDIT MASTER SUBTITLE STYLE</a:t>
            </a:r>
            <a:endParaRPr lang="en-GB"/>
          </a:p>
        </p:txBody>
      </p:sp>
      <p:pic>
        <p:nvPicPr>
          <p:cNvPr id="2" name="Picture 6">
            <a:extLst>
              <a:ext uri="{FF2B5EF4-FFF2-40B4-BE49-F238E27FC236}">
                <a16:creationId xmlns:a16="http://schemas.microsoft.com/office/drawing/2014/main" id="{CE3E257D-D729-458D-BABE-ED4043372780}"/>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8530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RNIERE">
    <p:spTree>
      <p:nvGrpSpPr>
        <p:cNvPr id="1" name=""/>
        <p:cNvGrpSpPr/>
        <p:nvPr/>
      </p:nvGrpSpPr>
      <p:grpSpPr>
        <a:xfrm>
          <a:off x="0" y="0"/>
          <a:ext cx="0" cy="0"/>
          <a:chOff x="0" y="0"/>
          <a:chExt cx="0" cy="0"/>
        </a:xfrm>
      </p:grpSpPr>
      <p:pic>
        <p:nvPicPr>
          <p:cNvPr id="3" name="Image 2" descr="Une image contenant texte, carte&#10;&#10;Description générée automatiquement">
            <a:extLst>
              <a:ext uri="{FF2B5EF4-FFF2-40B4-BE49-F238E27FC236}">
                <a16:creationId xmlns:a16="http://schemas.microsoft.com/office/drawing/2014/main" id="{D5C67E98-C5FD-9E43-908B-08FA7390C859}"/>
              </a:ext>
            </a:extLst>
          </p:cNvPr>
          <p:cNvPicPr>
            <a:picLocks noChangeAspect="1"/>
          </p:cNvPicPr>
          <p:nvPr/>
        </p:nvPicPr>
        <p:blipFill>
          <a:blip r:embed="rId2"/>
          <a:stretch>
            <a:fillRect/>
          </a:stretch>
        </p:blipFill>
        <p:spPr>
          <a:xfrm>
            <a:off x="5511800" y="0"/>
            <a:ext cx="6680200" cy="6858000"/>
          </a:xfrm>
          <a:prstGeom prst="rect">
            <a:avLst/>
          </a:prstGeom>
        </p:spPr>
      </p:pic>
      <p:pic>
        <p:nvPicPr>
          <p:cNvPr id="13" name="Image 12">
            <a:extLst>
              <a:ext uri="{FF2B5EF4-FFF2-40B4-BE49-F238E27FC236}">
                <a16:creationId xmlns:a16="http://schemas.microsoft.com/office/drawing/2014/main" id="{D39CBC76-F01F-8741-9C93-EC7805E4A7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744" b="5915"/>
          <a:stretch/>
        </p:blipFill>
        <p:spPr>
          <a:xfrm>
            <a:off x="4650425" y="-1"/>
            <a:ext cx="2844790" cy="6859262"/>
          </a:xfrm>
          <a:prstGeom prst="rect">
            <a:avLst/>
          </a:prstGeom>
        </p:spPr>
      </p:pic>
      <p:pic>
        <p:nvPicPr>
          <p:cNvPr id="16" name="Graphique 15">
            <a:extLst>
              <a:ext uri="{FF2B5EF4-FFF2-40B4-BE49-F238E27FC236}">
                <a16:creationId xmlns:a16="http://schemas.microsoft.com/office/drawing/2014/main" id="{18382F34-428A-6C43-8B6E-F2A78E9AE40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72796" y="3429000"/>
            <a:ext cx="399374" cy="399374"/>
          </a:xfrm>
          <a:prstGeom prst="rect">
            <a:avLst/>
          </a:prstGeom>
          <a:effectLst/>
        </p:spPr>
      </p:pic>
      <p:grpSp>
        <p:nvGrpSpPr>
          <p:cNvPr id="9" name="Group 3">
            <a:extLst>
              <a:ext uri="{FF2B5EF4-FFF2-40B4-BE49-F238E27FC236}">
                <a16:creationId xmlns:a16="http://schemas.microsoft.com/office/drawing/2014/main" id="{D50A0A1F-073D-4246-A656-B8A05E14109D}"/>
              </a:ext>
            </a:extLst>
          </p:cNvPr>
          <p:cNvGrpSpPr/>
          <p:nvPr/>
        </p:nvGrpSpPr>
        <p:grpSpPr>
          <a:xfrm>
            <a:off x="674516" y="5774618"/>
            <a:ext cx="161925" cy="1089733"/>
            <a:chOff x="513955" y="4330963"/>
            <a:chExt cx="121444" cy="817300"/>
          </a:xfrm>
        </p:grpSpPr>
        <p:sp>
          <p:nvSpPr>
            <p:cNvPr id="10" name="Freeform 12">
              <a:extLst>
                <a:ext uri="{FF2B5EF4-FFF2-40B4-BE49-F238E27FC236}">
                  <a16:creationId xmlns:a16="http://schemas.microsoft.com/office/drawing/2014/main" id="{22EBF412-F88F-264D-B434-803CA0ADA407}"/>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1" name="Freeform 12">
              <a:extLst>
                <a:ext uri="{FF2B5EF4-FFF2-40B4-BE49-F238E27FC236}">
                  <a16:creationId xmlns:a16="http://schemas.microsoft.com/office/drawing/2014/main" id="{6CCA4119-C86C-2941-8C92-291624FDF259}"/>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8" name="Freeform 12">
              <a:extLst>
                <a:ext uri="{FF2B5EF4-FFF2-40B4-BE49-F238E27FC236}">
                  <a16:creationId xmlns:a16="http://schemas.microsoft.com/office/drawing/2014/main" id="{30782824-A0A9-034C-86AA-C972CBF247A4}"/>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19" name="Group 6">
            <a:extLst>
              <a:ext uri="{FF2B5EF4-FFF2-40B4-BE49-F238E27FC236}">
                <a16:creationId xmlns:a16="http://schemas.microsoft.com/office/drawing/2014/main" id="{7597B79C-D365-0744-8018-D77E35EAC5E5}"/>
              </a:ext>
            </a:extLst>
          </p:cNvPr>
          <p:cNvGrpSpPr/>
          <p:nvPr/>
        </p:nvGrpSpPr>
        <p:grpSpPr>
          <a:xfrm>
            <a:off x="675790" y="1"/>
            <a:ext cx="161925" cy="1403711"/>
            <a:chOff x="514911" y="0"/>
            <a:chExt cx="121444" cy="1052783"/>
          </a:xfrm>
        </p:grpSpPr>
        <p:sp>
          <p:nvSpPr>
            <p:cNvPr id="20" name="Freeform 12">
              <a:extLst>
                <a:ext uri="{FF2B5EF4-FFF2-40B4-BE49-F238E27FC236}">
                  <a16:creationId xmlns:a16="http://schemas.microsoft.com/office/drawing/2014/main" id="{632D97B4-7E24-E940-9D51-99283D3A99D9}"/>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a:extLst>
                <a:ext uri="{FF2B5EF4-FFF2-40B4-BE49-F238E27FC236}">
                  <a16:creationId xmlns:a16="http://schemas.microsoft.com/office/drawing/2014/main" id="{83428789-8CF7-9745-9F3D-92B21BF19FA0}"/>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2" name="Freeform 12">
              <a:extLst>
                <a:ext uri="{FF2B5EF4-FFF2-40B4-BE49-F238E27FC236}">
                  <a16:creationId xmlns:a16="http://schemas.microsoft.com/office/drawing/2014/main" id="{7B0BB148-5ABB-6544-89F7-77AC1DD254E7}"/>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pic>
        <p:nvPicPr>
          <p:cNvPr id="23" name="Image 22">
            <a:extLst>
              <a:ext uri="{FF2B5EF4-FFF2-40B4-BE49-F238E27FC236}">
                <a16:creationId xmlns:a16="http://schemas.microsoft.com/office/drawing/2014/main" id="{45F81FA4-EA3D-46F6-90DE-A357058FBA2D}"/>
              </a:ext>
            </a:extLst>
          </p:cNvPr>
          <p:cNvPicPr>
            <a:picLocks noChangeAspect="1"/>
          </p:cNvPicPr>
          <p:nvPr/>
        </p:nvPicPr>
        <p:blipFill rotWithShape="1">
          <a:blip r:embed="rId6"/>
          <a:srcRect l="7921" t="17014" r="6956" b="24211"/>
          <a:stretch/>
        </p:blipFill>
        <p:spPr>
          <a:xfrm>
            <a:off x="10759154" y="6101698"/>
            <a:ext cx="1324599" cy="615952"/>
          </a:xfrm>
          <a:prstGeom prst="rect">
            <a:avLst/>
          </a:prstGeom>
        </p:spPr>
      </p:pic>
      <p:pic>
        <p:nvPicPr>
          <p:cNvPr id="17" name="Image 16" descr="Une image contenant bâtiment, signe&#10;&#10;Description générée automatiquement">
            <a:extLst>
              <a:ext uri="{FF2B5EF4-FFF2-40B4-BE49-F238E27FC236}">
                <a16:creationId xmlns:a16="http://schemas.microsoft.com/office/drawing/2014/main" id="{8ED2B02B-3E42-4388-0E61-E4288524AC42}"/>
              </a:ext>
            </a:extLst>
          </p:cNvPr>
          <p:cNvPicPr>
            <a:picLocks noChangeAspect="1"/>
          </p:cNvPicPr>
          <p:nvPr userDrawn="1"/>
        </p:nvPicPr>
        <p:blipFill rotWithShape="1">
          <a:blip r:embed="rId7"/>
          <a:srcRect l="34947"/>
          <a:stretch/>
        </p:blipFill>
        <p:spPr>
          <a:xfrm>
            <a:off x="4309596" y="-4896"/>
            <a:ext cx="7940833" cy="6862896"/>
          </a:xfrm>
          <a:prstGeom prst="rect">
            <a:avLst/>
          </a:prstGeom>
        </p:spPr>
      </p:pic>
      <p:pic>
        <p:nvPicPr>
          <p:cNvPr id="24" name="Image 23">
            <a:extLst>
              <a:ext uri="{FF2B5EF4-FFF2-40B4-BE49-F238E27FC236}">
                <a16:creationId xmlns:a16="http://schemas.microsoft.com/office/drawing/2014/main" id="{76439EFB-C87F-E694-D072-2173FCAC36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744" b="5915"/>
          <a:stretch/>
        </p:blipFill>
        <p:spPr>
          <a:xfrm>
            <a:off x="3082882" y="-1"/>
            <a:ext cx="3274375" cy="6859262"/>
          </a:xfrm>
          <a:prstGeom prst="rect">
            <a:avLst/>
          </a:prstGeom>
        </p:spPr>
      </p:pic>
      <p:pic>
        <p:nvPicPr>
          <p:cNvPr id="25" name="Image 24">
            <a:extLst>
              <a:ext uri="{FF2B5EF4-FFF2-40B4-BE49-F238E27FC236}">
                <a16:creationId xmlns:a16="http://schemas.microsoft.com/office/drawing/2014/main" id="{9EC3EB21-1B90-0498-4EDF-E0C93AD1E4E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78061" y="6237086"/>
            <a:ext cx="982136" cy="378279"/>
          </a:xfrm>
          <a:prstGeom prst="rect">
            <a:avLst/>
          </a:prstGeom>
        </p:spPr>
      </p:pic>
      <p:grpSp>
        <p:nvGrpSpPr>
          <p:cNvPr id="26" name="Group 3">
            <a:extLst>
              <a:ext uri="{FF2B5EF4-FFF2-40B4-BE49-F238E27FC236}">
                <a16:creationId xmlns:a16="http://schemas.microsoft.com/office/drawing/2014/main" id="{3BBC3A48-6736-6C4C-7C16-A36F2C836343}"/>
              </a:ext>
            </a:extLst>
          </p:cNvPr>
          <p:cNvGrpSpPr/>
          <p:nvPr userDrawn="1"/>
        </p:nvGrpSpPr>
        <p:grpSpPr>
          <a:xfrm>
            <a:off x="674516" y="5774618"/>
            <a:ext cx="161925" cy="1089733"/>
            <a:chOff x="513955" y="4330963"/>
            <a:chExt cx="121444" cy="817300"/>
          </a:xfrm>
        </p:grpSpPr>
        <p:sp>
          <p:nvSpPr>
            <p:cNvPr id="27" name="Freeform 12">
              <a:extLst>
                <a:ext uri="{FF2B5EF4-FFF2-40B4-BE49-F238E27FC236}">
                  <a16:creationId xmlns:a16="http://schemas.microsoft.com/office/drawing/2014/main" id="{D10D5EDD-75F9-4E5E-1BE0-92703DD27B1C}"/>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28" name="Freeform 12">
              <a:extLst>
                <a:ext uri="{FF2B5EF4-FFF2-40B4-BE49-F238E27FC236}">
                  <a16:creationId xmlns:a16="http://schemas.microsoft.com/office/drawing/2014/main" id="{B4AE13F7-6E53-3857-6C8A-97ACAA3C8EC5}"/>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29" name="Freeform 12">
              <a:extLst>
                <a:ext uri="{FF2B5EF4-FFF2-40B4-BE49-F238E27FC236}">
                  <a16:creationId xmlns:a16="http://schemas.microsoft.com/office/drawing/2014/main" id="{4CC465B6-4565-2B12-7EB8-C7579648AB91}"/>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30" name="Group 6">
            <a:extLst>
              <a:ext uri="{FF2B5EF4-FFF2-40B4-BE49-F238E27FC236}">
                <a16:creationId xmlns:a16="http://schemas.microsoft.com/office/drawing/2014/main" id="{D73E962E-AA66-F14A-4CAD-87FDDA8D68EE}"/>
              </a:ext>
            </a:extLst>
          </p:cNvPr>
          <p:cNvGrpSpPr/>
          <p:nvPr userDrawn="1"/>
        </p:nvGrpSpPr>
        <p:grpSpPr>
          <a:xfrm>
            <a:off x="675790" y="1"/>
            <a:ext cx="161925" cy="1403711"/>
            <a:chOff x="514911" y="0"/>
            <a:chExt cx="121444" cy="1052783"/>
          </a:xfrm>
        </p:grpSpPr>
        <p:sp>
          <p:nvSpPr>
            <p:cNvPr id="31" name="Freeform 12">
              <a:extLst>
                <a:ext uri="{FF2B5EF4-FFF2-40B4-BE49-F238E27FC236}">
                  <a16:creationId xmlns:a16="http://schemas.microsoft.com/office/drawing/2014/main" id="{7161A242-5897-E8D4-AA5E-E35D7276BAA1}"/>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32" name="Freeform 12">
              <a:extLst>
                <a:ext uri="{FF2B5EF4-FFF2-40B4-BE49-F238E27FC236}">
                  <a16:creationId xmlns:a16="http://schemas.microsoft.com/office/drawing/2014/main" id="{2107CD65-F532-4B82-2BE8-DD6F0F636E8B}"/>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33" name="Freeform 12">
              <a:extLst>
                <a:ext uri="{FF2B5EF4-FFF2-40B4-BE49-F238E27FC236}">
                  <a16:creationId xmlns:a16="http://schemas.microsoft.com/office/drawing/2014/main" id="{B1B6B526-256E-0375-4348-0A9909D12A32}"/>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Tree>
    <p:extLst>
      <p:ext uri="{BB962C8B-B14F-4D97-AF65-F5344CB8AC3E}">
        <p14:creationId xmlns:p14="http://schemas.microsoft.com/office/powerpoint/2010/main" val="40767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1 colonne">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31804" y="1664464"/>
            <a:ext cx="1128606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sz="2000"/>
            </a:lvl2pPr>
            <a:lvl3pPr>
              <a:lnSpc>
                <a:spcPct val="100000"/>
              </a:lnSpc>
              <a:spcBef>
                <a:spcPts val="0"/>
              </a:spcBef>
              <a:spcAft>
                <a:spcPts val="600"/>
              </a:spcAft>
              <a:defRPr sz="2000"/>
            </a:lvl3pPr>
            <a:lvl4pPr>
              <a:lnSpc>
                <a:spcPct val="100000"/>
              </a:lnSpc>
              <a:spcBef>
                <a:spcPts val="0"/>
              </a:spcBef>
              <a:spcAft>
                <a:spcPts val="600"/>
              </a:spcAft>
              <a:defRPr sz="2000"/>
            </a:lvl4pPr>
            <a:lvl5pPr>
              <a:lnSpc>
                <a:spcPct val="100000"/>
              </a:lnSpc>
              <a:spcBef>
                <a:spcPts val="0"/>
              </a:spcBef>
              <a:spcAft>
                <a:spcPts val="600"/>
              </a:spcAft>
              <a:defRPr sz="20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12" name="Text Placeholder 8">
            <a:extLst>
              <a:ext uri="{FF2B5EF4-FFF2-40B4-BE49-F238E27FC236}">
                <a16:creationId xmlns:a16="http://schemas.microsoft.com/office/drawing/2014/main" id="{C3DE4CD3-55C6-1F4B-817D-91598B0438F4}"/>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
        <p:nvSpPr>
          <p:cNvPr id="9" name="Title Placeholder 1">
            <a:extLst>
              <a:ext uri="{FF2B5EF4-FFF2-40B4-BE49-F238E27FC236}">
                <a16:creationId xmlns:a16="http://schemas.microsoft.com/office/drawing/2014/main" id="{310B11B6-DDF3-9D45-8447-718C6A0B9A14}"/>
              </a:ext>
            </a:extLst>
          </p:cNvPr>
          <p:cNvSpPr>
            <a:spLocks noGrp="1"/>
          </p:cNvSpPr>
          <p:nvPr>
            <p:ph type="title"/>
          </p:nvPr>
        </p:nvSpPr>
        <p:spPr bwMode="gray">
          <a:xfrm>
            <a:off x="422835" y="770467"/>
            <a:ext cx="11328397" cy="344710"/>
          </a:xfrm>
          <a:prstGeom prst="rect">
            <a:avLst/>
          </a:prstGeom>
        </p:spPr>
        <p:txBody>
          <a:bodyPr vert="horz" wrap="square" lIns="0" tIns="0" rIns="0" bIns="0" rtlCol="0" anchor="t" anchorCtr="0">
            <a:spAutoFit/>
          </a:bodyPr>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303737784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eading and Chart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344710"/>
          </a:xfrm>
          <a:prstGeom prst="rect">
            <a:avLst/>
          </a:prstGeom>
        </p:spPr>
        <p:txBody>
          <a:bodyPr/>
          <a:lstStyle>
            <a:lvl1pPr>
              <a:lnSpc>
                <a:spcPct val="80000"/>
              </a:lnSpc>
              <a:defRPr/>
            </a:lvl1pPr>
          </a:lstStyle>
          <a:p>
            <a:r>
              <a:rPr lang="en-US"/>
              <a:t>Click to edit Master title style</a:t>
            </a:r>
            <a:endParaRPr lang="en-GB"/>
          </a:p>
        </p:txBody>
      </p:sp>
      <p:sp>
        <p:nvSpPr>
          <p:cNvPr id="9" name="Text Placeholder 8"/>
          <p:cNvSpPr>
            <a:spLocks noGrp="1"/>
          </p:cNvSpPr>
          <p:nvPr>
            <p:ph type="body" sz="quarter" idx="14" hasCustomPrompt="1"/>
          </p:nvPr>
        </p:nvSpPr>
        <p:spPr bwMode="gray">
          <a:xfrm>
            <a:off x="431802" y="1104345"/>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5" name="Chart Placeholder 4"/>
          <p:cNvSpPr>
            <a:spLocks noGrp="1"/>
          </p:cNvSpPr>
          <p:nvPr>
            <p:ph type="chart" sz="quarter" idx="16" hasCustomPrompt="1"/>
          </p:nvPr>
        </p:nvSpPr>
        <p:spPr>
          <a:xfrm>
            <a:off x="442385" y="2004123"/>
            <a:ext cx="11272167" cy="3832741"/>
          </a:xfrm>
          <a:prstGeom prst="rect">
            <a:avLst/>
          </a:prstGeom>
        </p:spPr>
        <p:txBody>
          <a:bodyPr tIns="0" bIns="576000" anchor="ctr" anchorCtr="0"/>
          <a:lstStyle>
            <a:lvl1pPr algn="ctr">
              <a:defRPr sz="1400" b="0"/>
            </a:lvl1pPr>
          </a:lstStyle>
          <a:p>
            <a:r>
              <a:rPr lang="en-GB"/>
              <a:t>CLICK TO ADD CHART</a:t>
            </a:r>
          </a:p>
        </p:txBody>
      </p:sp>
      <p:sp>
        <p:nvSpPr>
          <p:cNvPr id="6" name="Text Placeholder 6"/>
          <p:cNvSpPr>
            <a:spLocks noGrp="1"/>
          </p:cNvSpPr>
          <p:nvPr>
            <p:ph type="body" sz="quarter" idx="17" hasCustomPrompt="1"/>
          </p:nvPr>
        </p:nvSpPr>
        <p:spPr>
          <a:xfrm>
            <a:off x="442385" y="1671639"/>
            <a:ext cx="11272167" cy="276999"/>
          </a:xfrm>
          <a:prstGeom prst="rect">
            <a:avLst/>
          </a:prstGeom>
        </p:spPr>
        <p:txBody>
          <a:bodyPr wrap="square" lIns="0" tIns="0" rIns="0" bIns="0">
            <a:spAutoFit/>
          </a:bodyPr>
          <a:lstStyle>
            <a:lvl1pPr>
              <a:defRPr sz="1800" b="0"/>
            </a:lvl1pPr>
          </a:lstStyle>
          <a:p>
            <a:pPr lvl="0"/>
            <a:r>
              <a:rPr lang="en-US"/>
              <a:t>Click to edit chart title</a:t>
            </a:r>
          </a:p>
        </p:txBody>
      </p:sp>
    </p:spTree>
    <p:extLst>
      <p:ext uri="{BB962C8B-B14F-4D97-AF65-F5344CB8AC3E}">
        <p14:creationId xmlns:p14="http://schemas.microsoft.com/office/powerpoint/2010/main" val="2025051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seu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344710"/>
          </a:xfrm>
        </p:spPr>
        <p:txBody>
          <a:bodyPr/>
          <a:lstStyle>
            <a:lvl1pPr>
              <a:lnSpc>
                <a:spcPct val="80000"/>
              </a:lnSpc>
              <a:defRPr/>
            </a:lvl1pPr>
          </a:lstStyle>
          <a:p>
            <a:r>
              <a:rPr lang="fr-FR"/>
              <a:t>Modifiez le style du titre</a:t>
            </a:r>
            <a:endParaRPr lang="en-GB"/>
          </a:p>
        </p:txBody>
      </p:sp>
      <p:sp>
        <p:nvSpPr>
          <p:cNvPr id="9" name="Text Placeholder 8"/>
          <p:cNvSpPr>
            <a:spLocks noGrp="1"/>
          </p:cNvSpPr>
          <p:nvPr>
            <p:ph type="body" sz="quarter" idx="14" hasCustomPrompt="1"/>
          </p:nvPr>
        </p:nvSpPr>
        <p:spPr bwMode="gray">
          <a:xfrm>
            <a:off x="431802" y="1104345"/>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3050300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Heading and Chart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426848"/>
          </a:xfrm>
          <a:prstGeom prst="rect">
            <a:avLst/>
          </a:prstGeom>
        </p:spPr>
        <p:txBody>
          <a:bodyPr/>
          <a:lstStyle>
            <a:lvl1pPr>
              <a:lnSpc>
                <a:spcPct val="80000"/>
              </a:lnSpc>
              <a:defRPr/>
            </a:lvl1pPr>
          </a:lstStyle>
          <a:p>
            <a:r>
              <a:rPr lang="en-US"/>
              <a:t>Click to edit Master title style</a:t>
            </a:r>
            <a:endParaRPr lang="en-GB"/>
          </a:p>
        </p:txBody>
      </p:sp>
      <p:sp>
        <p:nvSpPr>
          <p:cNvPr id="9" name="Text Placeholder 8"/>
          <p:cNvSpPr>
            <a:spLocks noGrp="1"/>
          </p:cNvSpPr>
          <p:nvPr>
            <p:ph type="body" sz="quarter" idx="14" hasCustomPrompt="1"/>
          </p:nvPr>
        </p:nvSpPr>
        <p:spPr bwMode="gray">
          <a:xfrm>
            <a:off x="431802" y="1104345"/>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5" name="Chart Placeholder 4"/>
          <p:cNvSpPr>
            <a:spLocks noGrp="1"/>
          </p:cNvSpPr>
          <p:nvPr>
            <p:ph type="chart" sz="quarter" idx="16" hasCustomPrompt="1"/>
          </p:nvPr>
        </p:nvSpPr>
        <p:spPr>
          <a:xfrm>
            <a:off x="442385" y="2004123"/>
            <a:ext cx="11272167" cy="3832741"/>
          </a:xfrm>
          <a:prstGeom prst="rect">
            <a:avLst/>
          </a:prstGeom>
        </p:spPr>
        <p:txBody>
          <a:bodyPr tIns="0" bIns="576000" anchor="ctr" anchorCtr="0"/>
          <a:lstStyle>
            <a:lvl1pPr algn="ctr">
              <a:defRPr sz="1400" b="0"/>
            </a:lvl1pPr>
          </a:lstStyle>
          <a:p>
            <a:r>
              <a:rPr lang="en-GB"/>
              <a:t>CLICK TO ADD CHART</a:t>
            </a:r>
          </a:p>
        </p:txBody>
      </p:sp>
      <p:sp>
        <p:nvSpPr>
          <p:cNvPr id="6" name="Text Placeholder 6"/>
          <p:cNvSpPr>
            <a:spLocks noGrp="1"/>
          </p:cNvSpPr>
          <p:nvPr>
            <p:ph type="body" sz="quarter" idx="17" hasCustomPrompt="1"/>
          </p:nvPr>
        </p:nvSpPr>
        <p:spPr>
          <a:xfrm>
            <a:off x="442385" y="1671639"/>
            <a:ext cx="11272167" cy="276999"/>
          </a:xfrm>
          <a:prstGeom prst="rect">
            <a:avLst/>
          </a:prstGeom>
        </p:spPr>
        <p:txBody>
          <a:bodyPr wrap="square" lIns="0" tIns="0" rIns="0" bIns="0">
            <a:spAutoFit/>
          </a:bodyPr>
          <a:lstStyle>
            <a:lvl1pPr>
              <a:defRPr sz="1800" b="0"/>
            </a:lvl1pPr>
          </a:lstStyle>
          <a:p>
            <a:pPr lvl="0"/>
            <a:r>
              <a:rPr lang="en-US"/>
              <a:t>Click to edit chart title</a:t>
            </a:r>
          </a:p>
        </p:txBody>
      </p:sp>
    </p:spTree>
    <p:extLst>
      <p:ext uri="{BB962C8B-B14F-4D97-AF65-F5344CB8AC3E}">
        <p14:creationId xmlns:p14="http://schemas.microsoft.com/office/powerpoint/2010/main" val="3292731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VER_Plain">
    <p:bg>
      <p:bgPr>
        <a:solidFill>
          <a:schemeClr val="bg1"/>
        </a:solidFill>
        <a:effectLst/>
      </p:bgPr>
    </p:bg>
    <p:spTree>
      <p:nvGrpSpPr>
        <p:cNvPr id="1" name=""/>
        <p:cNvGrpSpPr/>
        <p:nvPr/>
      </p:nvGrpSpPr>
      <p:grpSpPr>
        <a:xfrm>
          <a:off x="0" y="0"/>
          <a:ext cx="0" cy="0"/>
          <a:chOff x="0" y="0"/>
          <a:chExt cx="0" cy="0"/>
        </a:xfrm>
      </p:grpSpPr>
      <p:pic>
        <p:nvPicPr>
          <p:cNvPr id="1026" name="Picture 2" descr="Photo doctor hold icon health and electronic medical record on interface digital healthcare and network">
            <a:extLst>
              <a:ext uri="{FF2B5EF4-FFF2-40B4-BE49-F238E27FC236}">
                <a16:creationId xmlns:a16="http://schemas.microsoft.com/office/drawing/2014/main" id="{FE829D6D-A62D-84E4-696E-DA4C7FE9978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553" t="93" r="18857" b="-93"/>
          <a:stretch/>
        </p:blipFill>
        <p:spPr bwMode="auto">
          <a:xfrm>
            <a:off x="-1886079" y="-219"/>
            <a:ext cx="14078079" cy="6864569"/>
          </a:xfrm>
          <a:prstGeom prst="rect">
            <a:avLst/>
          </a:prstGeom>
          <a:noFill/>
          <a:extLst>
            <a:ext uri="{909E8E84-426E-40DD-AFC4-6F175D3DCCD1}">
              <a14:hiddenFill xmlns:a14="http://schemas.microsoft.com/office/drawing/2010/main">
                <a:solidFill>
                  <a:srgbClr val="FFFFFF"/>
                </a:solidFill>
              </a14:hiddenFill>
            </a:ext>
          </a:extLst>
        </p:spPr>
      </p:pic>
      <p:sp>
        <p:nvSpPr>
          <p:cNvPr id="30" name="Text Placeholder 29"/>
          <p:cNvSpPr>
            <a:spLocks noGrp="1"/>
          </p:cNvSpPr>
          <p:nvPr>
            <p:ph type="body" sz="quarter" idx="11" hasCustomPrompt="1"/>
          </p:nvPr>
        </p:nvSpPr>
        <p:spPr bwMode="gray">
          <a:xfrm>
            <a:off x="431800" y="4979896"/>
            <a:ext cx="5277864" cy="533480"/>
          </a:xfrm>
          <a:prstGeom prst="rect">
            <a:avLst/>
          </a:prstGeom>
        </p:spPr>
        <p:txBody>
          <a:bodyPr vert="horz" wrap="square" lIns="0" tIns="0" rIns="0" bIns="0" rtlCol="0" anchor="t" anchorCtr="0">
            <a:spAutoFit/>
          </a:bodyPr>
          <a:lstStyle>
            <a:lvl1pPr algn="l" defTabSz="1218786" rtl="0" eaLnBrk="1" latinLnBrk="0" hangingPunct="1">
              <a:lnSpc>
                <a:spcPct val="100000"/>
              </a:lnSpc>
              <a:spcBef>
                <a:spcPts val="0"/>
              </a:spcBef>
              <a:spcAft>
                <a:spcPts val="0"/>
              </a:spcAft>
              <a:buNone/>
              <a:defRPr lang="en-GB" sz="1867" b="1" kern="1200" cap="all" baseline="0" dirty="0" smtClean="0">
                <a:solidFill>
                  <a:schemeClr val="tx1"/>
                </a:solidFill>
                <a:latin typeface="+mn-lt"/>
                <a:ea typeface="+mj-ea"/>
                <a:cs typeface="+mj-cs"/>
              </a:defRPr>
            </a:lvl1pPr>
            <a:lvl2pPr>
              <a:spcBef>
                <a:spcPts val="0"/>
              </a:spcBef>
              <a:spcAft>
                <a:spcPts val="0"/>
              </a:spcAft>
              <a:defRPr sz="1600" b="0" cap="all" baseline="0">
                <a:solidFill>
                  <a:schemeClr val="bg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en-US"/>
              <a:t>Author</a:t>
            </a:r>
          </a:p>
          <a:p>
            <a:pPr lvl="1"/>
            <a:r>
              <a:rPr lang="en-US"/>
              <a:t>Date</a:t>
            </a:r>
            <a:endParaRPr lang="en-GB"/>
          </a:p>
        </p:txBody>
      </p:sp>
      <p:grpSp>
        <p:nvGrpSpPr>
          <p:cNvPr id="4" name="Group 3"/>
          <p:cNvGrpSpPr/>
          <p:nvPr/>
        </p:nvGrpSpPr>
        <p:grpSpPr>
          <a:xfrm>
            <a:off x="685274" y="5774618"/>
            <a:ext cx="161925" cy="1089733"/>
            <a:chOff x="513955" y="4330963"/>
            <a:chExt cx="121444" cy="817300"/>
          </a:xfrm>
        </p:grpSpPr>
        <p:sp>
          <p:nvSpPr>
            <p:cNvPr id="14" name="Freeform 12"/>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5" name="Freeform 12"/>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7" name="Freeform 12"/>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7" name="Group 6"/>
          <p:cNvGrpSpPr/>
          <p:nvPr/>
        </p:nvGrpSpPr>
        <p:grpSpPr>
          <a:xfrm>
            <a:off x="686548" y="1"/>
            <a:ext cx="161925" cy="1403711"/>
            <a:chOff x="514911" y="0"/>
            <a:chExt cx="121444" cy="1052783"/>
          </a:xfrm>
        </p:grpSpPr>
        <p:sp>
          <p:nvSpPr>
            <p:cNvPr id="16" name="Freeform 12"/>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18" name="Freeform 12"/>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
        <p:nvSpPr>
          <p:cNvPr id="22" name="Title 1">
            <a:extLst>
              <a:ext uri="{FF2B5EF4-FFF2-40B4-BE49-F238E27FC236}">
                <a16:creationId xmlns:a16="http://schemas.microsoft.com/office/drawing/2014/main" id="{FCAE305E-5DDC-7645-9B0E-0995604F0A19}"/>
              </a:ext>
            </a:extLst>
          </p:cNvPr>
          <p:cNvSpPr>
            <a:spLocks noGrp="1"/>
          </p:cNvSpPr>
          <p:nvPr>
            <p:ph type="ctrTitle"/>
          </p:nvPr>
        </p:nvSpPr>
        <p:spPr bwMode="gray">
          <a:xfrm>
            <a:off x="431800" y="3013711"/>
            <a:ext cx="6143567" cy="919227"/>
          </a:xfrm>
          <a:prstGeom prst="rect">
            <a:avLst/>
          </a:prstGeom>
        </p:spPr>
        <p:txBody>
          <a:bodyPr wrap="square" lIns="0" tIns="0" rIns="0" bIns="0" anchor="t">
            <a:spAutoFit/>
          </a:bodyPr>
          <a:lstStyle>
            <a:lvl1pPr algn="l">
              <a:defRPr sz="3733">
                <a:solidFill>
                  <a:srgbClr val="ED1A3B"/>
                </a:solidFill>
              </a:defRPr>
            </a:lvl1pPr>
          </a:lstStyle>
          <a:p>
            <a:r>
              <a:rPr lang="fr-FR"/>
              <a:t>Modifiez le style du titre</a:t>
            </a:r>
            <a:endParaRPr lang="en-GB"/>
          </a:p>
        </p:txBody>
      </p:sp>
      <p:sp>
        <p:nvSpPr>
          <p:cNvPr id="23" name="Subtitle 2">
            <a:extLst>
              <a:ext uri="{FF2B5EF4-FFF2-40B4-BE49-F238E27FC236}">
                <a16:creationId xmlns:a16="http://schemas.microsoft.com/office/drawing/2014/main" id="{EC44B38B-B175-0345-B193-9C29194F1D94}"/>
              </a:ext>
            </a:extLst>
          </p:cNvPr>
          <p:cNvSpPr>
            <a:spLocks noGrp="1"/>
          </p:cNvSpPr>
          <p:nvPr>
            <p:ph type="subTitle" idx="1" hasCustomPrompt="1"/>
          </p:nvPr>
        </p:nvSpPr>
        <p:spPr bwMode="gray">
          <a:xfrm>
            <a:off x="431800" y="3922778"/>
            <a:ext cx="10800000" cy="369332"/>
          </a:xfrm>
          <a:prstGeom prst="rect">
            <a:avLst/>
          </a:prstGeom>
        </p:spPr>
        <p:txBody>
          <a:bodyPr wrap="square" lIns="0" tIns="0" rIns="0" bIns="0" anchor="t">
            <a:spAutoFit/>
          </a:bodyPr>
          <a:lstStyle>
            <a:lvl1pPr marL="0" indent="0" algn="l">
              <a:buNone/>
              <a:defRPr sz="2400" b="0">
                <a:solidFill>
                  <a:schemeClr val="tx2"/>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en-US"/>
              <a:t>CLICK TO EDIT MASTER SUBTITLE STYLE</a:t>
            </a:r>
            <a:endParaRPr lang="en-GB"/>
          </a:p>
        </p:txBody>
      </p:sp>
      <p:pic>
        <p:nvPicPr>
          <p:cNvPr id="2" name="Picture 6">
            <a:extLst>
              <a:ext uri="{FF2B5EF4-FFF2-40B4-BE49-F238E27FC236}">
                <a16:creationId xmlns:a16="http://schemas.microsoft.com/office/drawing/2014/main" id="{CE3E257D-D729-458D-BABE-ED4043372780}"/>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2163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RNIERE">
    <p:spTree>
      <p:nvGrpSpPr>
        <p:cNvPr id="1" name=""/>
        <p:cNvGrpSpPr/>
        <p:nvPr/>
      </p:nvGrpSpPr>
      <p:grpSpPr>
        <a:xfrm>
          <a:off x="0" y="0"/>
          <a:ext cx="0" cy="0"/>
          <a:chOff x="0" y="0"/>
          <a:chExt cx="0" cy="0"/>
        </a:xfrm>
      </p:grpSpPr>
      <p:pic>
        <p:nvPicPr>
          <p:cNvPr id="3" name="Image 2" descr="Une image contenant texte, carte&#10;&#10;Description générée automatiquement">
            <a:extLst>
              <a:ext uri="{FF2B5EF4-FFF2-40B4-BE49-F238E27FC236}">
                <a16:creationId xmlns:a16="http://schemas.microsoft.com/office/drawing/2014/main" id="{D5C67E98-C5FD-9E43-908B-08FA7390C859}"/>
              </a:ext>
            </a:extLst>
          </p:cNvPr>
          <p:cNvPicPr>
            <a:picLocks noChangeAspect="1"/>
          </p:cNvPicPr>
          <p:nvPr/>
        </p:nvPicPr>
        <p:blipFill>
          <a:blip r:embed="rId2"/>
          <a:stretch>
            <a:fillRect/>
          </a:stretch>
        </p:blipFill>
        <p:spPr>
          <a:xfrm>
            <a:off x="5511800" y="0"/>
            <a:ext cx="6680200" cy="6858000"/>
          </a:xfrm>
          <a:prstGeom prst="rect">
            <a:avLst/>
          </a:prstGeom>
        </p:spPr>
      </p:pic>
      <p:pic>
        <p:nvPicPr>
          <p:cNvPr id="13" name="Image 12">
            <a:extLst>
              <a:ext uri="{FF2B5EF4-FFF2-40B4-BE49-F238E27FC236}">
                <a16:creationId xmlns:a16="http://schemas.microsoft.com/office/drawing/2014/main" id="{D39CBC76-F01F-8741-9C93-EC7805E4A7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744" b="5915"/>
          <a:stretch/>
        </p:blipFill>
        <p:spPr>
          <a:xfrm>
            <a:off x="4650425" y="-1"/>
            <a:ext cx="2844790" cy="6859262"/>
          </a:xfrm>
          <a:prstGeom prst="rect">
            <a:avLst/>
          </a:prstGeom>
        </p:spPr>
      </p:pic>
      <p:pic>
        <p:nvPicPr>
          <p:cNvPr id="16" name="Graphique 15">
            <a:extLst>
              <a:ext uri="{FF2B5EF4-FFF2-40B4-BE49-F238E27FC236}">
                <a16:creationId xmlns:a16="http://schemas.microsoft.com/office/drawing/2014/main" id="{18382F34-428A-6C43-8B6E-F2A78E9AE40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72796" y="3429000"/>
            <a:ext cx="399374" cy="399374"/>
          </a:xfrm>
          <a:prstGeom prst="rect">
            <a:avLst/>
          </a:prstGeom>
          <a:effectLst/>
        </p:spPr>
      </p:pic>
      <p:grpSp>
        <p:nvGrpSpPr>
          <p:cNvPr id="9" name="Group 3">
            <a:extLst>
              <a:ext uri="{FF2B5EF4-FFF2-40B4-BE49-F238E27FC236}">
                <a16:creationId xmlns:a16="http://schemas.microsoft.com/office/drawing/2014/main" id="{D50A0A1F-073D-4246-A656-B8A05E14109D}"/>
              </a:ext>
            </a:extLst>
          </p:cNvPr>
          <p:cNvGrpSpPr/>
          <p:nvPr/>
        </p:nvGrpSpPr>
        <p:grpSpPr>
          <a:xfrm>
            <a:off x="674516" y="5774618"/>
            <a:ext cx="161925" cy="1089733"/>
            <a:chOff x="513955" y="4330963"/>
            <a:chExt cx="121444" cy="817300"/>
          </a:xfrm>
        </p:grpSpPr>
        <p:sp>
          <p:nvSpPr>
            <p:cNvPr id="10" name="Freeform 12">
              <a:extLst>
                <a:ext uri="{FF2B5EF4-FFF2-40B4-BE49-F238E27FC236}">
                  <a16:creationId xmlns:a16="http://schemas.microsoft.com/office/drawing/2014/main" id="{22EBF412-F88F-264D-B434-803CA0ADA407}"/>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1" name="Freeform 12">
              <a:extLst>
                <a:ext uri="{FF2B5EF4-FFF2-40B4-BE49-F238E27FC236}">
                  <a16:creationId xmlns:a16="http://schemas.microsoft.com/office/drawing/2014/main" id="{6CCA4119-C86C-2941-8C92-291624FDF259}"/>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8" name="Freeform 12">
              <a:extLst>
                <a:ext uri="{FF2B5EF4-FFF2-40B4-BE49-F238E27FC236}">
                  <a16:creationId xmlns:a16="http://schemas.microsoft.com/office/drawing/2014/main" id="{30782824-A0A9-034C-86AA-C972CBF247A4}"/>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19" name="Group 6">
            <a:extLst>
              <a:ext uri="{FF2B5EF4-FFF2-40B4-BE49-F238E27FC236}">
                <a16:creationId xmlns:a16="http://schemas.microsoft.com/office/drawing/2014/main" id="{7597B79C-D365-0744-8018-D77E35EAC5E5}"/>
              </a:ext>
            </a:extLst>
          </p:cNvPr>
          <p:cNvGrpSpPr/>
          <p:nvPr/>
        </p:nvGrpSpPr>
        <p:grpSpPr>
          <a:xfrm>
            <a:off x="675790" y="1"/>
            <a:ext cx="161925" cy="1403711"/>
            <a:chOff x="514911" y="0"/>
            <a:chExt cx="121444" cy="1052783"/>
          </a:xfrm>
        </p:grpSpPr>
        <p:sp>
          <p:nvSpPr>
            <p:cNvPr id="20" name="Freeform 12">
              <a:extLst>
                <a:ext uri="{FF2B5EF4-FFF2-40B4-BE49-F238E27FC236}">
                  <a16:creationId xmlns:a16="http://schemas.microsoft.com/office/drawing/2014/main" id="{632D97B4-7E24-E940-9D51-99283D3A99D9}"/>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a:extLst>
                <a:ext uri="{FF2B5EF4-FFF2-40B4-BE49-F238E27FC236}">
                  <a16:creationId xmlns:a16="http://schemas.microsoft.com/office/drawing/2014/main" id="{83428789-8CF7-9745-9F3D-92B21BF19FA0}"/>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2" name="Freeform 12">
              <a:extLst>
                <a:ext uri="{FF2B5EF4-FFF2-40B4-BE49-F238E27FC236}">
                  <a16:creationId xmlns:a16="http://schemas.microsoft.com/office/drawing/2014/main" id="{7B0BB148-5ABB-6544-89F7-77AC1DD254E7}"/>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pic>
        <p:nvPicPr>
          <p:cNvPr id="23" name="Image 22">
            <a:extLst>
              <a:ext uri="{FF2B5EF4-FFF2-40B4-BE49-F238E27FC236}">
                <a16:creationId xmlns:a16="http://schemas.microsoft.com/office/drawing/2014/main" id="{45F81FA4-EA3D-46F6-90DE-A357058FBA2D}"/>
              </a:ext>
            </a:extLst>
          </p:cNvPr>
          <p:cNvPicPr>
            <a:picLocks noChangeAspect="1"/>
          </p:cNvPicPr>
          <p:nvPr/>
        </p:nvPicPr>
        <p:blipFill rotWithShape="1">
          <a:blip r:embed="rId6"/>
          <a:srcRect l="7921" t="17014" r="6956" b="24211"/>
          <a:stretch/>
        </p:blipFill>
        <p:spPr>
          <a:xfrm>
            <a:off x="10759154" y="6101698"/>
            <a:ext cx="1324599" cy="615952"/>
          </a:xfrm>
          <a:prstGeom prst="rect">
            <a:avLst/>
          </a:prstGeom>
        </p:spPr>
      </p:pic>
      <p:pic>
        <p:nvPicPr>
          <p:cNvPr id="17" name="Image 16" descr="Une image contenant bâtiment, signe&#10;&#10;Description générée automatiquement">
            <a:extLst>
              <a:ext uri="{FF2B5EF4-FFF2-40B4-BE49-F238E27FC236}">
                <a16:creationId xmlns:a16="http://schemas.microsoft.com/office/drawing/2014/main" id="{8ED2B02B-3E42-4388-0E61-E4288524AC42}"/>
              </a:ext>
            </a:extLst>
          </p:cNvPr>
          <p:cNvPicPr>
            <a:picLocks noChangeAspect="1"/>
          </p:cNvPicPr>
          <p:nvPr userDrawn="1"/>
        </p:nvPicPr>
        <p:blipFill rotWithShape="1">
          <a:blip r:embed="rId7"/>
          <a:srcRect l="34947"/>
          <a:stretch/>
        </p:blipFill>
        <p:spPr>
          <a:xfrm>
            <a:off x="4309596" y="-4896"/>
            <a:ext cx="7940833" cy="6862896"/>
          </a:xfrm>
          <a:prstGeom prst="rect">
            <a:avLst/>
          </a:prstGeom>
        </p:spPr>
      </p:pic>
      <p:pic>
        <p:nvPicPr>
          <p:cNvPr id="24" name="Image 23">
            <a:extLst>
              <a:ext uri="{FF2B5EF4-FFF2-40B4-BE49-F238E27FC236}">
                <a16:creationId xmlns:a16="http://schemas.microsoft.com/office/drawing/2014/main" id="{76439EFB-C87F-E694-D072-2173FCAC36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744" b="5915"/>
          <a:stretch/>
        </p:blipFill>
        <p:spPr>
          <a:xfrm>
            <a:off x="3082882" y="-1"/>
            <a:ext cx="3274375" cy="6859262"/>
          </a:xfrm>
          <a:prstGeom prst="rect">
            <a:avLst/>
          </a:prstGeom>
        </p:spPr>
      </p:pic>
      <p:pic>
        <p:nvPicPr>
          <p:cNvPr id="25" name="Image 24">
            <a:extLst>
              <a:ext uri="{FF2B5EF4-FFF2-40B4-BE49-F238E27FC236}">
                <a16:creationId xmlns:a16="http://schemas.microsoft.com/office/drawing/2014/main" id="{9EC3EB21-1B90-0498-4EDF-E0C93AD1E4E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78061" y="6237086"/>
            <a:ext cx="982136" cy="378279"/>
          </a:xfrm>
          <a:prstGeom prst="rect">
            <a:avLst/>
          </a:prstGeom>
        </p:spPr>
      </p:pic>
      <p:grpSp>
        <p:nvGrpSpPr>
          <p:cNvPr id="26" name="Group 3">
            <a:extLst>
              <a:ext uri="{FF2B5EF4-FFF2-40B4-BE49-F238E27FC236}">
                <a16:creationId xmlns:a16="http://schemas.microsoft.com/office/drawing/2014/main" id="{3BBC3A48-6736-6C4C-7C16-A36F2C836343}"/>
              </a:ext>
            </a:extLst>
          </p:cNvPr>
          <p:cNvGrpSpPr/>
          <p:nvPr userDrawn="1"/>
        </p:nvGrpSpPr>
        <p:grpSpPr>
          <a:xfrm>
            <a:off x="674516" y="5774618"/>
            <a:ext cx="161925" cy="1089733"/>
            <a:chOff x="513955" y="4330963"/>
            <a:chExt cx="121444" cy="817300"/>
          </a:xfrm>
        </p:grpSpPr>
        <p:sp>
          <p:nvSpPr>
            <p:cNvPr id="27" name="Freeform 12">
              <a:extLst>
                <a:ext uri="{FF2B5EF4-FFF2-40B4-BE49-F238E27FC236}">
                  <a16:creationId xmlns:a16="http://schemas.microsoft.com/office/drawing/2014/main" id="{D10D5EDD-75F9-4E5E-1BE0-92703DD27B1C}"/>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28" name="Freeform 12">
              <a:extLst>
                <a:ext uri="{FF2B5EF4-FFF2-40B4-BE49-F238E27FC236}">
                  <a16:creationId xmlns:a16="http://schemas.microsoft.com/office/drawing/2014/main" id="{B4AE13F7-6E53-3857-6C8A-97ACAA3C8EC5}"/>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29" name="Freeform 12">
              <a:extLst>
                <a:ext uri="{FF2B5EF4-FFF2-40B4-BE49-F238E27FC236}">
                  <a16:creationId xmlns:a16="http://schemas.microsoft.com/office/drawing/2014/main" id="{4CC465B6-4565-2B12-7EB8-C7579648AB91}"/>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30" name="Group 6">
            <a:extLst>
              <a:ext uri="{FF2B5EF4-FFF2-40B4-BE49-F238E27FC236}">
                <a16:creationId xmlns:a16="http://schemas.microsoft.com/office/drawing/2014/main" id="{D73E962E-AA66-F14A-4CAD-87FDDA8D68EE}"/>
              </a:ext>
            </a:extLst>
          </p:cNvPr>
          <p:cNvGrpSpPr/>
          <p:nvPr userDrawn="1"/>
        </p:nvGrpSpPr>
        <p:grpSpPr>
          <a:xfrm>
            <a:off x="675790" y="1"/>
            <a:ext cx="161925" cy="1403711"/>
            <a:chOff x="514911" y="0"/>
            <a:chExt cx="121444" cy="1052783"/>
          </a:xfrm>
        </p:grpSpPr>
        <p:sp>
          <p:nvSpPr>
            <p:cNvPr id="31" name="Freeform 12">
              <a:extLst>
                <a:ext uri="{FF2B5EF4-FFF2-40B4-BE49-F238E27FC236}">
                  <a16:creationId xmlns:a16="http://schemas.microsoft.com/office/drawing/2014/main" id="{7161A242-5897-E8D4-AA5E-E35D7276BAA1}"/>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32" name="Freeform 12">
              <a:extLst>
                <a:ext uri="{FF2B5EF4-FFF2-40B4-BE49-F238E27FC236}">
                  <a16:creationId xmlns:a16="http://schemas.microsoft.com/office/drawing/2014/main" id="{2107CD65-F532-4B82-2BE8-DD6F0F636E8B}"/>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33" name="Freeform 12">
              <a:extLst>
                <a:ext uri="{FF2B5EF4-FFF2-40B4-BE49-F238E27FC236}">
                  <a16:creationId xmlns:a16="http://schemas.microsoft.com/office/drawing/2014/main" id="{B1B6B526-256E-0375-4348-0A9909D12A32}"/>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spTree>
    <p:extLst>
      <p:ext uri="{BB962C8B-B14F-4D97-AF65-F5344CB8AC3E}">
        <p14:creationId xmlns:p14="http://schemas.microsoft.com/office/powerpoint/2010/main" val="2980968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redential FR">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31805" y="1664464"/>
            <a:ext cx="626744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sz="2000"/>
            </a:lvl2pPr>
            <a:lvl3pPr>
              <a:lnSpc>
                <a:spcPct val="100000"/>
              </a:lnSpc>
              <a:spcBef>
                <a:spcPts val="0"/>
              </a:spcBef>
              <a:spcAft>
                <a:spcPts val="600"/>
              </a:spcAft>
              <a:defRPr sz="2000"/>
            </a:lvl3pPr>
            <a:lvl4pPr>
              <a:lnSpc>
                <a:spcPct val="100000"/>
              </a:lnSpc>
              <a:spcBef>
                <a:spcPts val="0"/>
              </a:spcBef>
              <a:spcAft>
                <a:spcPts val="600"/>
              </a:spcAft>
              <a:defRPr sz="2000"/>
            </a:lvl4pPr>
            <a:lvl5pPr>
              <a:lnSpc>
                <a:spcPct val="100000"/>
              </a:lnSpc>
              <a:spcBef>
                <a:spcPts val="0"/>
              </a:spcBef>
              <a:spcAft>
                <a:spcPts val="600"/>
              </a:spcAft>
              <a:defRPr sz="20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12" name="Text Placeholder 8">
            <a:extLst>
              <a:ext uri="{FF2B5EF4-FFF2-40B4-BE49-F238E27FC236}">
                <a16:creationId xmlns:a16="http://schemas.microsoft.com/office/drawing/2014/main" id="{C3DE4CD3-55C6-1F4B-817D-91598B0438F4}"/>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
        <p:nvSpPr>
          <p:cNvPr id="9" name="Title Placeholder 1">
            <a:extLst>
              <a:ext uri="{FF2B5EF4-FFF2-40B4-BE49-F238E27FC236}">
                <a16:creationId xmlns:a16="http://schemas.microsoft.com/office/drawing/2014/main" id="{310B11B6-DDF3-9D45-8447-718C6A0B9A14}"/>
              </a:ext>
            </a:extLst>
          </p:cNvPr>
          <p:cNvSpPr>
            <a:spLocks noGrp="1"/>
          </p:cNvSpPr>
          <p:nvPr>
            <p:ph type="title"/>
          </p:nvPr>
        </p:nvSpPr>
        <p:spPr bwMode="gray">
          <a:xfrm>
            <a:off x="422835" y="770467"/>
            <a:ext cx="11328397" cy="344710"/>
          </a:xfrm>
          <a:prstGeom prst="rect">
            <a:avLst/>
          </a:prstGeom>
        </p:spPr>
        <p:txBody>
          <a:bodyPr vert="horz" wrap="square" lIns="0" tIns="0" rIns="0" bIns="0" rtlCol="0" anchor="t" anchorCtr="0">
            <a:spAutoFit/>
          </a:bodyPr>
          <a:lstStyle>
            <a:lvl1pPr>
              <a:defRPr sz="2800"/>
            </a:lvl1pPr>
          </a:lstStyle>
          <a:p>
            <a:r>
              <a:rPr lang="en-US"/>
              <a:t>CLICK TO EDIT MASTER TITLE STYLE</a:t>
            </a:r>
            <a:endParaRPr lang="en-GB"/>
          </a:p>
        </p:txBody>
      </p:sp>
      <p:sp>
        <p:nvSpPr>
          <p:cNvPr id="11" name="Rectangle 10">
            <a:extLst>
              <a:ext uri="{FF2B5EF4-FFF2-40B4-BE49-F238E27FC236}">
                <a16:creationId xmlns:a16="http://schemas.microsoft.com/office/drawing/2014/main" id="{B5B2A8A3-5E5C-4ABC-A4D0-201A4DCAB9DB}"/>
              </a:ext>
            </a:extLst>
          </p:cNvPr>
          <p:cNvSpPr/>
          <p:nvPr userDrawn="1"/>
        </p:nvSpPr>
        <p:spPr>
          <a:xfrm>
            <a:off x="7010400" y="1638300"/>
            <a:ext cx="5181601" cy="4203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5CCB031B-3779-4EC1-8AD5-8AE31B2AD6B9}"/>
              </a:ext>
            </a:extLst>
          </p:cNvPr>
          <p:cNvGrpSpPr/>
          <p:nvPr userDrawn="1"/>
        </p:nvGrpSpPr>
        <p:grpSpPr>
          <a:xfrm>
            <a:off x="7010400" y="5901977"/>
            <a:ext cx="2743200" cy="879824"/>
            <a:chOff x="6471921" y="1592263"/>
            <a:chExt cx="2743200" cy="1146983"/>
          </a:xfrm>
        </p:grpSpPr>
        <p:sp>
          <p:nvSpPr>
            <p:cNvPr id="14" name="Shape 1812">
              <a:extLst>
                <a:ext uri="{FF2B5EF4-FFF2-40B4-BE49-F238E27FC236}">
                  <a16:creationId xmlns:a16="http://schemas.microsoft.com/office/drawing/2014/main" id="{6E6262F8-F51A-4B85-8BDE-0DE9D48FB211}"/>
                </a:ext>
              </a:extLst>
            </p:cNvPr>
            <p:cNvSpPr/>
            <p:nvPr/>
          </p:nvSpPr>
          <p:spPr>
            <a:xfrm>
              <a:off x="6471921" y="1592263"/>
              <a:ext cx="2743200" cy="1146983"/>
            </a:xfrm>
            <a:prstGeom prst="roundRect">
              <a:avLst>
                <a:gd name="adj" fmla="val 12019"/>
              </a:avLst>
            </a:prstGeom>
            <a:solidFill>
              <a:schemeClr val="bg1">
                <a:lumMod val="95000"/>
              </a:schemeClr>
            </a:solidFill>
            <a:ln w="9525" cap="flat" cmpd="sng">
              <a:solidFill>
                <a:srgbClr val="999999"/>
              </a:solidFill>
              <a:prstDash val="solid"/>
              <a:round/>
              <a:headEnd type="none" w="med" len="med"/>
              <a:tailEnd type="none" w="med" len="med"/>
            </a:ln>
          </p:spPr>
          <p:txBody>
            <a:bodyPr lIns="91425" tIns="36000" rIns="91425" bIns="91425" anchor="t" anchorCtr="0">
              <a:noAutofit/>
            </a:bodyPr>
            <a:lstStyle/>
            <a:p>
              <a:pPr lvl="0"/>
              <a:r>
                <a:rPr lang="fr-FR" sz="1100" b="0" kern="0">
                  <a:solidFill>
                    <a:srgbClr val="666666"/>
                  </a:solidFill>
                  <a:latin typeface="+mj-lt"/>
                  <a:ea typeface="Source Sans Pro"/>
                  <a:cs typeface="Source Sans Pro"/>
                  <a:sym typeface="Source Sans Pro"/>
                </a:rPr>
                <a:t>        Outils BDO utilisés pour la mission</a:t>
              </a:r>
            </a:p>
            <a:p>
              <a:endParaRPr lang="fr-FR" sz="1100" b="0" kern="0">
                <a:solidFill>
                  <a:srgbClr val="666666"/>
                </a:solidFill>
                <a:latin typeface="Source Sans Pro"/>
                <a:ea typeface="Source Sans Pro"/>
                <a:cs typeface="Source Sans Pro"/>
                <a:sym typeface="Source Sans Pro"/>
              </a:endParaRPr>
            </a:p>
            <a:p>
              <a:pPr marL="152400">
                <a:buClr>
                  <a:srgbClr val="666666"/>
                </a:buClr>
                <a:buSzPct val="100000"/>
              </a:pPr>
              <a:endParaRPr lang="fr-FR" sz="600" b="0" kern="0">
                <a:solidFill>
                  <a:srgbClr val="666666"/>
                </a:solidFill>
                <a:latin typeface="Source Sans Pro"/>
                <a:ea typeface="Source Sans Pro"/>
                <a:cs typeface="Source Sans Pro"/>
                <a:sym typeface="Source Sans Pro"/>
              </a:endParaRPr>
            </a:p>
            <a:p>
              <a:pPr marL="152400">
                <a:buClr>
                  <a:srgbClr val="666666"/>
                </a:buClr>
                <a:buSzPct val="100000"/>
              </a:pPr>
              <a:endParaRPr lang="fr-FR" sz="1100" b="0" kern="0">
                <a:solidFill>
                  <a:srgbClr val="666666"/>
                </a:solidFill>
                <a:latin typeface="Source Sans Pro ExtraLight" panose="020B0303030403020204" pitchFamily="34" charset="0"/>
                <a:ea typeface="Source Sans Pro"/>
                <a:cs typeface="Source Sans Pro"/>
                <a:sym typeface="Source Sans Pro"/>
              </a:endParaRPr>
            </a:p>
          </p:txBody>
        </p:sp>
        <p:pic>
          <p:nvPicPr>
            <p:cNvPr id="15" name="Image 14">
              <a:extLst>
                <a:ext uri="{FF2B5EF4-FFF2-40B4-BE49-F238E27FC236}">
                  <a16:creationId xmlns:a16="http://schemas.microsoft.com/office/drawing/2014/main" id="{8E643D1D-D33A-4A63-937A-9F1E015C67EE}"/>
                </a:ext>
              </a:extLst>
            </p:cNvPr>
            <p:cNvPicPr>
              <a:picLocks noChangeAspect="1"/>
            </p:cNvPicPr>
            <p:nvPr/>
          </p:nvPicPr>
          <p:blipFill>
            <a:blip r:embed="rId2" cstate="print">
              <a:clrChange>
                <a:clrFrom>
                  <a:srgbClr val="FFFFFF"/>
                </a:clrFrom>
                <a:clrTo>
                  <a:srgbClr val="FFFFFF">
                    <a:alpha val="0"/>
                  </a:srgbClr>
                </a:clrTo>
              </a:clrChange>
              <a:duotone>
                <a:srgbClr val="808080">
                  <a:shade val="45000"/>
                  <a:satMod val="135000"/>
                </a:srgbClr>
                <a:prstClr val="white"/>
              </a:duotone>
              <a:extLst>
                <a:ext uri="{28A0092B-C50C-407E-A947-70E740481C1C}">
                  <a14:useLocalDpi xmlns:a14="http://schemas.microsoft.com/office/drawing/2010/main" val="0"/>
                </a:ext>
              </a:extLst>
            </a:blip>
            <a:stretch>
              <a:fillRect/>
            </a:stretch>
          </p:blipFill>
          <p:spPr>
            <a:xfrm>
              <a:off x="6558644" y="1641680"/>
              <a:ext cx="353493" cy="393920"/>
            </a:xfrm>
            <a:prstGeom prst="rect">
              <a:avLst/>
            </a:prstGeom>
          </p:spPr>
        </p:pic>
      </p:grpSp>
      <p:sp>
        <p:nvSpPr>
          <p:cNvPr id="16" name="Espace réservé du contenu 2">
            <a:extLst>
              <a:ext uri="{FF2B5EF4-FFF2-40B4-BE49-F238E27FC236}">
                <a16:creationId xmlns:a16="http://schemas.microsoft.com/office/drawing/2014/main" id="{EDBACDEB-E8F6-45BE-A138-F94E4D61840A}"/>
              </a:ext>
            </a:extLst>
          </p:cNvPr>
          <p:cNvSpPr txBox="1">
            <a:spLocks/>
          </p:cNvSpPr>
          <p:nvPr userDrawn="1"/>
        </p:nvSpPr>
        <p:spPr bwMode="auto">
          <a:xfrm>
            <a:off x="8544039" y="6553999"/>
            <a:ext cx="1133361" cy="234943"/>
          </a:xfrm>
          <a:prstGeom prst="rect">
            <a:avLst/>
          </a:prstGeom>
          <a:noFill/>
          <a:ln>
            <a:noFill/>
          </a:ln>
          <a:effectLst/>
        </p:spPr>
        <p:txBody>
          <a:bodyPr vert="horz" wrap="square" lIns="0" tIns="45692" rIns="0" bIns="45692" numCol="1" anchor="t" anchorCtr="0" compatLnSpc="1">
            <a:prstTxWarp prst="textNoShape">
              <a:avLst/>
            </a:prstTxWarp>
          </a:bodyPr>
          <a:lstStyle>
            <a:lvl1pPr marL="252363" indent="-252363" algn="l" rtl="0" eaLnBrk="1" fontAlgn="base" hangingPunct="1">
              <a:spcBef>
                <a:spcPct val="20000"/>
              </a:spcBef>
              <a:spcAft>
                <a:spcPct val="0"/>
              </a:spcAft>
              <a:buClr>
                <a:srgbClr val="ED7703"/>
              </a:buClr>
              <a:buSzPct val="100000"/>
              <a:buFont typeface="Wingdings 2" pitchFamily="18" charset="2"/>
              <a:buChar char=""/>
              <a:defRPr sz="2000">
                <a:solidFill>
                  <a:srgbClr val="000000"/>
                </a:solidFill>
                <a:latin typeface="Arial Narrow" panose="020B0606020202030204" pitchFamily="34" charset="0"/>
                <a:ea typeface="+mn-ea"/>
                <a:cs typeface="+mn-cs"/>
              </a:defRPr>
            </a:lvl1pPr>
            <a:lvl2pPr marL="477742" indent="-223794" algn="l" rtl="0" eaLnBrk="1" fontAlgn="base" hangingPunct="1">
              <a:spcBef>
                <a:spcPct val="20000"/>
              </a:spcBef>
              <a:spcAft>
                <a:spcPct val="0"/>
              </a:spcAft>
              <a:buClr>
                <a:srgbClr val="206A84"/>
              </a:buClr>
              <a:buSzPct val="100000"/>
              <a:buFont typeface="Webdings" pitchFamily="18" charset="2"/>
              <a:buChar char="4"/>
              <a:defRPr sz="1600">
                <a:solidFill>
                  <a:srgbClr val="000000"/>
                </a:solidFill>
                <a:latin typeface="Arial Narrow" panose="020B0606020202030204" pitchFamily="34" charset="0"/>
                <a:cs typeface="+mn-cs"/>
              </a:defRPr>
            </a:lvl2pPr>
            <a:lvl3pPr marL="728517" indent="-195225" algn="l" rtl="0" eaLnBrk="1" fontAlgn="base" hangingPunct="1">
              <a:spcBef>
                <a:spcPct val="20000"/>
              </a:spcBef>
              <a:spcAft>
                <a:spcPct val="0"/>
              </a:spcAft>
              <a:buClrTx/>
              <a:buSzPct val="100000"/>
              <a:buFont typeface="Wingdings 2" pitchFamily="18" charset="2"/>
              <a:buChar char=""/>
              <a:defRPr sz="1400" i="0">
                <a:solidFill>
                  <a:srgbClr val="000000"/>
                </a:solidFill>
                <a:latin typeface="Arial Narrow" panose="020B0606020202030204" pitchFamily="34" charset="0"/>
                <a:cs typeface="+mn-cs"/>
              </a:defRPr>
            </a:lvl3pPr>
            <a:lvl4pPr marL="925327" indent="-144434" algn="l" rtl="0" eaLnBrk="1" fontAlgn="base" hangingPunct="1">
              <a:spcBef>
                <a:spcPct val="20000"/>
              </a:spcBef>
              <a:spcAft>
                <a:spcPct val="0"/>
              </a:spcAft>
              <a:buClr>
                <a:srgbClr val="4D4D4D"/>
              </a:buClr>
              <a:buSzPct val="100000"/>
              <a:buFont typeface="Arial" panose="020B0604020202020204" pitchFamily="34" charset="0"/>
              <a:buChar char="•"/>
              <a:defRPr sz="1400">
                <a:solidFill>
                  <a:srgbClr val="4D4D4D"/>
                </a:solidFill>
                <a:latin typeface="Arial Narrow" panose="020B0606020202030204" pitchFamily="34" charset="0"/>
                <a:cs typeface="+mn-cs"/>
              </a:defRPr>
            </a:lvl4pPr>
            <a:lvl5pPr marL="1138008" indent="-187287" algn="l" rtl="0" eaLnBrk="1" fontAlgn="base" hangingPunct="1">
              <a:spcBef>
                <a:spcPct val="20000"/>
              </a:spcBef>
              <a:spcAft>
                <a:spcPct val="0"/>
              </a:spcAft>
              <a:buClr>
                <a:srgbClr val="4D4D4D"/>
              </a:buClr>
              <a:buSzPct val="100000"/>
              <a:buFont typeface="Arial" panose="020B0604020202020204" pitchFamily="34" charset="0"/>
              <a:buChar char="•"/>
              <a:defRPr sz="1200">
                <a:solidFill>
                  <a:srgbClr val="4D4D4D"/>
                </a:solidFill>
                <a:latin typeface="Arial Narrow" panose="020B0606020202030204" pitchFamily="34" charset="0"/>
                <a:cs typeface="+mn-cs"/>
              </a:defRPr>
            </a:lvl5pPr>
            <a:lvl6pPr marL="1595117" indent="-187287" algn="l" rtl="0" eaLnBrk="1" fontAlgn="base" hangingPunct="1">
              <a:spcBef>
                <a:spcPct val="20000"/>
              </a:spcBef>
              <a:spcAft>
                <a:spcPct val="0"/>
              </a:spcAft>
              <a:buClr>
                <a:srgbClr val="99CC00"/>
              </a:buClr>
              <a:buSzPct val="90000"/>
              <a:buFont typeface="Wingdings" pitchFamily="2" charset="2"/>
              <a:buChar char="è"/>
              <a:defRPr sz="1300">
                <a:solidFill>
                  <a:schemeClr val="tx1"/>
                </a:solidFill>
                <a:latin typeface="+mn-lt"/>
                <a:cs typeface="+mn-cs"/>
              </a:defRPr>
            </a:lvl6pPr>
            <a:lvl7pPr marL="2052225" indent="-187287" algn="l" rtl="0" eaLnBrk="1" fontAlgn="base" hangingPunct="1">
              <a:spcBef>
                <a:spcPct val="20000"/>
              </a:spcBef>
              <a:spcAft>
                <a:spcPct val="0"/>
              </a:spcAft>
              <a:buClr>
                <a:srgbClr val="99CC00"/>
              </a:buClr>
              <a:buSzPct val="90000"/>
              <a:buFont typeface="Wingdings" pitchFamily="2" charset="2"/>
              <a:buChar char="è"/>
              <a:defRPr sz="1300">
                <a:solidFill>
                  <a:schemeClr val="tx1"/>
                </a:solidFill>
                <a:latin typeface="+mn-lt"/>
                <a:cs typeface="+mn-cs"/>
              </a:defRPr>
            </a:lvl7pPr>
            <a:lvl8pPr marL="2509334" indent="-187287" algn="l" rtl="0" eaLnBrk="1" fontAlgn="base" hangingPunct="1">
              <a:spcBef>
                <a:spcPct val="20000"/>
              </a:spcBef>
              <a:spcAft>
                <a:spcPct val="0"/>
              </a:spcAft>
              <a:buClr>
                <a:srgbClr val="99CC00"/>
              </a:buClr>
              <a:buSzPct val="90000"/>
              <a:buFont typeface="Wingdings" pitchFamily="2" charset="2"/>
              <a:buChar char="è"/>
              <a:defRPr sz="1300">
                <a:solidFill>
                  <a:schemeClr val="tx1"/>
                </a:solidFill>
                <a:latin typeface="+mn-lt"/>
                <a:cs typeface="+mn-cs"/>
              </a:defRPr>
            </a:lvl8pPr>
            <a:lvl9pPr marL="2966441" indent="-187287" algn="l" rtl="0" eaLnBrk="1" fontAlgn="base" hangingPunct="1">
              <a:spcBef>
                <a:spcPct val="20000"/>
              </a:spcBef>
              <a:spcAft>
                <a:spcPct val="0"/>
              </a:spcAft>
              <a:buClr>
                <a:srgbClr val="99CC00"/>
              </a:buClr>
              <a:buSzPct val="90000"/>
              <a:buFont typeface="Wingdings" pitchFamily="2" charset="2"/>
              <a:buChar char="è"/>
              <a:defRPr sz="1300">
                <a:solidFill>
                  <a:schemeClr val="tx1"/>
                </a:solidFill>
                <a:latin typeface="+mn-lt"/>
                <a:cs typeface="+mn-cs"/>
              </a:defRPr>
            </a:lvl9pPr>
          </a:lstStyle>
          <a:p>
            <a:pPr marL="0" indent="0" algn="r">
              <a:buNone/>
            </a:pPr>
            <a:r>
              <a:rPr lang="fr-FR" sz="900" i="1" kern="0">
                <a:solidFill>
                  <a:srgbClr val="000000">
                    <a:lumMod val="50000"/>
                    <a:lumOff val="50000"/>
                  </a:srgbClr>
                </a:solidFill>
                <a:latin typeface="+mj-lt"/>
                <a:cs typeface="Arial"/>
                <a:sym typeface="Wingdings 3" panose="05040102010807070707" pitchFamily="18" charset="2"/>
              </a:rPr>
              <a:t>Cf. Annexes - Outils</a:t>
            </a:r>
            <a:endParaRPr lang="fr-FR" sz="900" b="1" i="1" kern="0">
              <a:solidFill>
                <a:srgbClr val="000000">
                  <a:lumMod val="50000"/>
                  <a:lumOff val="50000"/>
                </a:srgbClr>
              </a:solidFill>
              <a:latin typeface="+mj-lt"/>
              <a:cs typeface="Arial"/>
              <a:sym typeface="Wingdings 3" panose="05040102010807070707" pitchFamily="18" charset="2"/>
            </a:endParaRPr>
          </a:p>
        </p:txBody>
      </p:sp>
    </p:spTree>
    <p:extLst>
      <p:ext uri="{BB962C8B-B14F-4D97-AF65-F5344CB8AC3E}">
        <p14:creationId xmlns:p14="http://schemas.microsoft.com/office/powerpoint/2010/main" val="36161468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xt slide - 1 column">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bwMode="gray">
          <a:xfrm>
            <a:off x="431798" y="1265382"/>
            <a:ext cx="11328397" cy="4694153"/>
          </a:xfrm>
          <a:prstGeom prst="rect">
            <a:avLst/>
          </a:prstGeom>
        </p:spPr>
        <p:txBody>
          <a:bodyPr lIns="0" tIns="0" rIns="0" bIns="0"/>
          <a:lstStyle>
            <a:lvl1pPr>
              <a:lnSpc>
                <a:spcPct val="100000"/>
              </a:lnSpc>
              <a:spcBef>
                <a:spcPts val="0"/>
              </a:spcBef>
              <a:spcAft>
                <a:spcPts val="544"/>
              </a:spcAft>
              <a:defRPr sz="1467">
                <a:solidFill>
                  <a:schemeClr val="tx1"/>
                </a:solidFill>
              </a:defRPr>
            </a:lvl1pPr>
            <a:lvl2pPr>
              <a:lnSpc>
                <a:spcPct val="100000"/>
              </a:lnSpc>
              <a:spcBef>
                <a:spcPts val="0"/>
              </a:spcBef>
              <a:spcAft>
                <a:spcPts val="544"/>
              </a:spcAft>
              <a:defRPr sz="1467">
                <a:solidFill>
                  <a:schemeClr val="tx1"/>
                </a:solidFill>
              </a:defRPr>
            </a:lvl2pPr>
            <a:lvl3pPr>
              <a:lnSpc>
                <a:spcPct val="100000"/>
              </a:lnSpc>
              <a:spcBef>
                <a:spcPts val="0"/>
              </a:spcBef>
              <a:spcAft>
                <a:spcPts val="544"/>
              </a:spcAft>
              <a:defRPr sz="1467"/>
            </a:lvl3pPr>
            <a:lvl4pPr>
              <a:lnSpc>
                <a:spcPct val="100000"/>
              </a:lnSpc>
              <a:spcBef>
                <a:spcPts val="0"/>
              </a:spcBef>
              <a:spcAft>
                <a:spcPts val="544"/>
              </a:spcAft>
              <a:defRPr sz="1467"/>
            </a:lvl4pPr>
            <a:lvl5pPr>
              <a:lnSpc>
                <a:spcPct val="100000"/>
              </a:lnSpc>
              <a:spcBef>
                <a:spcPts val="0"/>
              </a:spcBef>
              <a:spcAft>
                <a:spcPts val="544"/>
              </a:spcAft>
              <a:defRPr sz="1467"/>
            </a:lvl5pPr>
            <a:lvl6pPr marL="492385" indent="0">
              <a:lnSpc>
                <a:spcPct val="100000"/>
              </a:lnSpc>
              <a:spcBef>
                <a:spcPts val="0"/>
              </a:spcBef>
              <a:spcAft>
                <a:spcPts val="544"/>
              </a:spcAft>
              <a:buNone/>
              <a:defRPr sz="816"/>
            </a:lvl6pPr>
            <a:lvl7pPr marL="492385" indent="0">
              <a:lnSpc>
                <a:spcPct val="100000"/>
              </a:lnSpc>
              <a:spcBef>
                <a:spcPts val="0"/>
              </a:spcBef>
              <a:spcAft>
                <a:spcPts val="544"/>
              </a:spcAft>
              <a:buNone/>
              <a:defRPr sz="816"/>
            </a:lvl7pPr>
            <a:lvl8pPr marL="492385" indent="0">
              <a:lnSpc>
                <a:spcPct val="100000"/>
              </a:lnSpc>
              <a:spcBef>
                <a:spcPts val="0"/>
              </a:spcBef>
              <a:spcAft>
                <a:spcPts val="544"/>
              </a:spcAft>
              <a:buNone/>
              <a:defRPr sz="816"/>
            </a:lvl8pPr>
            <a:lvl9pPr marL="492385" indent="0">
              <a:lnSpc>
                <a:spcPct val="100000"/>
              </a:lnSpc>
              <a:spcBef>
                <a:spcPts val="0"/>
              </a:spcBef>
              <a:spcAft>
                <a:spcPts val="544"/>
              </a:spcAft>
              <a:buNone/>
              <a:defRPr sz="8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EBA643E4-B86F-4675-9CB2-14E5B5C4D77A}"/>
              </a:ext>
            </a:extLst>
          </p:cNvPr>
          <p:cNvSpPr>
            <a:spLocks noGrp="1"/>
          </p:cNvSpPr>
          <p:nvPr>
            <p:ph type="body" sz="quarter" idx="15" hasCustomPrompt="1"/>
          </p:nvPr>
        </p:nvSpPr>
        <p:spPr bwMode="gray">
          <a:xfrm>
            <a:off x="431798" y="842250"/>
            <a:ext cx="11328397" cy="221599"/>
          </a:xfrm>
          <a:prstGeom prst="rect">
            <a:avLst/>
          </a:prstGeom>
        </p:spPr>
        <p:txBody>
          <a:bodyPr wrap="square"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6" name="Title Placeholder 1">
            <a:extLst>
              <a:ext uri="{FF2B5EF4-FFF2-40B4-BE49-F238E27FC236}">
                <a16:creationId xmlns:a16="http://schemas.microsoft.com/office/drawing/2014/main" id="{48BF4383-E6E5-42DE-BED5-BEA68D7BCF73}"/>
              </a:ext>
            </a:extLst>
          </p:cNvPr>
          <p:cNvSpPr>
            <a:spLocks noGrp="1"/>
          </p:cNvSpPr>
          <p:nvPr>
            <p:ph type="title"/>
          </p:nvPr>
        </p:nvSpPr>
        <p:spPr bwMode="gray">
          <a:xfrm>
            <a:off x="431798" y="508373"/>
            <a:ext cx="11328397" cy="328295"/>
          </a:xfrm>
          <a:prstGeom prst="rect">
            <a:avLst/>
          </a:prstGeom>
        </p:spPr>
        <p:txBody>
          <a:bodyPr vert="horz" wrap="square" lIns="0" tIns="0" rIns="0" bIns="0" rtlCol="0" anchor="t" anchorCtr="0">
            <a:spAutoFit/>
          </a:bodyPr>
          <a:lstStyle>
            <a:lvl1pPr>
              <a:defRPr sz="2667">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27568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EXTE 1 colonne">
    <p:bg bwMode="gray">
      <p:bgRef idx="1001">
        <a:schemeClr val="bg1"/>
      </p:bgRef>
    </p:bg>
    <p:spTree>
      <p:nvGrpSpPr>
        <p:cNvPr id="1" name=""/>
        <p:cNvGrpSpPr/>
        <p:nvPr/>
      </p:nvGrpSpPr>
      <p:grpSpPr>
        <a:xfrm>
          <a:off x="0" y="0"/>
          <a:ext cx="0" cy="0"/>
          <a:chOff x="0" y="0"/>
          <a:chExt cx="0" cy="0"/>
        </a:xfrm>
      </p:grpSpPr>
      <p:pic>
        <p:nvPicPr>
          <p:cNvPr id="11" name="Picture 6">
            <a:extLst>
              <a:ext uri="{FF2B5EF4-FFF2-40B4-BE49-F238E27FC236}">
                <a16:creationId xmlns:a16="http://schemas.microsoft.com/office/drawing/2014/main" id="{CEF2B35D-ECAD-4B21-A2FE-8A9DF990EABB}"/>
              </a:ext>
            </a:extLst>
          </p:cNvPr>
          <p:cNvPicPr>
            <a:picLocks noChangeAspect="1"/>
          </p:cNvPicPr>
          <p:nvPr userDrawn="1"/>
        </p:nvPicPr>
        <p:blipFill>
          <a:blip r:embed="rId2"/>
          <a:srcRect t="14099" b="14099"/>
          <a:stretch/>
        </p:blipFill>
        <p:spPr>
          <a:xfrm>
            <a:off x="2232452" y="2450236"/>
            <a:ext cx="2354529" cy="2366591"/>
          </a:xfrm>
          <a:prstGeom prst="rect">
            <a:avLst/>
          </a:prstGeom>
        </p:spPr>
      </p:pic>
      <p:pic>
        <p:nvPicPr>
          <p:cNvPr id="13" name="Image 10">
            <a:extLst>
              <a:ext uri="{FF2B5EF4-FFF2-40B4-BE49-F238E27FC236}">
                <a16:creationId xmlns:a16="http://schemas.microsoft.com/office/drawing/2014/main" id="{A568BD37-B8BD-41AD-8753-D7D42B7C110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6409" t="34126" b="14262"/>
          <a:stretch>
            <a:fillRect/>
          </a:stretch>
        </p:blipFill>
        <p:spPr bwMode="auto">
          <a:xfrm>
            <a:off x="1841500" y="2174875"/>
            <a:ext cx="3544888" cy="296862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pic>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14" name="Parenthèse ouvrante 13">
            <a:extLst>
              <a:ext uri="{FF2B5EF4-FFF2-40B4-BE49-F238E27FC236}">
                <a16:creationId xmlns:a16="http://schemas.microsoft.com/office/drawing/2014/main" id="{3FD5C668-E31B-403F-93E6-A2B4DFAA04A2}"/>
              </a:ext>
            </a:extLst>
          </p:cNvPr>
          <p:cNvSpPr/>
          <p:nvPr userDrawn="1"/>
        </p:nvSpPr>
        <p:spPr>
          <a:xfrm>
            <a:off x="4684713" y="1769166"/>
            <a:ext cx="531812" cy="3766930"/>
          </a:xfrm>
          <a:prstGeom prst="leftBracket">
            <a:avLst/>
          </a:prstGeom>
          <a:ln w="111125">
            <a:solidFill>
              <a:srgbClr val="ED1A3B"/>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latin typeface="Trebuchet MS" panose="020B0603020202020204" pitchFamily="34" charset="0"/>
            </a:endParaRPr>
          </a:p>
        </p:txBody>
      </p:sp>
      <p:sp>
        <p:nvSpPr>
          <p:cNvPr id="15" name="Subtitle 2">
            <a:extLst>
              <a:ext uri="{FF2B5EF4-FFF2-40B4-BE49-F238E27FC236}">
                <a16:creationId xmlns:a16="http://schemas.microsoft.com/office/drawing/2014/main" id="{A9D69F40-C477-41DC-AD2A-E74D2AA7B89F}"/>
              </a:ext>
            </a:extLst>
          </p:cNvPr>
          <p:cNvSpPr txBox="1">
            <a:spLocks/>
          </p:cNvSpPr>
          <p:nvPr userDrawn="1"/>
        </p:nvSpPr>
        <p:spPr bwMode="gray">
          <a:xfrm>
            <a:off x="1035050" y="207963"/>
            <a:ext cx="11104563" cy="315912"/>
          </a:xfrm>
          <a:prstGeom prst="rect">
            <a:avLst/>
          </a:prstGeom>
        </p:spPr>
        <p:txBody>
          <a:bodyPr/>
          <a:lstStyle>
            <a:lvl1pPr indent="0" defTabSz="914400">
              <a:lnSpc>
                <a:spcPct val="90000"/>
              </a:lnSpc>
              <a:spcBef>
                <a:spcPts val="1000"/>
              </a:spcBef>
              <a:buFont typeface="Arial" panose="020B0604020202020204" pitchFamily="34" charset="0"/>
              <a:buNone/>
              <a:defRPr sz="1600" b="1" i="0">
                <a:solidFill>
                  <a:srgbClr val="838383"/>
                </a:solidFill>
                <a:latin typeface="Trebuchet MS" panose="020B0603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eaLnBrk="1" fontAlgn="auto" hangingPunct="1">
              <a:spcAft>
                <a:spcPts val="0"/>
              </a:spcAft>
              <a:defRPr/>
            </a:pPr>
            <a:r>
              <a:rPr lang="en-GB" cap="all"/>
              <a:t>Table des matières</a:t>
            </a:r>
          </a:p>
        </p:txBody>
      </p:sp>
      <p:sp>
        <p:nvSpPr>
          <p:cNvPr id="16" name="Subtitle 2">
            <a:extLst>
              <a:ext uri="{FF2B5EF4-FFF2-40B4-BE49-F238E27FC236}">
                <a16:creationId xmlns:a16="http://schemas.microsoft.com/office/drawing/2014/main" id="{5F5ECB72-A62F-4ED4-822D-04A1D78543DE}"/>
              </a:ext>
            </a:extLst>
          </p:cNvPr>
          <p:cNvSpPr>
            <a:spLocks noGrp="1"/>
          </p:cNvSpPr>
          <p:nvPr>
            <p:ph type="subTitle" idx="1"/>
          </p:nvPr>
        </p:nvSpPr>
        <p:spPr bwMode="gray">
          <a:xfrm>
            <a:off x="5386725" y="2319319"/>
            <a:ext cx="5333602" cy="371513"/>
          </a:xfrm>
          <a:prstGeom prst="rect">
            <a:avLst/>
          </a:prstGeom>
        </p:spPr>
        <p:txBody>
          <a:bodyPr wrap="square" lIns="90000" tIns="46800" rIns="90000" bIns="46800" anchor="t">
            <a:spAutoFit/>
          </a:bodyPr>
          <a:lstStyle>
            <a:lvl1pPr marL="342000" indent="-342000" algn="l">
              <a:spcBef>
                <a:spcPts val="1200"/>
              </a:spcBef>
              <a:buFont typeface="+mj-lt"/>
              <a:buAutoNum type="arabicPeriod"/>
              <a:defRPr lang="en-GB" sz="2000" kern="1200" cap="all" baseline="0" noProof="0" dirty="0">
                <a:solidFill>
                  <a:srgbClr val="838383"/>
                </a:solidFill>
                <a:latin typeface="Trebuchet MS" panose="020B0603020202020204" pitchFamily="34" charset="0"/>
                <a:ea typeface="+mn-ea"/>
                <a:cs typeface="+mn-cs"/>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endParaRPr lang="en-GB" noProof="0"/>
          </a:p>
        </p:txBody>
      </p:sp>
    </p:spTree>
    <p:extLst>
      <p:ext uri="{BB962C8B-B14F-4D97-AF65-F5344CB8AC3E}">
        <p14:creationId xmlns:p14="http://schemas.microsoft.com/office/powerpoint/2010/main" val="4219636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E 1 colonne">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31804" y="1664464"/>
            <a:ext cx="1128606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sz="2000"/>
            </a:lvl2pPr>
            <a:lvl3pPr>
              <a:lnSpc>
                <a:spcPct val="100000"/>
              </a:lnSpc>
              <a:spcBef>
                <a:spcPts val="0"/>
              </a:spcBef>
              <a:spcAft>
                <a:spcPts val="600"/>
              </a:spcAft>
              <a:defRPr sz="2000"/>
            </a:lvl3pPr>
            <a:lvl4pPr>
              <a:lnSpc>
                <a:spcPct val="100000"/>
              </a:lnSpc>
              <a:spcBef>
                <a:spcPts val="0"/>
              </a:spcBef>
              <a:spcAft>
                <a:spcPts val="600"/>
              </a:spcAft>
              <a:defRPr sz="2000"/>
            </a:lvl4pPr>
            <a:lvl5pPr>
              <a:lnSpc>
                <a:spcPct val="100000"/>
              </a:lnSpc>
              <a:spcBef>
                <a:spcPts val="0"/>
              </a:spcBef>
              <a:spcAft>
                <a:spcPts val="600"/>
              </a:spcAft>
              <a:defRPr sz="2000"/>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12" name="Text Placeholder 8">
            <a:extLst>
              <a:ext uri="{FF2B5EF4-FFF2-40B4-BE49-F238E27FC236}">
                <a16:creationId xmlns:a16="http://schemas.microsoft.com/office/drawing/2014/main" id="{C3DE4CD3-55C6-1F4B-817D-91598B0438F4}"/>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
        <p:nvSpPr>
          <p:cNvPr id="9" name="Title Placeholder 1">
            <a:extLst>
              <a:ext uri="{FF2B5EF4-FFF2-40B4-BE49-F238E27FC236}">
                <a16:creationId xmlns:a16="http://schemas.microsoft.com/office/drawing/2014/main" id="{310B11B6-DDF3-9D45-8447-718C6A0B9A14}"/>
              </a:ext>
            </a:extLst>
          </p:cNvPr>
          <p:cNvSpPr>
            <a:spLocks noGrp="1"/>
          </p:cNvSpPr>
          <p:nvPr>
            <p:ph type="title"/>
          </p:nvPr>
        </p:nvSpPr>
        <p:spPr bwMode="gray">
          <a:xfrm>
            <a:off x="422835" y="770467"/>
            <a:ext cx="11328397" cy="344710"/>
          </a:xfrm>
          <a:prstGeom prst="rect">
            <a:avLst/>
          </a:prstGeom>
        </p:spPr>
        <p:txBody>
          <a:bodyPr vert="horz" wrap="square" lIns="0" tIns="0" rIns="0" bIns="0" rtlCol="0" anchor="t" anchorCtr="0">
            <a:spAutoFit/>
          </a:bodyPr>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238945497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E 50% + IMAGE 50%">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442384" y="1835151"/>
            <a:ext cx="5526616" cy="4008967"/>
          </a:xfrm>
          <a:prstGeom prst="rect">
            <a:avLst/>
          </a:prstGeom>
        </p:spPr>
        <p:txBody>
          <a:bodyPr lIns="0" tIns="0" rIns="0" bIns="0"/>
          <a:lstStyle>
            <a:lvl4pPr marL="715415" indent="-364058">
              <a:buFont typeface="Arial" panose="020B0604020202020204" pitchFamily="34" charset="0"/>
              <a:buChar char="•"/>
              <a:defRPr/>
            </a:lvl4pPr>
          </a:lstStyle>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6" hasCustomPrompt="1"/>
          </p:nvPr>
        </p:nvSpPr>
        <p:spPr>
          <a:xfrm>
            <a:off x="6246285" y="1835151"/>
            <a:ext cx="5535081" cy="4008967"/>
          </a:xfrm>
          <a:prstGeom prst="rect">
            <a:avLst/>
          </a:prstGeom>
          <a:solidFill>
            <a:schemeClr val="bg1">
              <a:lumMod val="95000"/>
            </a:schemeClr>
          </a:solidFill>
        </p:spPr>
        <p:txBody>
          <a:bodyPr bIns="468000" anchor="ctr" anchorCtr="0"/>
          <a:lstStyle>
            <a:lvl1pPr algn="ctr">
              <a:defRPr sz="1867"/>
            </a:lvl1pPr>
          </a:lstStyle>
          <a:p>
            <a:r>
              <a:rPr lang="en-GB"/>
              <a:t>CLICK TO ADD IMAGE</a:t>
            </a:r>
          </a:p>
        </p:txBody>
      </p:sp>
      <p:sp>
        <p:nvSpPr>
          <p:cNvPr id="6" name="Title 1">
            <a:extLst>
              <a:ext uri="{FF2B5EF4-FFF2-40B4-BE49-F238E27FC236}">
                <a16:creationId xmlns:a16="http://schemas.microsoft.com/office/drawing/2014/main" id="{52325225-FE9A-404F-861C-8397D162C615}"/>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8" name="Text Placeholder 8">
            <a:extLst>
              <a:ext uri="{FF2B5EF4-FFF2-40B4-BE49-F238E27FC236}">
                <a16:creationId xmlns:a16="http://schemas.microsoft.com/office/drawing/2014/main" id="{9EED85BB-7E89-42D8-835E-4B8E6EB8CDC2}"/>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1548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RNIERE">
    <p:spTree>
      <p:nvGrpSpPr>
        <p:cNvPr id="1" name=""/>
        <p:cNvGrpSpPr/>
        <p:nvPr/>
      </p:nvGrpSpPr>
      <p:grpSpPr>
        <a:xfrm>
          <a:off x="0" y="0"/>
          <a:ext cx="0" cy="0"/>
          <a:chOff x="0" y="0"/>
          <a:chExt cx="0" cy="0"/>
        </a:xfrm>
      </p:grpSpPr>
      <p:pic>
        <p:nvPicPr>
          <p:cNvPr id="25" name="Image 24" descr="Une image contenant bâtiment, signe&#10;&#10;Description générée automatiquement">
            <a:extLst>
              <a:ext uri="{FF2B5EF4-FFF2-40B4-BE49-F238E27FC236}">
                <a16:creationId xmlns:a16="http://schemas.microsoft.com/office/drawing/2014/main" id="{77E5289A-7003-4C11-ABBB-29B5444FFAD4}"/>
              </a:ext>
            </a:extLst>
          </p:cNvPr>
          <p:cNvPicPr>
            <a:picLocks noChangeAspect="1"/>
          </p:cNvPicPr>
          <p:nvPr userDrawn="1"/>
        </p:nvPicPr>
        <p:blipFill rotWithShape="1">
          <a:blip r:embed="rId2"/>
          <a:srcRect l="34947"/>
          <a:stretch/>
        </p:blipFill>
        <p:spPr>
          <a:xfrm>
            <a:off x="4309596" y="-4896"/>
            <a:ext cx="7940833" cy="6862896"/>
          </a:xfrm>
          <a:prstGeom prst="rect">
            <a:avLst/>
          </a:prstGeom>
        </p:spPr>
      </p:pic>
      <p:pic>
        <p:nvPicPr>
          <p:cNvPr id="13" name="Image 12">
            <a:extLst>
              <a:ext uri="{FF2B5EF4-FFF2-40B4-BE49-F238E27FC236}">
                <a16:creationId xmlns:a16="http://schemas.microsoft.com/office/drawing/2014/main" id="{D39CBC76-F01F-8741-9C93-EC7805E4A7D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744" b="5915"/>
          <a:stretch/>
        </p:blipFill>
        <p:spPr>
          <a:xfrm>
            <a:off x="3082882" y="-1"/>
            <a:ext cx="3274375" cy="6859262"/>
          </a:xfrm>
          <a:prstGeom prst="rect">
            <a:avLst/>
          </a:prstGeom>
        </p:spPr>
      </p:pic>
      <p:grpSp>
        <p:nvGrpSpPr>
          <p:cNvPr id="9" name="Group 3">
            <a:extLst>
              <a:ext uri="{FF2B5EF4-FFF2-40B4-BE49-F238E27FC236}">
                <a16:creationId xmlns:a16="http://schemas.microsoft.com/office/drawing/2014/main" id="{D50A0A1F-073D-4246-A656-B8A05E14109D}"/>
              </a:ext>
            </a:extLst>
          </p:cNvPr>
          <p:cNvGrpSpPr/>
          <p:nvPr userDrawn="1"/>
        </p:nvGrpSpPr>
        <p:grpSpPr>
          <a:xfrm>
            <a:off x="674516" y="5774618"/>
            <a:ext cx="161925" cy="1089733"/>
            <a:chOff x="513955" y="4330963"/>
            <a:chExt cx="121444" cy="817300"/>
          </a:xfrm>
        </p:grpSpPr>
        <p:sp>
          <p:nvSpPr>
            <p:cNvPr id="10" name="Freeform 12">
              <a:extLst>
                <a:ext uri="{FF2B5EF4-FFF2-40B4-BE49-F238E27FC236}">
                  <a16:creationId xmlns:a16="http://schemas.microsoft.com/office/drawing/2014/main" id="{22EBF412-F88F-264D-B434-803CA0ADA407}"/>
                </a:ext>
              </a:extLst>
            </p:cNvPr>
            <p:cNvSpPr>
              <a:spLocks noChangeAspect="1"/>
            </p:cNvSpPr>
            <p:nvPr userDrawn="1"/>
          </p:nvSpPr>
          <p:spPr bwMode="gray">
            <a:xfrm>
              <a:off x="513955" y="4330963"/>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tx1"/>
                </a:solidFill>
              </a:endParaRPr>
            </a:p>
          </p:txBody>
        </p:sp>
        <p:sp>
          <p:nvSpPr>
            <p:cNvPr id="11" name="Freeform 12">
              <a:extLst>
                <a:ext uri="{FF2B5EF4-FFF2-40B4-BE49-F238E27FC236}">
                  <a16:creationId xmlns:a16="http://schemas.microsoft.com/office/drawing/2014/main" id="{6CCA4119-C86C-2941-8C92-291624FDF259}"/>
                </a:ext>
              </a:extLst>
            </p:cNvPr>
            <p:cNvSpPr>
              <a:spLocks noChangeAspect="1"/>
            </p:cNvSpPr>
            <p:nvPr userDrawn="1"/>
          </p:nvSpPr>
          <p:spPr bwMode="gray">
            <a:xfrm>
              <a:off x="513955" y="4561944"/>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sp>
          <p:nvSpPr>
            <p:cNvPr id="18" name="Freeform 12">
              <a:extLst>
                <a:ext uri="{FF2B5EF4-FFF2-40B4-BE49-F238E27FC236}">
                  <a16:creationId xmlns:a16="http://schemas.microsoft.com/office/drawing/2014/main" id="{30782824-A0A9-034C-86AA-C972CBF247A4}"/>
                </a:ext>
              </a:extLst>
            </p:cNvPr>
            <p:cNvSpPr>
              <a:spLocks noChangeAspect="1"/>
            </p:cNvSpPr>
            <p:nvPr userDrawn="1"/>
          </p:nvSpPr>
          <p:spPr bwMode="gray">
            <a:xfrm>
              <a:off x="513955" y="468630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solidFill>
                  <a:schemeClr val="bg1"/>
                </a:solidFill>
              </a:endParaRPr>
            </a:p>
          </p:txBody>
        </p:sp>
      </p:grpSp>
      <p:grpSp>
        <p:nvGrpSpPr>
          <p:cNvPr id="19" name="Group 6">
            <a:extLst>
              <a:ext uri="{FF2B5EF4-FFF2-40B4-BE49-F238E27FC236}">
                <a16:creationId xmlns:a16="http://schemas.microsoft.com/office/drawing/2014/main" id="{7597B79C-D365-0744-8018-D77E35EAC5E5}"/>
              </a:ext>
            </a:extLst>
          </p:cNvPr>
          <p:cNvGrpSpPr/>
          <p:nvPr userDrawn="1"/>
        </p:nvGrpSpPr>
        <p:grpSpPr>
          <a:xfrm>
            <a:off x="675790" y="1"/>
            <a:ext cx="161925" cy="1403711"/>
            <a:chOff x="514911" y="0"/>
            <a:chExt cx="121444" cy="1052783"/>
          </a:xfrm>
        </p:grpSpPr>
        <p:sp>
          <p:nvSpPr>
            <p:cNvPr id="20" name="Freeform 12">
              <a:extLst>
                <a:ext uri="{FF2B5EF4-FFF2-40B4-BE49-F238E27FC236}">
                  <a16:creationId xmlns:a16="http://schemas.microsoft.com/office/drawing/2014/main" id="{632D97B4-7E24-E940-9D51-99283D3A99D9}"/>
                </a:ext>
              </a:extLst>
            </p:cNvPr>
            <p:cNvSpPr>
              <a:spLocks noChangeAspect="1"/>
            </p:cNvSpPr>
            <p:nvPr userDrawn="1"/>
          </p:nvSpPr>
          <p:spPr bwMode="gray">
            <a:xfrm rot="10800000">
              <a:off x="514911" y="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1" name="Freeform 12">
              <a:extLst>
                <a:ext uri="{FF2B5EF4-FFF2-40B4-BE49-F238E27FC236}">
                  <a16:creationId xmlns:a16="http://schemas.microsoft.com/office/drawing/2014/main" id="{83428789-8CF7-9745-9F3D-92B21BF19FA0}"/>
                </a:ext>
              </a:extLst>
            </p:cNvPr>
            <p:cNvSpPr>
              <a:spLocks noChangeAspect="1"/>
            </p:cNvSpPr>
            <p:nvPr userDrawn="1"/>
          </p:nvSpPr>
          <p:spPr bwMode="gray">
            <a:xfrm rot="10800000">
              <a:off x="514911" y="346868"/>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sp>
          <p:nvSpPr>
            <p:cNvPr id="22" name="Freeform 12">
              <a:extLst>
                <a:ext uri="{FF2B5EF4-FFF2-40B4-BE49-F238E27FC236}">
                  <a16:creationId xmlns:a16="http://schemas.microsoft.com/office/drawing/2014/main" id="{7B0BB148-5ABB-6544-89F7-77AC1DD254E7}"/>
                </a:ext>
              </a:extLst>
            </p:cNvPr>
            <p:cNvSpPr>
              <a:spLocks noChangeAspect="1"/>
            </p:cNvSpPr>
            <p:nvPr userDrawn="1"/>
          </p:nvSpPr>
          <p:spPr bwMode="gray">
            <a:xfrm rot="10800000">
              <a:off x="514911" y="590820"/>
              <a:ext cx="121444" cy="461963"/>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91427" tIns="45714" rIns="91427" bIns="45714"/>
            <a:lstStyle/>
            <a:p>
              <a:pPr algn="ctr">
                <a:defRPr/>
              </a:pPr>
              <a:endParaRPr lang="en-GB" sz="2400"/>
            </a:p>
          </p:txBody>
        </p:sp>
      </p:grpSp>
      <p:pic>
        <p:nvPicPr>
          <p:cNvPr id="2" name="Picture 6">
            <a:extLst>
              <a:ext uri="{FF2B5EF4-FFF2-40B4-BE49-F238E27FC236}">
                <a16:creationId xmlns:a16="http://schemas.microsoft.com/office/drawing/2014/main" id="{5527A5AA-4AA1-581A-0AF0-AAD4B2FB4A5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0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Heading and Chart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426848"/>
          </a:xfrm>
          <a:prstGeom prst="rect">
            <a:avLst/>
          </a:prstGeom>
        </p:spPr>
        <p:txBody>
          <a:bodyPr/>
          <a:lstStyle>
            <a:lvl1pPr>
              <a:lnSpc>
                <a:spcPct val="80000"/>
              </a:lnSpc>
              <a:defRPr/>
            </a:lvl1pPr>
          </a:lstStyle>
          <a:p>
            <a:r>
              <a:rPr lang="en-US"/>
              <a:t>Click to edit Master title style</a:t>
            </a:r>
            <a:endParaRPr lang="en-GB"/>
          </a:p>
        </p:txBody>
      </p:sp>
      <p:sp>
        <p:nvSpPr>
          <p:cNvPr id="9" name="Text Placeholder 8"/>
          <p:cNvSpPr>
            <a:spLocks noGrp="1"/>
          </p:cNvSpPr>
          <p:nvPr>
            <p:ph type="body" sz="quarter" idx="14" hasCustomPrompt="1"/>
          </p:nvPr>
        </p:nvSpPr>
        <p:spPr bwMode="gray">
          <a:xfrm>
            <a:off x="431802" y="1104345"/>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
        <p:nvSpPr>
          <p:cNvPr id="5" name="Chart Placeholder 4"/>
          <p:cNvSpPr>
            <a:spLocks noGrp="1"/>
          </p:cNvSpPr>
          <p:nvPr>
            <p:ph type="chart" sz="quarter" idx="16" hasCustomPrompt="1"/>
          </p:nvPr>
        </p:nvSpPr>
        <p:spPr>
          <a:xfrm>
            <a:off x="442385" y="2004123"/>
            <a:ext cx="11272167" cy="3832741"/>
          </a:xfrm>
          <a:prstGeom prst="rect">
            <a:avLst/>
          </a:prstGeom>
        </p:spPr>
        <p:txBody>
          <a:bodyPr tIns="0" bIns="576000" anchor="ctr" anchorCtr="0"/>
          <a:lstStyle>
            <a:lvl1pPr algn="ctr">
              <a:defRPr sz="1400" b="0"/>
            </a:lvl1pPr>
          </a:lstStyle>
          <a:p>
            <a:r>
              <a:rPr lang="en-GB"/>
              <a:t>CLICK TO ADD CHART</a:t>
            </a:r>
          </a:p>
        </p:txBody>
      </p:sp>
      <p:sp>
        <p:nvSpPr>
          <p:cNvPr id="6" name="Text Placeholder 6"/>
          <p:cNvSpPr>
            <a:spLocks noGrp="1"/>
          </p:cNvSpPr>
          <p:nvPr>
            <p:ph type="body" sz="quarter" idx="17" hasCustomPrompt="1"/>
          </p:nvPr>
        </p:nvSpPr>
        <p:spPr>
          <a:xfrm>
            <a:off x="442385" y="1671639"/>
            <a:ext cx="11272167" cy="276999"/>
          </a:xfrm>
          <a:prstGeom prst="rect">
            <a:avLst/>
          </a:prstGeom>
        </p:spPr>
        <p:txBody>
          <a:bodyPr wrap="square" lIns="0" tIns="0" rIns="0" bIns="0">
            <a:spAutoFit/>
          </a:bodyPr>
          <a:lstStyle>
            <a:lvl1pPr>
              <a:defRPr sz="1800" b="0"/>
            </a:lvl1pPr>
          </a:lstStyle>
          <a:p>
            <a:pPr lvl="0"/>
            <a:r>
              <a:rPr lang="en-US"/>
              <a:t>Click to edit chart title</a:t>
            </a:r>
          </a:p>
        </p:txBody>
      </p:sp>
    </p:spTree>
    <p:extLst>
      <p:ext uri="{BB962C8B-B14F-4D97-AF65-F5344CB8AC3E}">
        <p14:creationId xmlns:p14="http://schemas.microsoft.com/office/powerpoint/2010/main" val="1909247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c">
    <p:bg bwMode="gray">
      <p:bgRef idx="1001">
        <a:schemeClr val="bg1"/>
      </p:bgRef>
    </p:bg>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12" name="Text Placeholder 8">
            <a:extLst>
              <a:ext uri="{FF2B5EF4-FFF2-40B4-BE49-F238E27FC236}">
                <a16:creationId xmlns:a16="http://schemas.microsoft.com/office/drawing/2014/main" id="{C3DE4CD3-55C6-1F4B-817D-91598B0438F4}"/>
              </a:ext>
            </a:extLst>
          </p:cNvPr>
          <p:cNvSpPr>
            <a:spLocks noGrp="1"/>
          </p:cNvSpPr>
          <p:nvPr>
            <p:ph type="body" sz="quarter" idx="14" hasCustomPrompt="1"/>
          </p:nvPr>
        </p:nvSpPr>
        <p:spPr bwMode="gray">
          <a:xfrm>
            <a:off x="422835" y="1197251"/>
            <a:ext cx="11346330" cy="221599"/>
          </a:xfrm>
          <a:prstGeom prst="rect">
            <a:avLst/>
          </a:prstGeom>
        </p:spPr>
        <p:txBody>
          <a:bodyPr wrap="square" lIns="0" tIns="0" rIns="0" bIns="0">
            <a:spAutoFit/>
          </a:bodyPr>
          <a:lstStyle>
            <a:lvl1pPr algn="l">
              <a:lnSpc>
                <a:spcPct val="80000"/>
              </a:lnSpc>
              <a:spcBef>
                <a:spcPts val="0"/>
              </a:spcBef>
              <a:spcAft>
                <a:spcPts val="0"/>
              </a:spcAft>
              <a:defRPr sz="1800" b="0">
                <a:solidFill>
                  <a:srgbClr val="404040"/>
                </a:solidFill>
              </a:defRPr>
            </a:lvl1pPr>
          </a:lstStyle>
          <a:p>
            <a:pPr lvl="0"/>
            <a:r>
              <a:rPr lang="en-US"/>
              <a:t>[SUBTITLE]</a:t>
            </a:r>
          </a:p>
        </p:txBody>
      </p:sp>
      <p:sp>
        <p:nvSpPr>
          <p:cNvPr id="9" name="Title Placeholder 1">
            <a:extLst>
              <a:ext uri="{FF2B5EF4-FFF2-40B4-BE49-F238E27FC236}">
                <a16:creationId xmlns:a16="http://schemas.microsoft.com/office/drawing/2014/main" id="{310B11B6-DDF3-9D45-8447-718C6A0B9A14}"/>
              </a:ext>
            </a:extLst>
          </p:cNvPr>
          <p:cNvSpPr>
            <a:spLocks noGrp="1"/>
          </p:cNvSpPr>
          <p:nvPr>
            <p:ph type="title"/>
          </p:nvPr>
        </p:nvSpPr>
        <p:spPr bwMode="gray">
          <a:xfrm>
            <a:off x="422835" y="770467"/>
            <a:ext cx="11328397" cy="426784"/>
          </a:xfrm>
          <a:prstGeom prst="rect">
            <a:avLst/>
          </a:prstGeom>
        </p:spPr>
        <p:txBody>
          <a:bodyPr vert="horz" wrap="square" lIns="0" tIns="0" rIns="0" bIns="0" rtlCol="0" anchor="t" anchorCtr="0">
            <a:spAutoFit/>
          </a:bodyPr>
          <a:lstStyle/>
          <a:p>
            <a:r>
              <a:rPr lang="en-US"/>
              <a:t>CLICK TO EDIT MASTER TITLE STYLE</a:t>
            </a:r>
            <a:endParaRPr lang="en-GB"/>
          </a:p>
        </p:txBody>
      </p:sp>
    </p:spTree>
    <p:extLst>
      <p:ext uri="{BB962C8B-B14F-4D97-AF65-F5344CB8AC3E}">
        <p14:creationId xmlns:p14="http://schemas.microsoft.com/office/powerpoint/2010/main" val="226411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1802" y="752475"/>
            <a:ext cx="11286065" cy="344710"/>
          </a:xfrm>
          <a:prstGeom prst="rect">
            <a:avLst/>
          </a:prstGeom>
        </p:spPr>
        <p:txBody>
          <a:bodyPr/>
          <a:lstStyle>
            <a:lvl1pPr>
              <a:lnSpc>
                <a:spcPct val="80000"/>
              </a:lnSpc>
              <a:defRPr/>
            </a:lvl1pPr>
          </a:lstStyle>
          <a:p>
            <a:r>
              <a:rPr lang="fr-FR"/>
              <a:t>Modifiez le style du titre</a:t>
            </a:r>
            <a:endParaRPr lang="en-GB"/>
          </a:p>
        </p:txBody>
      </p:sp>
      <p:sp>
        <p:nvSpPr>
          <p:cNvPr id="7" name="Text Placeholder 6"/>
          <p:cNvSpPr>
            <a:spLocks noGrp="1"/>
          </p:cNvSpPr>
          <p:nvPr>
            <p:ph type="body" sz="quarter" idx="13"/>
          </p:nvPr>
        </p:nvSpPr>
        <p:spPr bwMode="gray">
          <a:xfrm>
            <a:off x="431802" y="1664464"/>
            <a:ext cx="1128606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ext Placeholder 8"/>
          <p:cNvSpPr>
            <a:spLocks noGrp="1"/>
          </p:cNvSpPr>
          <p:nvPr>
            <p:ph type="body" sz="quarter" idx="14" hasCustomPrompt="1"/>
          </p:nvPr>
        </p:nvSpPr>
        <p:spPr bwMode="gray">
          <a:xfrm>
            <a:off x="431802" y="1104345"/>
            <a:ext cx="11286065" cy="221599"/>
          </a:xfrm>
          <a:prstGeom prst="rect">
            <a:avLst/>
          </a:prstGeom>
        </p:spPr>
        <p:txBody>
          <a:bodyPr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280104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1 colonne_fond_diagonale">
    <p:bg bwMode="gray">
      <p:bgRef idx="1001">
        <a:schemeClr val="bg1"/>
      </p:bgRef>
    </p:bg>
    <p:spTree>
      <p:nvGrpSpPr>
        <p:cNvPr id="1" name=""/>
        <p:cNvGrpSpPr/>
        <p:nvPr/>
      </p:nvGrpSpPr>
      <p:grpSpPr>
        <a:xfrm>
          <a:off x="0" y="0"/>
          <a:ext cx="0" cy="0"/>
          <a:chOff x="0" y="0"/>
          <a:chExt cx="0" cy="0"/>
        </a:xfrm>
      </p:grpSpPr>
      <p:sp>
        <p:nvSpPr>
          <p:cNvPr id="13" name="Organigramme : Entrée manuelle 4">
            <a:extLst>
              <a:ext uri="{FF2B5EF4-FFF2-40B4-BE49-F238E27FC236}">
                <a16:creationId xmlns:a16="http://schemas.microsoft.com/office/drawing/2014/main" id="{747DFCB5-4BA5-5745-A10F-0BD00EAFEA6D}"/>
              </a:ext>
            </a:extLst>
          </p:cNvPr>
          <p:cNvSpPr/>
          <p:nvPr userDrawn="1"/>
        </p:nvSpPr>
        <p:spPr>
          <a:xfrm rot="16200000" flipV="1">
            <a:off x="-96570" y="96569"/>
            <a:ext cx="6861567" cy="6668429"/>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Placeholder 6"/>
          <p:cNvSpPr>
            <a:spLocks noGrp="1"/>
          </p:cNvSpPr>
          <p:nvPr>
            <p:ph type="body" sz="quarter" idx="13" hasCustomPrompt="1"/>
          </p:nvPr>
        </p:nvSpPr>
        <p:spPr bwMode="gray">
          <a:xfrm>
            <a:off x="431804" y="1664464"/>
            <a:ext cx="1128606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9" name="Title Placeholder 1">
            <a:extLst>
              <a:ext uri="{FF2B5EF4-FFF2-40B4-BE49-F238E27FC236}">
                <a16:creationId xmlns:a16="http://schemas.microsoft.com/office/drawing/2014/main" id="{310B11B6-DDF3-9D45-8447-718C6A0B9A14}"/>
              </a:ext>
            </a:extLst>
          </p:cNvPr>
          <p:cNvSpPr>
            <a:spLocks noGrp="1"/>
          </p:cNvSpPr>
          <p:nvPr>
            <p:ph type="title"/>
          </p:nvPr>
        </p:nvSpPr>
        <p:spPr bwMode="gray">
          <a:xfrm>
            <a:off x="422835" y="770467"/>
            <a:ext cx="11328397" cy="344710"/>
          </a:xfrm>
          <a:prstGeom prst="rect">
            <a:avLst/>
          </a:prstGeom>
        </p:spPr>
        <p:txBody>
          <a:bodyPr vert="horz" wrap="square" lIns="0" tIns="0" rIns="0" bIns="0" rtlCol="0" anchor="t" anchorCtr="0">
            <a:spAutoFit/>
          </a:bodyPr>
          <a:lstStyle>
            <a:lvl1pPr>
              <a:defRPr sz="2800"/>
            </a:lvl1pPr>
          </a:lstStyle>
          <a:p>
            <a:r>
              <a:rPr lang="en-US"/>
              <a:t>CLICK TO EDIT MASTER TITLE STYLE</a:t>
            </a:r>
            <a:endParaRPr lang="en-GB"/>
          </a:p>
        </p:txBody>
      </p:sp>
      <p:sp>
        <p:nvSpPr>
          <p:cNvPr id="11" name="Text Placeholder 8">
            <a:extLst>
              <a:ext uri="{FF2B5EF4-FFF2-40B4-BE49-F238E27FC236}">
                <a16:creationId xmlns:a16="http://schemas.microsoft.com/office/drawing/2014/main" id="{5BEC9E5B-6032-4015-8051-82C8794C129E}"/>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26729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1 colonne fond encart">
    <p:bg bwMode="gray">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B73295-9727-D647-B82D-B6D0D8EFB468}"/>
              </a:ext>
            </a:extLst>
          </p:cNvPr>
          <p:cNvSpPr/>
          <p:nvPr userDrawn="1"/>
        </p:nvSpPr>
        <p:spPr>
          <a:xfrm>
            <a:off x="9445083" y="-1"/>
            <a:ext cx="2746917" cy="68740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Placeholder 6"/>
          <p:cNvSpPr>
            <a:spLocks noGrp="1"/>
          </p:cNvSpPr>
          <p:nvPr>
            <p:ph type="body" sz="quarter" idx="13" hasCustomPrompt="1"/>
          </p:nvPr>
        </p:nvSpPr>
        <p:spPr bwMode="gray">
          <a:xfrm>
            <a:off x="431804" y="1664464"/>
            <a:ext cx="11286065"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reeform 12">
            <a:extLst>
              <a:ext uri="{FF2B5EF4-FFF2-40B4-BE49-F238E27FC236}">
                <a16:creationId xmlns:a16="http://schemas.microsoft.com/office/drawing/2014/main" id="{D66654E3-86F2-422F-B8E9-20115ABB025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8" name="Freeform 10">
            <a:extLst>
              <a:ext uri="{FF2B5EF4-FFF2-40B4-BE49-F238E27FC236}">
                <a16:creationId xmlns:a16="http://schemas.microsoft.com/office/drawing/2014/main" id="{C5125A31-F517-4E78-BC8C-D05A48E90ED3}"/>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TextBox 3">
            <a:extLst>
              <a:ext uri="{FF2B5EF4-FFF2-40B4-BE49-F238E27FC236}">
                <a16:creationId xmlns:a16="http://schemas.microsoft.com/office/drawing/2014/main" id="{D4392AA8-989D-4624-8AFC-DA5FAC0591BB}"/>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9" name="Title Placeholder 1">
            <a:extLst>
              <a:ext uri="{FF2B5EF4-FFF2-40B4-BE49-F238E27FC236}">
                <a16:creationId xmlns:a16="http://schemas.microsoft.com/office/drawing/2014/main" id="{310B11B6-DDF3-9D45-8447-718C6A0B9A14}"/>
              </a:ext>
            </a:extLst>
          </p:cNvPr>
          <p:cNvSpPr>
            <a:spLocks noGrp="1"/>
          </p:cNvSpPr>
          <p:nvPr>
            <p:ph type="title"/>
          </p:nvPr>
        </p:nvSpPr>
        <p:spPr bwMode="gray">
          <a:xfrm>
            <a:off x="422835" y="770467"/>
            <a:ext cx="11328397" cy="344710"/>
          </a:xfrm>
          <a:prstGeom prst="rect">
            <a:avLst/>
          </a:prstGeom>
        </p:spPr>
        <p:txBody>
          <a:bodyPr vert="horz" wrap="square" lIns="0" tIns="0" rIns="0" bIns="0" rtlCol="0" anchor="t" anchorCtr="0">
            <a:spAutoFit/>
          </a:bodyPr>
          <a:lstStyle>
            <a:lvl1pPr>
              <a:defRPr sz="2800"/>
            </a:lvl1pPr>
          </a:lstStyle>
          <a:p>
            <a:r>
              <a:rPr lang="en-US"/>
              <a:t>CLICK TO EDIT MASTER TITLE STYLE</a:t>
            </a:r>
            <a:endParaRPr lang="en-GB"/>
          </a:p>
        </p:txBody>
      </p:sp>
      <p:sp>
        <p:nvSpPr>
          <p:cNvPr id="12" name="Text Placeholder 8">
            <a:extLst>
              <a:ext uri="{FF2B5EF4-FFF2-40B4-BE49-F238E27FC236}">
                <a16:creationId xmlns:a16="http://schemas.microsoft.com/office/drawing/2014/main" id="{CDA2FB53-86D5-46EA-9439-CBF04938C7B5}"/>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pic>
        <p:nvPicPr>
          <p:cNvPr id="15" name="Image 14">
            <a:extLst>
              <a:ext uri="{FF2B5EF4-FFF2-40B4-BE49-F238E27FC236}">
                <a16:creationId xmlns:a16="http://schemas.microsoft.com/office/drawing/2014/main" id="{F2D33416-FFBD-0E6B-237F-E432BDE5645C}"/>
              </a:ext>
            </a:extLst>
          </p:cNvPr>
          <p:cNvPicPr>
            <a:picLocks noChangeAspect="1"/>
          </p:cNvPicPr>
          <p:nvPr userDrawn="1"/>
        </p:nvPicPr>
        <p:blipFill rotWithShape="1">
          <a:blip r:embed="rId2"/>
          <a:srcRect l="7921" t="17014" r="6956" b="24211"/>
          <a:stretch/>
        </p:blipFill>
        <p:spPr>
          <a:xfrm>
            <a:off x="10759154" y="6101698"/>
            <a:ext cx="1324599" cy="615952"/>
          </a:xfrm>
          <a:prstGeom prst="rect">
            <a:avLst/>
          </a:prstGeom>
        </p:spPr>
      </p:pic>
    </p:spTree>
    <p:extLst>
      <p:ext uri="{BB962C8B-B14F-4D97-AF65-F5344CB8AC3E}">
        <p14:creationId xmlns:p14="http://schemas.microsoft.com/office/powerpoint/2010/main" val="325330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2 colonnes">
    <p:bg bwMode="gray">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31801" y="1664464"/>
            <a:ext cx="5472000" cy="4172400"/>
          </a:xfrm>
          <a:prstGeom prst="rect">
            <a:avLst/>
          </a:prstGeom>
        </p:spPr>
        <p:txBody>
          <a:bodyPr lIns="0" tIns="0" rIns="0" bIns="0"/>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quarter" idx="15" hasCustomPrompt="1"/>
          </p:nvPr>
        </p:nvSpPr>
        <p:spPr>
          <a:xfrm>
            <a:off x="6245867" y="1671639"/>
            <a:ext cx="5472000" cy="4165600"/>
          </a:xfrm>
        </p:spPr>
        <p:txBody>
          <a:bodyPr/>
          <a:lstStyle/>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1" name="Title Placeholder 1">
            <a:extLst>
              <a:ext uri="{FF2B5EF4-FFF2-40B4-BE49-F238E27FC236}">
                <a16:creationId xmlns:a16="http://schemas.microsoft.com/office/drawing/2014/main" id="{21534E35-2935-4E4A-86B9-58C8E2CF0029}"/>
              </a:ext>
            </a:extLst>
          </p:cNvPr>
          <p:cNvSpPr>
            <a:spLocks noGrp="1"/>
          </p:cNvSpPr>
          <p:nvPr>
            <p:ph type="title"/>
          </p:nvPr>
        </p:nvSpPr>
        <p:spPr bwMode="gray">
          <a:xfrm>
            <a:off x="422835" y="770467"/>
            <a:ext cx="11328397" cy="344710"/>
          </a:xfrm>
          <a:prstGeom prst="rect">
            <a:avLst/>
          </a:prstGeom>
        </p:spPr>
        <p:txBody>
          <a:bodyPr vert="horz" wrap="square" lIns="0" tIns="0" rIns="0" bIns="0" rtlCol="0" anchor="t" anchorCtr="0">
            <a:spAutoFit/>
          </a:bodyPr>
          <a:lstStyle>
            <a:lvl1pPr>
              <a:defRPr sz="2800"/>
            </a:lvl1pPr>
          </a:lstStyle>
          <a:p>
            <a:r>
              <a:rPr lang="en-US"/>
              <a:t>CLICK TO EDIT MASTER TITLE STYLE</a:t>
            </a:r>
            <a:endParaRPr lang="en-GB"/>
          </a:p>
        </p:txBody>
      </p:sp>
      <p:sp>
        <p:nvSpPr>
          <p:cNvPr id="6" name="Text Placeholder 8">
            <a:extLst>
              <a:ext uri="{FF2B5EF4-FFF2-40B4-BE49-F238E27FC236}">
                <a16:creationId xmlns:a16="http://schemas.microsoft.com/office/drawing/2014/main" id="{BD38ECAA-0506-48AB-A2C9-5D743EE85557}"/>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886284376"/>
      </p:ext>
    </p:extLst>
  </p:cSld>
  <p:clrMapOvr>
    <a:masterClrMapping/>
  </p:clrMapOvr>
  <p:extLst>
    <p:ext uri="{DCECCB84-F9BA-43D5-87BE-67443E8EF086}">
      <p15:sldGuideLst xmlns:p15="http://schemas.microsoft.com/office/powerpoint/2012/main">
        <p15:guide id="1" pos="2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75% + IMAGE 25%">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442384" y="1835151"/>
            <a:ext cx="7442200" cy="4008967"/>
          </a:xfrm>
          <a:prstGeom prst="rect">
            <a:avLst/>
          </a:prstGeom>
        </p:spPr>
        <p:txBody>
          <a:bodyPr lIns="0" tIns="0" rIns="0" bIns="0"/>
          <a:lstStyle>
            <a:lvl4pPr marL="715415" indent="-364058">
              <a:buFont typeface="Arial" panose="020B0604020202020204" pitchFamily="34" charset="0"/>
              <a:buChar char="•"/>
              <a:defRPr/>
            </a:lvl4pPr>
          </a:lstStyle>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6" hasCustomPrompt="1"/>
          </p:nvPr>
        </p:nvSpPr>
        <p:spPr>
          <a:xfrm>
            <a:off x="8231717" y="1835151"/>
            <a:ext cx="3549649" cy="4008967"/>
          </a:xfrm>
          <a:prstGeom prst="rect">
            <a:avLst/>
          </a:prstGeom>
          <a:solidFill>
            <a:schemeClr val="bg1">
              <a:lumMod val="95000"/>
            </a:schemeClr>
          </a:solidFill>
        </p:spPr>
        <p:txBody>
          <a:bodyPr bIns="468000" anchor="ctr" anchorCtr="0"/>
          <a:lstStyle>
            <a:lvl1pPr algn="ctr">
              <a:defRPr sz="1867"/>
            </a:lvl1pPr>
          </a:lstStyle>
          <a:p>
            <a:r>
              <a:rPr lang="en-GB"/>
              <a:t>CLICK TO ADD IMAGE</a:t>
            </a:r>
          </a:p>
        </p:txBody>
      </p:sp>
      <p:sp>
        <p:nvSpPr>
          <p:cNvPr id="6" name="Title 1">
            <a:extLst>
              <a:ext uri="{FF2B5EF4-FFF2-40B4-BE49-F238E27FC236}">
                <a16:creationId xmlns:a16="http://schemas.microsoft.com/office/drawing/2014/main" id="{B2F57CF8-91B7-8042-8CB2-E4B677690EF8}"/>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8" name="Text Placeholder 8">
            <a:extLst>
              <a:ext uri="{FF2B5EF4-FFF2-40B4-BE49-F238E27FC236}">
                <a16:creationId xmlns:a16="http://schemas.microsoft.com/office/drawing/2014/main" id="{A51E5B4A-3CA8-4369-8DF8-B537F0618910}"/>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21170739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50% + IMAGE 50%">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442384" y="1835151"/>
            <a:ext cx="5526616" cy="4008967"/>
          </a:xfrm>
          <a:prstGeom prst="rect">
            <a:avLst/>
          </a:prstGeom>
        </p:spPr>
        <p:txBody>
          <a:bodyPr lIns="0" tIns="0" rIns="0" bIns="0"/>
          <a:lstStyle>
            <a:lvl4pPr marL="715415" indent="-364058">
              <a:buFont typeface="Arial" panose="020B0604020202020204" pitchFamily="34" charset="0"/>
              <a:buChar char="•"/>
              <a:defRPr/>
            </a:lvl4pPr>
          </a:lstStyle>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6" hasCustomPrompt="1"/>
          </p:nvPr>
        </p:nvSpPr>
        <p:spPr>
          <a:xfrm>
            <a:off x="6246285" y="1835151"/>
            <a:ext cx="5535081" cy="4008967"/>
          </a:xfrm>
          <a:prstGeom prst="rect">
            <a:avLst/>
          </a:prstGeom>
          <a:solidFill>
            <a:schemeClr val="bg1">
              <a:lumMod val="95000"/>
            </a:schemeClr>
          </a:solidFill>
        </p:spPr>
        <p:txBody>
          <a:bodyPr bIns="468000" anchor="ctr" anchorCtr="0"/>
          <a:lstStyle>
            <a:lvl1pPr algn="ctr">
              <a:defRPr sz="1867"/>
            </a:lvl1pPr>
          </a:lstStyle>
          <a:p>
            <a:r>
              <a:rPr lang="en-GB"/>
              <a:t>CLICK TO ADD IMAGE</a:t>
            </a:r>
          </a:p>
        </p:txBody>
      </p:sp>
      <p:sp>
        <p:nvSpPr>
          <p:cNvPr id="6" name="Title 1">
            <a:extLst>
              <a:ext uri="{FF2B5EF4-FFF2-40B4-BE49-F238E27FC236}">
                <a16:creationId xmlns:a16="http://schemas.microsoft.com/office/drawing/2014/main" id="{52325225-FE9A-404F-861C-8397D162C615}"/>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8" name="Text Placeholder 8">
            <a:extLst>
              <a:ext uri="{FF2B5EF4-FFF2-40B4-BE49-F238E27FC236}">
                <a16:creationId xmlns:a16="http://schemas.microsoft.com/office/drawing/2014/main" id="{9EED85BB-7E89-42D8-835E-4B8E6EB8CDC2}"/>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259385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25% + IMAGE 75%">
    <p:spTree>
      <p:nvGrpSpPr>
        <p:cNvPr id="1" name=""/>
        <p:cNvGrpSpPr/>
        <p:nvPr/>
      </p:nvGrpSpPr>
      <p:grpSpPr>
        <a:xfrm>
          <a:off x="0" y="0"/>
          <a:ext cx="0" cy="0"/>
          <a:chOff x="0" y="0"/>
          <a:chExt cx="0" cy="0"/>
        </a:xfrm>
      </p:grpSpPr>
      <p:sp>
        <p:nvSpPr>
          <p:cNvPr id="4" name="Text Placeholder 3"/>
          <p:cNvSpPr>
            <a:spLocks noGrp="1"/>
          </p:cNvSpPr>
          <p:nvPr>
            <p:ph type="body" sz="quarter" idx="15" hasCustomPrompt="1"/>
          </p:nvPr>
        </p:nvSpPr>
        <p:spPr>
          <a:xfrm>
            <a:off x="442384" y="1835151"/>
            <a:ext cx="3545416" cy="4008967"/>
          </a:xfrm>
          <a:prstGeom prst="rect">
            <a:avLst/>
          </a:prstGeom>
        </p:spPr>
        <p:txBody>
          <a:bodyPr lIns="0" tIns="0" rIns="0" bIns="0"/>
          <a:lstStyle>
            <a:lvl1pPr>
              <a:defRPr sz="2133"/>
            </a:lvl1pPr>
            <a:lvl2pPr>
              <a:defRPr sz="2133"/>
            </a:lvl2pPr>
            <a:lvl3pPr>
              <a:defRPr sz="2133"/>
            </a:lvl3pPr>
            <a:lvl4pPr marL="717434" indent="-366124">
              <a:buFont typeface="Arial" panose="020B0604020202020204" pitchFamily="34" charset="0"/>
              <a:buChar char="•"/>
              <a:defRPr sz="2133"/>
            </a:lvl4pPr>
            <a:lvl5pPr>
              <a:defRPr sz="2133"/>
            </a:lvl5pPr>
          </a:lstStyle>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6" hasCustomPrompt="1"/>
          </p:nvPr>
        </p:nvSpPr>
        <p:spPr>
          <a:xfrm>
            <a:off x="4330701" y="1835151"/>
            <a:ext cx="7450665" cy="4008967"/>
          </a:xfrm>
          <a:prstGeom prst="rect">
            <a:avLst/>
          </a:prstGeom>
          <a:solidFill>
            <a:schemeClr val="bg1">
              <a:lumMod val="95000"/>
            </a:schemeClr>
          </a:solidFill>
        </p:spPr>
        <p:txBody>
          <a:bodyPr bIns="468000" anchor="ctr" anchorCtr="0"/>
          <a:lstStyle>
            <a:lvl1pPr algn="ctr">
              <a:defRPr sz="1867"/>
            </a:lvl1pPr>
          </a:lstStyle>
          <a:p>
            <a:r>
              <a:rPr lang="en-GB"/>
              <a:t>CLICK TO ADD IMAGE</a:t>
            </a:r>
          </a:p>
        </p:txBody>
      </p:sp>
      <p:sp>
        <p:nvSpPr>
          <p:cNvPr id="6" name="Title 1">
            <a:extLst>
              <a:ext uri="{FF2B5EF4-FFF2-40B4-BE49-F238E27FC236}">
                <a16:creationId xmlns:a16="http://schemas.microsoft.com/office/drawing/2014/main" id="{CD8A685E-AE18-2C42-9E25-34FB150C62AA}"/>
              </a:ext>
            </a:extLst>
          </p:cNvPr>
          <p:cNvSpPr>
            <a:spLocks noGrp="1"/>
          </p:cNvSpPr>
          <p:nvPr>
            <p:ph type="title" hasCustomPrompt="1"/>
          </p:nvPr>
        </p:nvSpPr>
        <p:spPr bwMode="gray">
          <a:xfrm>
            <a:off x="422844" y="770467"/>
            <a:ext cx="11349563" cy="426848"/>
          </a:xfrm>
          <a:prstGeom prst="rect">
            <a:avLst/>
          </a:prstGeom>
        </p:spPr>
        <p:txBody>
          <a:bodyPr/>
          <a:lstStyle>
            <a:lvl1pPr>
              <a:lnSpc>
                <a:spcPct val="80000"/>
              </a:lnSpc>
              <a:defRPr sz="2800"/>
            </a:lvl1pPr>
          </a:lstStyle>
          <a:p>
            <a:r>
              <a:rPr lang="en-US"/>
              <a:t>Click to edit Master title style</a:t>
            </a:r>
            <a:endParaRPr lang="en-GB"/>
          </a:p>
        </p:txBody>
      </p:sp>
      <p:sp>
        <p:nvSpPr>
          <p:cNvPr id="8" name="Text Placeholder 8">
            <a:extLst>
              <a:ext uri="{FF2B5EF4-FFF2-40B4-BE49-F238E27FC236}">
                <a16:creationId xmlns:a16="http://schemas.microsoft.com/office/drawing/2014/main" id="{53C308BF-3FFE-4B18-863E-B32B8C9A2F35}"/>
              </a:ext>
            </a:extLst>
          </p:cNvPr>
          <p:cNvSpPr>
            <a:spLocks noGrp="1"/>
          </p:cNvSpPr>
          <p:nvPr>
            <p:ph type="body" sz="quarter" idx="14" hasCustomPrompt="1"/>
          </p:nvPr>
        </p:nvSpPr>
        <p:spPr bwMode="gray">
          <a:xfrm>
            <a:off x="422835" y="1197251"/>
            <a:ext cx="11346330" cy="246221"/>
          </a:xfrm>
          <a:prstGeom prst="rect">
            <a:avLst/>
          </a:prstGeom>
        </p:spPr>
        <p:txBody>
          <a:bodyPr wrap="square" lIns="0" tIns="0" rIns="0" bIns="0">
            <a:spAutoFit/>
          </a:bodyPr>
          <a:lstStyle>
            <a:lvl1pPr algn="l">
              <a:lnSpc>
                <a:spcPct val="80000"/>
              </a:lnSpc>
              <a:spcBef>
                <a:spcPts val="0"/>
              </a:spcBef>
              <a:spcAft>
                <a:spcPts val="0"/>
              </a:spcAft>
              <a:defRPr sz="2000" b="0">
                <a:solidFill>
                  <a:srgbClr val="404040"/>
                </a:solidFill>
              </a:defRPr>
            </a:lvl1pPr>
          </a:lstStyle>
          <a:p>
            <a:pPr lvl="0"/>
            <a:r>
              <a:rPr lang="en-US"/>
              <a:t>[SUBTITLE]</a:t>
            </a:r>
          </a:p>
        </p:txBody>
      </p:sp>
    </p:spTree>
    <p:extLst>
      <p:ext uri="{BB962C8B-B14F-4D97-AF65-F5344CB8AC3E}">
        <p14:creationId xmlns:p14="http://schemas.microsoft.com/office/powerpoint/2010/main" val="28610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6" name="Freeform 12">
            <a:extLst>
              <a:ext uri="{FF2B5EF4-FFF2-40B4-BE49-F238E27FC236}">
                <a16:creationId xmlns:a16="http://schemas.microsoft.com/office/drawing/2014/main" id="{88589F7B-214D-471A-A8A6-A8ED8DB6E135}"/>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9" name="Freeform 10">
            <a:extLst>
              <a:ext uri="{FF2B5EF4-FFF2-40B4-BE49-F238E27FC236}">
                <a16:creationId xmlns:a16="http://schemas.microsoft.com/office/drawing/2014/main" id="{3F5A0A47-210F-4402-B770-2CAA93F11A7E}"/>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pic>
        <p:nvPicPr>
          <p:cNvPr id="3" name="Picture 6">
            <a:extLst>
              <a:ext uri="{FF2B5EF4-FFF2-40B4-BE49-F238E27FC236}">
                <a16:creationId xmlns:a16="http://schemas.microsoft.com/office/drawing/2014/main" id="{B913E357-8938-423B-B876-6C264752B2B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6">
            <a:extLst>
              <a:ext uri="{FF2B5EF4-FFF2-40B4-BE49-F238E27FC236}">
                <a16:creationId xmlns:a16="http://schemas.microsoft.com/office/drawing/2014/main" id="{DE80505B-AB24-6108-F852-BC1674344461}"/>
              </a:ext>
            </a:extLst>
          </p:cNvPr>
          <p:cNvSpPr txBox="1">
            <a:spLocks/>
          </p:cNvSpPr>
          <p:nvPr userDrawn="1"/>
        </p:nvSpPr>
        <p:spPr bwMode="gray">
          <a:xfrm rot="16200000">
            <a:off x="-2121603" y="4395295"/>
            <a:ext cx="4558936" cy="161925"/>
          </a:xfrm>
          <a:prstGeom prst="rect">
            <a:avLst/>
          </a:prstGeom>
        </p:spPr>
        <p:txBody>
          <a:bodyPr lIns="0" tIns="0" rIns="0" bIns="0" anchor="ctr"/>
          <a:lstStyle>
            <a:lvl1pPr marL="0" indent="0" algn="l" defTabSz="914112" rtl="0" eaLnBrk="1" latinLnBrk="0" hangingPunct="1">
              <a:lnSpc>
                <a:spcPct val="100000"/>
              </a:lnSpc>
              <a:spcBef>
                <a:spcPts val="0"/>
              </a:spcBef>
              <a:spcAft>
                <a:spcPts val="600"/>
              </a:spcAft>
              <a:buFont typeface="Arial" pitchFamily="34" charset="0"/>
              <a:buNone/>
              <a:defRPr lang="en-US" sz="900" b="0" i="0" u="none" strike="noStrike" kern="1200" smtClean="0">
                <a:solidFill>
                  <a:schemeClr val="bg1">
                    <a:lumMod val="75000"/>
                  </a:schemeClr>
                </a:solidFill>
                <a:effectLst/>
                <a:latin typeface="+mn-lt"/>
                <a:ea typeface="+mn-ea"/>
                <a:cs typeface="+mn-cs"/>
              </a:defRPr>
            </a:lvl1pPr>
            <a:lvl2pPr marL="0" indent="0" algn="just"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fr-FR" sz="800">
                <a:solidFill>
                  <a:schemeClr val="bg1">
                    <a:lumMod val="85000"/>
                  </a:schemeClr>
                </a:solidFill>
                <a:latin typeface="Arial" panose="020B0604020202020204" pitchFamily="34" charset="0"/>
              </a:rPr>
              <a:t>2023.10.10 - BDO-BIPE - </a:t>
            </a:r>
            <a:r>
              <a:rPr lang="fr-FR" sz="800" err="1">
                <a:solidFill>
                  <a:schemeClr val="bg1">
                    <a:lumMod val="85000"/>
                  </a:schemeClr>
                </a:solidFill>
                <a:latin typeface="Arial" panose="020B0604020202020204" pitchFamily="34" charset="0"/>
              </a:rPr>
              <a:t>CES_Effet_régulation</a:t>
            </a:r>
            <a:r>
              <a:rPr lang="fr-FR" sz="800">
                <a:solidFill>
                  <a:schemeClr val="bg1">
                    <a:lumMod val="85000"/>
                  </a:schemeClr>
                </a:solidFill>
                <a:latin typeface="Arial" panose="020B0604020202020204" pitchFamily="34" charset="0"/>
              </a:rPr>
              <a:t> - 12ème Rencontres du G5 Santé</a:t>
            </a:r>
          </a:p>
        </p:txBody>
      </p:sp>
    </p:spTree>
    <p:extLst>
      <p:ext uri="{BB962C8B-B14F-4D97-AF65-F5344CB8AC3E}">
        <p14:creationId xmlns:p14="http://schemas.microsoft.com/office/powerpoint/2010/main" val="1918666059"/>
      </p:ext>
    </p:extLst>
  </p:cSld>
  <p:clrMap bg1="lt1" tx1="dk1" bg2="lt2" tx2="dk2" accent1="accent1" accent2="accent2" accent3="accent3" accent4="accent4" accent5="accent5" accent6="accent6" hlink="hlink" folHlink="folHlink"/>
  <p:sldLayoutIdLst>
    <p:sldLayoutId id="2147483785" r:id="rId1"/>
    <p:sldLayoutId id="2147483747" r:id="rId2"/>
    <p:sldLayoutId id="2147483784" r:id="rId3"/>
    <p:sldLayoutId id="2147483798" r:id="rId4"/>
    <p:sldLayoutId id="2147483788" r:id="rId5"/>
    <p:sldLayoutId id="2147483750" r:id="rId6"/>
    <p:sldLayoutId id="2147483759" r:id="rId7"/>
    <p:sldLayoutId id="2147483760" r:id="rId8"/>
    <p:sldLayoutId id="2147483761" r:id="rId9"/>
    <p:sldLayoutId id="2147483762" r:id="rId10"/>
    <p:sldLayoutId id="2147483764" r:id="rId11"/>
    <p:sldLayoutId id="2147483765" r:id="rId12"/>
    <p:sldLayoutId id="2147483802" r:id="rId13"/>
    <p:sldLayoutId id="2147483803" r:id="rId14"/>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257" userDrawn="1">
          <p15:clr>
            <a:srgbClr val="F26B43"/>
          </p15:clr>
        </p15:guide>
        <p15:guide id="3" pos="7401" userDrawn="1">
          <p15:clr>
            <a:srgbClr val="F26B43"/>
          </p15:clr>
        </p15:guide>
        <p15:guide id="4" pos="3795" userDrawn="1">
          <p15:clr>
            <a:srgbClr val="F26B43"/>
          </p15:clr>
        </p15:guide>
        <p15:guide id="5" pos="3863" userDrawn="1">
          <p15:clr>
            <a:srgbClr val="F26B43"/>
          </p15:clr>
        </p15:guide>
        <p15:guide id="6" orient="horz" pos="2341" userDrawn="1">
          <p15:clr>
            <a:srgbClr val="F26B43"/>
          </p15:clr>
        </p15:guide>
        <p15:guide id="7" orient="horz" pos="3680" userDrawn="1">
          <p15:clr>
            <a:srgbClr val="F26B43"/>
          </p15:clr>
        </p15:guide>
        <p15:guide id="8" orient="horz" pos="24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5" name="TextBox 6">
            <a:extLst>
              <a:ext uri="{FF2B5EF4-FFF2-40B4-BE49-F238E27FC236}">
                <a16:creationId xmlns:a16="http://schemas.microsoft.com/office/drawing/2014/main" id="{7E4A6860-2D99-1E27-68D6-1E63286F8DCE}"/>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9" name="Freeform 12">
            <a:extLst>
              <a:ext uri="{FF2B5EF4-FFF2-40B4-BE49-F238E27FC236}">
                <a16:creationId xmlns:a16="http://schemas.microsoft.com/office/drawing/2014/main" id="{58EFB534-1C06-8F5D-49FD-ED16D01E836B}"/>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Freeform 10">
            <a:extLst>
              <a:ext uri="{FF2B5EF4-FFF2-40B4-BE49-F238E27FC236}">
                <a16:creationId xmlns:a16="http://schemas.microsoft.com/office/drawing/2014/main" id="{22C1A240-64C1-160F-BD88-679D25436165}"/>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pic>
        <p:nvPicPr>
          <p:cNvPr id="3" name="Picture 6">
            <a:extLst>
              <a:ext uri="{FF2B5EF4-FFF2-40B4-BE49-F238E27FC236}">
                <a16:creationId xmlns:a16="http://schemas.microsoft.com/office/drawing/2014/main" id="{0DDA6A2A-8BB8-4905-AB07-FCF59762639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6">
            <a:extLst>
              <a:ext uri="{FF2B5EF4-FFF2-40B4-BE49-F238E27FC236}">
                <a16:creationId xmlns:a16="http://schemas.microsoft.com/office/drawing/2014/main" id="{F9D5466D-023F-CD63-2FBF-15FB3A2EE680}"/>
              </a:ext>
            </a:extLst>
          </p:cNvPr>
          <p:cNvSpPr txBox="1">
            <a:spLocks/>
          </p:cNvSpPr>
          <p:nvPr userDrawn="1"/>
        </p:nvSpPr>
        <p:spPr bwMode="gray">
          <a:xfrm rot="16200000">
            <a:off x="-2121603" y="4395295"/>
            <a:ext cx="4558936" cy="161925"/>
          </a:xfrm>
          <a:prstGeom prst="rect">
            <a:avLst/>
          </a:prstGeom>
        </p:spPr>
        <p:txBody>
          <a:bodyPr lIns="0" tIns="0" rIns="0" bIns="0" anchor="ctr"/>
          <a:lstStyle>
            <a:lvl1pPr marL="0" indent="0" algn="l" defTabSz="914112" rtl="0" eaLnBrk="1" latinLnBrk="0" hangingPunct="1">
              <a:lnSpc>
                <a:spcPct val="100000"/>
              </a:lnSpc>
              <a:spcBef>
                <a:spcPts val="0"/>
              </a:spcBef>
              <a:spcAft>
                <a:spcPts val="600"/>
              </a:spcAft>
              <a:buFont typeface="Arial" pitchFamily="34" charset="0"/>
              <a:buNone/>
              <a:defRPr lang="en-US" sz="900" b="0" i="0" u="none" strike="noStrike" kern="1200" smtClean="0">
                <a:solidFill>
                  <a:schemeClr val="bg1">
                    <a:lumMod val="75000"/>
                  </a:schemeClr>
                </a:solidFill>
                <a:effectLst/>
                <a:latin typeface="+mn-lt"/>
                <a:ea typeface="+mn-ea"/>
                <a:cs typeface="+mn-cs"/>
              </a:defRPr>
            </a:lvl1pPr>
            <a:lvl2pPr marL="0" indent="0" algn="just"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fr-FR" sz="800">
                <a:solidFill>
                  <a:schemeClr val="bg1">
                    <a:lumMod val="85000"/>
                  </a:schemeClr>
                </a:solidFill>
                <a:latin typeface="Arial" panose="020B0604020202020204" pitchFamily="34" charset="0"/>
              </a:rPr>
              <a:t>2023.10.10 - BDO-BIPE - </a:t>
            </a:r>
            <a:r>
              <a:rPr lang="fr-FR" sz="800" err="1">
                <a:solidFill>
                  <a:schemeClr val="bg1">
                    <a:lumMod val="85000"/>
                  </a:schemeClr>
                </a:solidFill>
                <a:latin typeface="Arial" panose="020B0604020202020204" pitchFamily="34" charset="0"/>
              </a:rPr>
              <a:t>CES_Effet_régulation</a:t>
            </a:r>
            <a:r>
              <a:rPr lang="fr-FR" sz="800">
                <a:solidFill>
                  <a:schemeClr val="bg1">
                    <a:lumMod val="85000"/>
                  </a:schemeClr>
                </a:solidFill>
                <a:latin typeface="Arial" panose="020B0604020202020204" pitchFamily="34" charset="0"/>
              </a:rPr>
              <a:t> - 12ème Rencontres du G5 Santé</a:t>
            </a:r>
          </a:p>
        </p:txBody>
      </p:sp>
    </p:spTree>
    <p:extLst>
      <p:ext uri="{BB962C8B-B14F-4D97-AF65-F5344CB8AC3E}">
        <p14:creationId xmlns:p14="http://schemas.microsoft.com/office/powerpoint/2010/main" val="37898063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234" userDrawn="1">
          <p15:clr>
            <a:srgbClr val="F26B43"/>
          </p15:clr>
        </p15:guide>
        <p15:guide id="3" pos="7401" userDrawn="1">
          <p15:clr>
            <a:srgbClr val="F26B43"/>
          </p15:clr>
        </p15:guide>
        <p15:guide id="4" pos="3795" userDrawn="1">
          <p15:clr>
            <a:srgbClr val="F26B43"/>
          </p15:clr>
        </p15:guide>
        <p15:guide id="5" pos="3863" userDrawn="1">
          <p15:clr>
            <a:srgbClr val="F26B43"/>
          </p15:clr>
        </p15:guide>
        <p15:guide id="6" orient="horz" pos="2341" userDrawn="1">
          <p15:clr>
            <a:srgbClr val="F26B43"/>
          </p15:clr>
        </p15:guide>
        <p15:guide id="7" orient="horz" pos="3680" userDrawn="1">
          <p15:clr>
            <a:srgbClr val="F26B43"/>
          </p15:clr>
        </p15:guide>
        <p15:guide id="8" orient="horz" pos="240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5" name="TextBox 6">
            <a:extLst>
              <a:ext uri="{FF2B5EF4-FFF2-40B4-BE49-F238E27FC236}">
                <a16:creationId xmlns:a16="http://schemas.microsoft.com/office/drawing/2014/main" id="{38A1F3A2-9489-B99E-8D9C-4D77930B3102}"/>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9" name="Freeform 12">
            <a:extLst>
              <a:ext uri="{FF2B5EF4-FFF2-40B4-BE49-F238E27FC236}">
                <a16:creationId xmlns:a16="http://schemas.microsoft.com/office/drawing/2014/main" id="{CA29B20D-A621-5BA6-D110-49DDC419E5BA}"/>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Freeform 10">
            <a:extLst>
              <a:ext uri="{FF2B5EF4-FFF2-40B4-BE49-F238E27FC236}">
                <a16:creationId xmlns:a16="http://schemas.microsoft.com/office/drawing/2014/main" id="{6BC1EC8B-5628-92F7-7462-C7726974A94A}"/>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pic>
        <p:nvPicPr>
          <p:cNvPr id="22" name="Picture 6">
            <a:extLst>
              <a:ext uri="{FF2B5EF4-FFF2-40B4-BE49-F238E27FC236}">
                <a16:creationId xmlns:a16="http://schemas.microsoft.com/office/drawing/2014/main" id="{C06B697F-02E7-4075-955A-27ACCC08524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6">
            <a:extLst>
              <a:ext uri="{FF2B5EF4-FFF2-40B4-BE49-F238E27FC236}">
                <a16:creationId xmlns:a16="http://schemas.microsoft.com/office/drawing/2014/main" id="{6882439F-0025-A6E1-53E2-668727D6D6BD}"/>
              </a:ext>
            </a:extLst>
          </p:cNvPr>
          <p:cNvSpPr txBox="1">
            <a:spLocks/>
          </p:cNvSpPr>
          <p:nvPr userDrawn="1"/>
        </p:nvSpPr>
        <p:spPr bwMode="gray">
          <a:xfrm rot="16200000">
            <a:off x="-2121603" y="4395295"/>
            <a:ext cx="4558936" cy="161925"/>
          </a:xfrm>
          <a:prstGeom prst="rect">
            <a:avLst/>
          </a:prstGeom>
        </p:spPr>
        <p:txBody>
          <a:bodyPr lIns="0" tIns="0" rIns="0" bIns="0" anchor="ctr"/>
          <a:lstStyle>
            <a:lvl1pPr marL="0" indent="0" algn="l" defTabSz="914112" rtl="0" eaLnBrk="1" latinLnBrk="0" hangingPunct="1">
              <a:lnSpc>
                <a:spcPct val="100000"/>
              </a:lnSpc>
              <a:spcBef>
                <a:spcPts val="0"/>
              </a:spcBef>
              <a:spcAft>
                <a:spcPts val="600"/>
              </a:spcAft>
              <a:buFont typeface="Arial" pitchFamily="34" charset="0"/>
              <a:buNone/>
              <a:defRPr lang="en-US" sz="900" b="0" i="0" u="none" strike="noStrike" kern="1200" smtClean="0">
                <a:solidFill>
                  <a:schemeClr val="bg1">
                    <a:lumMod val="75000"/>
                  </a:schemeClr>
                </a:solidFill>
                <a:effectLst/>
                <a:latin typeface="+mn-lt"/>
                <a:ea typeface="+mn-ea"/>
                <a:cs typeface="+mn-cs"/>
              </a:defRPr>
            </a:lvl1pPr>
            <a:lvl2pPr marL="0" indent="0" algn="just"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fr-FR" sz="800">
                <a:solidFill>
                  <a:schemeClr val="bg1">
                    <a:lumMod val="85000"/>
                  </a:schemeClr>
                </a:solidFill>
                <a:latin typeface="Arial" panose="020B0604020202020204" pitchFamily="34" charset="0"/>
              </a:rPr>
              <a:t>2023.10.10 - BDO-BIPE - </a:t>
            </a:r>
            <a:r>
              <a:rPr lang="fr-FR" sz="800" err="1">
                <a:solidFill>
                  <a:schemeClr val="bg1">
                    <a:lumMod val="85000"/>
                  </a:schemeClr>
                </a:solidFill>
                <a:latin typeface="Arial" panose="020B0604020202020204" pitchFamily="34" charset="0"/>
              </a:rPr>
              <a:t>CES_Effet_régulation</a:t>
            </a:r>
            <a:r>
              <a:rPr lang="fr-FR" sz="800">
                <a:solidFill>
                  <a:schemeClr val="bg1">
                    <a:lumMod val="85000"/>
                  </a:schemeClr>
                </a:solidFill>
                <a:latin typeface="Arial" panose="020B0604020202020204" pitchFamily="34" charset="0"/>
              </a:rPr>
              <a:t> - 12ème Rencontres du G5 Santé</a:t>
            </a:r>
          </a:p>
        </p:txBody>
      </p:sp>
    </p:spTree>
    <p:extLst>
      <p:ext uri="{BB962C8B-B14F-4D97-AF65-F5344CB8AC3E}">
        <p14:creationId xmlns:p14="http://schemas.microsoft.com/office/powerpoint/2010/main" val="12950889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43" r:id="rId3"/>
    <p:sldLayoutId id="2147483844" r:id="rId4"/>
    <p:sldLayoutId id="2147483850" r:id="rId5"/>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257" userDrawn="1">
          <p15:clr>
            <a:srgbClr val="F26B43"/>
          </p15:clr>
        </p15:guide>
        <p15:guide id="3" pos="7401" userDrawn="1">
          <p15:clr>
            <a:srgbClr val="F26B43"/>
          </p15:clr>
        </p15:guide>
        <p15:guide id="4" pos="3795" userDrawn="1">
          <p15:clr>
            <a:srgbClr val="F26B43"/>
          </p15:clr>
        </p15:guide>
        <p15:guide id="5" pos="3863" userDrawn="1">
          <p15:clr>
            <a:srgbClr val="F26B43"/>
          </p15:clr>
        </p15:guide>
        <p15:guide id="6" orient="horz" pos="2364" userDrawn="1">
          <p15:clr>
            <a:srgbClr val="F26B43"/>
          </p15:clr>
        </p15:guide>
        <p15:guide id="7" orient="horz" pos="3748" userDrawn="1">
          <p15:clr>
            <a:srgbClr val="F26B43"/>
          </p15:clr>
        </p15:guide>
        <p15:guide id="8" orient="horz" pos="24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5" name="TextBox 6">
            <a:extLst>
              <a:ext uri="{FF2B5EF4-FFF2-40B4-BE49-F238E27FC236}">
                <a16:creationId xmlns:a16="http://schemas.microsoft.com/office/drawing/2014/main" id="{38A1F3A2-9489-B99E-8D9C-4D77930B3102}"/>
              </a:ext>
            </a:extLst>
          </p:cNvPr>
          <p:cNvSpPr txBox="1"/>
          <p:nvPr userDrawn="1"/>
        </p:nvSpPr>
        <p:spPr>
          <a:xfrm>
            <a:off x="1037618" y="6447384"/>
            <a:ext cx="553396" cy="205121"/>
          </a:xfrm>
          <a:prstGeom prst="rect">
            <a:avLst/>
          </a:prstGeom>
          <a:noFill/>
        </p:spPr>
        <p:txBody>
          <a:bodyPr wrap="square" lIns="0" tIns="0" rIns="0" bIns="0" rtlCol="0" anchor="b" anchorCtr="0">
            <a:spAutoFit/>
          </a:bodyPr>
          <a:lstStyle/>
          <a:p>
            <a:fld id="{BFB441F5-AB9F-4FDC-AD6C-CB1DCDA421C0}" type="slidenum">
              <a:rPr lang="en-GB" sz="1333" smtClean="0">
                <a:solidFill>
                  <a:schemeClr val="tx1"/>
                </a:solidFill>
              </a:rPr>
              <a:t>‹N°›</a:t>
            </a:fld>
            <a:endParaRPr lang="en-GB" sz="1333">
              <a:solidFill>
                <a:schemeClr val="tx1"/>
              </a:solidFill>
            </a:endParaRPr>
          </a:p>
        </p:txBody>
      </p:sp>
      <p:sp>
        <p:nvSpPr>
          <p:cNvPr id="9" name="Freeform 12">
            <a:extLst>
              <a:ext uri="{FF2B5EF4-FFF2-40B4-BE49-F238E27FC236}">
                <a16:creationId xmlns:a16="http://schemas.microsoft.com/office/drawing/2014/main" id="{CA29B20D-A621-5BA6-D110-49DDC419E5BA}"/>
              </a:ext>
            </a:extLst>
          </p:cNvPr>
          <p:cNvSpPr>
            <a:spLocks noChangeAspect="1"/>
          </p:cNvSpPr>
          <p:nvPr userDrawn="1"/>
        </p:nvSpPr>
        <p:spPr bwMode="gray">
          <a:xfrm>
            <a:off x="676815" y="624205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sp>
        <p:nvSpPr>
          <p:cNvPr id="10" name="Freeform 10">
            <a:extLst>
              <a:ext uri="{FF2B5EF4-FFF2-40B4-BE49-F238E27FC236}">
                <a16:creationId xmlns:a16="http://schemas.microsoft.com/office/drawing/2014/main" id="{6BC1EC8B-5628-92F7-7462-C7726974A94A}"/>
              </a:ext>
            </a:extLst>
          </p:cNvPr>
          <p:cNvSpPr>
            <a:spLocks noChangeAspect="1"/>
          </p:cNvSpPr>
          <p:nvPr userDrawn="1"/>
        </p:nvSpPr>
        <p:spPr bwMode="gray">
          <a:xfrm rot="10800000">
            <a:off x="676815" y="1"/>
            <a:ext cx="161925" cy="615951"/>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121903" tIns="60952" rIns="121903" bIns="60952"/>
          <a:lstStyle/>
          <a:p>
            <a:pPr algn="ctr">
              <a:defRPr/>
            </a:pPr>
            <a:endParaRPr lang="en-GB" sz="2400"/>
          </a:p>
        </p:txBody>
      </p:sp>
      <p:pic>
        <p:nvPicPr>
          <p:cNvPr id="22" name="Picture 6">
            <a:extLst>
              <a:ext uri="{FF2B5EF4-FFF2-40B4-BE49-F238E27FC236}">
                <a16:creationId xmlns:a16="http://schemas.microsoft.com/office/drawing/2014/main" id="{C06B697F-02E7-4075-955A-27ACCC085249}"/>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800303" y="6230132"/>
            <a:ext cx="1119517" cy="429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6">
            <a:extLst>
              <a:ext uri="{FF2B5EF4-FFF2-40B4-BE49-F238E27FC236}">
                <a16:creationId xmlns:a16="http://schemas.microsoft.com/office/drawing/2014/main" id="{F718188A-C65F-07F0-C1E8-3354AB7F3E8D}"/>
              </a:ext>
            </a:extLst>
          </p:cNvPr>
          <p:cNvSpPr txBox="1">
            <a:spLocks/>
          </p:cNvSpPr>
          <p:nvPr userDrawn="1"/>
        </p:nvSpPr>
        <p:spPr bwMode="gray">
          <a:xfrm rot="16200000">
            <a:off x="-2121603" y="4395295"/>
            <a:ext cx="4558936" cy="161925"/>
          </a:xfrm>
          <a:prstGeom prst="rect">
            <a:avLst/>
          </a:prstGeom>
        </p:spPr>
        <p:txBody>
          <a:bodyPr lIns="0" tIns="0" rIns="0" bIns="0" anchor="ctr"/>
          <a:lstStyle>
            <a:lvl1pPr marL="0" indent="0" algn="l" defTabSz="914112" rtl="0" eaLnBrk="1" latinLnBrk="0" hangingPunct="1">
              <a:lnSpc>
                <a:spcPct val="100000"/>
              </a:lnSpc>
              <a:spcBef>
                <a:spcPts val="0"/>
              </a:spcBef>
              <a:spcAft>
                <a:spcPts val="600"/>
              </a:spcAft>
              <a:buFont typeface="Arial" pitchFamily="34" charset="0"/>
              <a:buNone/>
              <a:defRPr lang="en-US" sz="900" b="0" i="0" u="none" strike="noStrike" kern="1200" smtClean="0">
                <a:solidFill>
                  <a:schemeClr val="bg1">
                    <a:lumMod val="75000"/>
                  </a:schemeClr>
                </a:solidFill>
                <a:effectLst/>
                <a:latin typeface="+mn-lt"/>
                <a:ea typeface="+mn-ea"/>
                <a:cs typeface="+mn-cs"/>
              </a:defRPr>
            </a:lvl1pPr>
            <a:lvl2pPr marL="0" indent="0" algn="just"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2pPr>
            <a:lvl3pPr marL="263489" indent="-263489"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3pPr>
            <a:lvl4pPr marL="538089" indent="-274600"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4pPr>
            <a:lvl5pPr marL="803163" indent="-265076" algn="just" defTabSz="914112" rtl="0" eaLnBrk="1" latinLnBrk="0" hangingPunct="1">
              <a:lnSpc>
                <a:spcPct val="100000"/>
              </a:lnSpc>
              <a:spcBef>
                <a:spcPts val="0"/>
              </a:spcBef>
              <a:spcAft>
                <a:spcPts val="600"/>
              </a:spcAft>
              <a:buFont typeface="Trebuchet MS" pitchFamily="34" charset="0"/>
              <a:buChar char="–"/>
              <a:defRPr sz="1600" kern="1200">
                <a:solidFill>
                  <a:schemeClr val="tx1"/>
                </a:solidFill>
                <a:latin typeface="+mn-lt"/>
                <a:ea typeface="+mn-ea"/>
                <a:cs typeface="+mn-cs"/>
              </a:defRPr>
            </a:lvl5pPr>
            <a:lvl6pPr marL="800100" indent="0" algn="l" defTabSz="914112" rtl="0" eaLnBrk="1" latinLnBrk="0" hangingPunct="1">
              <a:lnSpc>
                <a:spcPct val="100000"/>
              </a:lnSpc>
              <a:spcBef>
                <a:spcPts val="0"/>
              </a:spcBef>
              <a:spcAft>
                <a:spcPts val="600"/>
              </a:spcAft>
              <a:buFont typeface="Trebuchet MS" pitchFamily="34" charset="0"/>
              <a:buNone/>
              <a:defRPr lang="en-GB" sz="1600" kern="1200" baseline="0">
                <a:solidFill>
                  <a:schemeClr val="tx1"/>
                </a:solidFill>
                <a:latin typeface="+mn-lt"/>
                <a:ea typeface="+mn-ea"/>
                <a:cs typeface="+mn-cs"/>
              </a:defRPr>
            </a:lvl6pPr>
            <a:lvl7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7pPr>
            <a:lvl8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8pPr>
            <a:lvl9pPr marL="800100" indent="0" algn="l" defTabSz="914112"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9pPr>
          </a:lstStyle>
          <a:p>
            <a:r>
              <a:rPr lang="fr-FR" sz="800">
                <a:solidFill>
                  <a:schemeClr val="bg1">
                    <a:lumMod val="85000"/>
                  </a:schemeClr>
                </a:solidFill>
                <a:latin typeface="Arial" panose="020B0604020202020204" pitchFamily="34" charset="0"/>
              </a:rPr>
              <a:t>2023.10.10 - BDO-BIPE - </a:t>
            </a:r>
            <a:r>
              <a:rPr lang="fr-FR" sz="800" err="1">
                <a:solidFill>
                  <a:schemeClr val="bg1">
                    <a:lumMod val="85000"/>
                  </a:schemeClr>
                </a:solidFill>
                <a:latin typeface="Arial" panose="020B0604020202020204" pitchFamily="34" charset="0"/>
              </a:rPr>
              <a:t>CES_Effet_régulation</a:t>
            </a:r>
            <a:r>
              <a:rPr lang="fr-FR" sz="800">
                <a:solidFill>
                  <a:schemeClr val="bg1">
                    <a:lumMod val="85000"/>
                  </a:schemeClr>
                </a:solidFill>
                <a:latin typeface="Arial" panose="020B0604020202020204" pitchFamily="34" charset="0"/>
              </a:rPr>
              <a:t> - 12ème Rencontres du G5 Santé</a:t>
            </a:r>
          </a:p>
        </p:txBody>
      </p:sp>
    </p:spTree>
    <p:extLst>
      <p:ext uri="{BB962C8B-B14F-4D97-AF65-F5344CB8AC3E}">
        <p14:creationId xmlns:p14="http://schemas.microsoft.com/office/powerpoint/2010/main" val="180390082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8" r:id="rId3"/>
    <p:sldLayoutId id="2147483830" r:id="rId4"/>
    <p:sldLayoutId id="2147483832" r:id="rId5"/>
    <p:sldLayoutId id="2147483838" r:id="rId6"/>
    <p:sldLayoutId id="2147483845" r:id="rId7"/>
    <p:sldLayoutId id="2147483846" r:id="rId8"/>
    <p:sldLayoutId id="2147483848" r:id="rId9"/>
    <p:sldLayoutId id="2147483849" r:id="rId10"/>
  </p:sldLayoutIdLst>
  <p:hf sldNum="0" hdr="0" ftr="0" dt="0"/>
  <p:txStyles>
    <p:titleStyle>
      <a:lvl1pPr algn="l" defTabSz="1218786" rtl="0" eaLnBrk="1" latinLnBrk="0" hangingPunct="1">
        <a:lnSpc>
          <a:spcPct val="80000"/>
        </a:lnSpc>
        <a:spcBef>
          <a:spcPct val="0"/>
        </a:spcBef>
        <a:buNone/>
        <a:defRPr sz="3200" b="1" kern="1200" cap="all" baseline="0">
          <a:solidFill>
            <a:schemeClr val="tx2"/>
          </a:solidFill>
          <a:latin typeface="+mj-lt"/>
          <a:ea typeface="+mj-ea"/>
          <a:cs typeface="+mj-cs"/>
        </a:defRPr>
      </a:lvl1pPr>
    </p:titleStyle>
    <p:body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57">
          <p15:clr>
            <a:srgbClr val="F26B43"/>
          </p15:clr>
        </p15:guide>
        <p15:guide id="3" pos="7401">
          <p15:clr>
            <a:srgbClr val="F26B43"/>
          </p15:clr>
        </p15:guide>
        <p15:guide id="4" pos="3795">
          <p15:clr>
            <a:srgbClr val="F26B43"/>
          </p15:clr>
        </p15:guide>
        <p15:guide id="5" pos="3863">
          <p15:clr>
            <a:srgbClr val="F26B43"/>
          </p15:clr>
        </p15:guide>
        <p15:guide id="6" orient="horz" pos="2364" userDrawn="1">
          <p15:clr>
            <a:srgbClr val="F26B43"/>
          </p15:clr>
        </p15:guide>
        <p15:guide id="7" orient="horz" pos="3680">
          <p15:clr>
            <a:srgbClr val="F26B43"/>
          </p15:clr>
        </p15:guide>
        <p15:guide id="8" orient="horz" pos="240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chart" Target="../charts/chart10.xml"/><Relationship Id="rId7" Type="http://schemas.openxmlformats.org/officeDocument/2006/relationships/image" Target="../media/image47.sv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1.xm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3.png"/><Relationship Id="rId7" Type="http://schemas.openxmlformats.org/officeDocument/2006/relationships/image" Target="../media/image56.sv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55.png"/><Relationship Id="rId11" Type="http://schemas.openxmlformats.org/officeDocument/2006/relationships/image" Target="../media/image59.svg"/><Relationship Id="rId5" Type="http://schemas.openxmlformats.org/officeDocument/2006/relationships/image" Target="../media/image50.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18.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chart" Target="../charts/chart1.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hart" Target="../charts/chart9.xml"/><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0.png"/><Relationship Id="rId11" Type="http://schemas.openxmlformats.org/officeDocument/2006/relationships/chart" Target="../charts/chart7.xml"/><Relationship Id="rId5" Type="http://schemas.openxmlformats.org/officeDocument/2006/relationships/image" Target="../media/image39.png"/><Relationship Id="rId10" Type="http://schemas.openxmlformats.org/officeDocument/2006/relationships/chart" Target="../charts/chart6.xml"/><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A8B4BE0-0DB3-4CF7-9ACE-C7C64E9B9EA4}"/>
              </a:ext>
            </a:extLst>
          </p:cNvPr>
          <p:cNvSpPr>
            <a:spLocks noGrp="1"/>
          </p:cNvSpPr>
          <p:nvPr>
            <p:ph type="ctrTitle"/>
          </p:nvPr>
        </p:nvSpPr>
        <p:spPr>
          <a:xfrm>
            <a:off x="431800" y="1946039"/>
            <a:ext cx="6972378" cy="1071062"/>
          </a:xfrm>
        </p:spPr>
        <p:txBody>
          <a:bodyPr/>
          <a:lstStyle/>
          <a:p>
            <a:r>
              <a:rPr lang="fr-FR" sz="2800"/>
              <a:t>poids de la régulation de l’industrie de santé et contribution du G5 santé à l’économie en 2022</a:t>
            </a:r>
          </a:p>
        </p:txBody>
      </p:sp>
      <p:sp>
        <p:nvSpPr>
          <p:cNvPr id="6" name="Sous-titre 5">
            <a:extLst>
              <a:ext uri="{FF2B5EF4-FFF2-40B4-BE49-F238E27FC236}">
                <a16:creationId xmlns:a16="http://schemas.microsoft.com/office/drawing/2014/main" id="{CD12CD0A-CEF9-4FA0-9138-AD4E9B3EB794}"/>
              </a:ext>
            </a:extLst>
          </p:cNvPr>
          <p:cNvSpPr>
            <a:spLocks noGrp="1"/>
          </p:cNvSpPr>
          <p:nvPr>
            <p:ph type="subTitle" idx="1"/>
          </p:nvPr>
        </p:nvSpPr>
        <p:spPr>
          <a:xfrm>
            <a:off x="431800" y="3429000"/>
            <a:ext cx="10800000" cy="369332"/>
          </a:xfrm>
        </p:spPr>
        <p:txBody>
          <a:bodyPr/>
          <a:lstStyle/>
          <a:p>
            <a:r>
              <a:rPr lang="fr-FR">
                <a:solidFill>
                  <a:srgbClr val="ED1A3B"/>
                </a:solidFill>
              </a:rPr>
              <a:t>12</a:t>
            </a:r>
            <a:r>
              <a:rPr lang="fr-FR" baseline="30000">
                <a:solidFill>
                  <a:srgbClr val="ED1A3B"/>
                </a:solidFill>
              </a:rPr>
              <a:t>ème</a:t>
            </a:r>
            <a:r>
              <a:rPr lang="fr-FR">
                <a:solidFill>
                  <a:srgbClr val="ED1A3B"/>
                </a:solidFill>
              </a:rPr>
              <a:t> Rencontres du G5 Santé</a:t>
            </a:r>
          </a:p>
        </p:txBody>
      </p:sp>
      <p:pic>
        <p:nvPicPr>
          <p:cNvPr id="23" name="Image 22">
            <a:extLst>
              <a:ext uri="{FF2B5EF4-FFF2-40B4-BE49-F238E27FC236}">
                <a16:creationId xmlns:a16="http://schemas.microsoft.com/office/drawing/2014/main" id="{EB021D2F-5BF9-2A2C-8C18-C224884850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17019" y="6190187"/>
            <a:ext cx="917670" cy="294303"/>
          </a:xfrm>
          <a:prstGeom prst="rect">
            <a:avLst/>
          </a:prstGeom>
        </p:spPr>
      </p:pic>
      <p:pic>
        <p:nvPicPr>
          <p:cNvPr id="26" name="Image 25">
            <a:extLst>
              <a:ext uri="{FF2B5EF4-FFF2-40B4-BE49-F238E27FC236}">
                <a16:creationId xmlns:a16="http://schemas.microsoft.com/office/drawing/2014/main" id="{E75126A1-7403-52DA-A56A-42734C867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6740" y="5773514"/>
            <a:ext cx="1008000" cy="163579"/>
          </a:xfrm>
          <a:prstGeom prst="rect">
            <a:avLst/>
          </a:prstGeom>
        </p:spPr>
      </p:pic>
      <p:pic>
        <p:nvPicPr>
          <p:cNvPr id="1028" name="Picture 4" descr="G5 Santé - Le cercle de réflexion des industries de santé françaises">
            <a:extLst>
              <a:ext uri="{FF2B5EF4-FFF2-40B4-BE49-F238E27FC236}">
                <a16:creationId xmlns:a16="http://schemas.microsoft.com/office/drawing/2014/main" id="{5E3F4B7F-4CDD-BF7F-A0A8-480A1E8B726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4569" y="5559854"/>
            <a:ext cx="907109" cy="9321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psen">
            <a:extLst>
              <a:ext uri="{FF2B5EF4-FFF2-40B4-BE49-F238E27FC236}">
                <a16:creationId xmlns:a16="http://schemas.microsoft.com/office/drawing/2014/main" id="{4AC8C4BA-2748-F771-FCE3-4E8AB5A4E8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693" y="5459921"/>
            <a:ext cx="1114424" cy="55721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9">
            <a:extLst>
              <a:ext uri="{FF2B5EF4-FFF2-40B4-BE49-F238E27FC236}">
                <a16:creationId xmlns:a16="http://schemas.microsoft.com/office/drawing/2014/main" id="{CA17D171-C8DA-E943-CA64-2F4CE50D4E7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50540" y="6144959"/>
            <a:ext cx="1008000" cy="307669"/>
          </a:xfrm>
          <a:prstGeom prst="rect">
            <a:avLst/>
          </a:prstGeom>
        </p:spPr>
      </p:pic>
      <p:pic>
        <p:nvPicPr>
          <p:cNvPr id="1040" name="Picture 16">
            <a:extLst>
              <a:ext uri="{FF2B5EF4-FFF2-40B4-BE49-F238E27FC236}">
                <a16:creationId xmlns:a16="http://schemas.microsoft.com/office/drawing/2014/main" id="{2502F972-A181-852D-8D3F-B12A7CC0D6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3872" y="6097019"/>
            <a:ext cx="754589" cy="3772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FB">
            <a:extLst>
              <a:ext uri="{FF2B5EF4-FFF2-40B4-BE49-F238E27FC236}">
                <a16:creationId xmlns:a16="http://schemas.microsoft.com/office/drawing/2014/main" id="{09639881-D59E-3BE0-9A65-4AF2987350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070" y="5530162"/>
            <a:ext cx="1193108" cy="67790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biomerieux">
            <a:extLst>
              <a:ext uri="{FF2B5EF4-FFF2-40B4-BE49-F238E27FC236}">
                <a16:creationId xmlns:a16="http://schemas.microsoft.com/office/drawing/2014/main" id="{B294EFAD-0ADE-3692-4F6D-83A7F97360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6686" y="5577121"/>
            <a:ext cx="540693" cy="51989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texte 2">
            <a:extLst>
              <a:ext uri="{FF2B5EF4-FFF2-40B4-BE49-F238E27FC236}">
                <a16:creationId xmlns:a16="http://schemas.microsoft.com/office/drawing/2014/main" id="{E337F672-DA89-A47B-9D29-17CCBEDEA241}"/>
              </a:ext>
            </a:extLst>
          </p:cNvPr>
          <p:cNvSpPr>
            <a:spLocks noGrp="1"/>
          </p:cNvSpPr>
          <p:nvPr>
            <p:ph type="body" sz="quarter" idx="11"/>
          </p:nvPr>
        </p:nvSpPr>
        <p:spPr>
          <a:xfrm>
            <a:off x="431800" y="4799140"/>
            <a:ext cx="5277864" cy="287323"/>
          </a:xfrm>
        </p:spPr>
        <p:txBody>
          <a:bodyPr/>
          <a:lstStyle/>
          <a:p>
            <a:r>
              <a:rPr lang="fr-FR" cap="none" dirty="0"/>
              <a:t>10 octobre 2023</a:t>
            </a:r>
          </a:p>
        </p:txBody>
      </p:sp>
      <p:pic>
        <p:nvPicPr>
          <p:cNvPr id="2" name="Picture 2" descr="Servier — Wikipédia">
            <a:extLst>
              <a:ext uri="{FF2B5EF4-FFF2-40B4-BE49-F238E27FC236}">
                <a16:creationId xmlns:a16="http://schemas.microsoft.com/office/drawing/2014/main" id="{CEA4A079-CF9B-06C4-E81A-FE611CB8EA46}"/>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2559" y="5869113"/>
            <a:ext cx="1224003" cy="81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9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Espace réservé du graphique 11"/>
          <p:cNvGraphicFramePr>
            <a:graphicFrameLocks noGrp="1"/>
          </p:cNvGraphicFramePr>
          <p:nvPr>
            <p:ph type="chart" sz="quarter" idx="16"/>
            <p:extLst>
              <p:ext uri="{D42A27DB-BD31-4B8C-83A1-F6EECF244321}">
                <p14:modId xmlns:p14="http://schemas.microsoft.com/office/powerpoint/2010/main" val="3285969911"/>
              </p:ext>
            </p:extLst>
          </p:nvPr>
        </p:nvGraphicFramePr>
        <p:xfrm>
          <a:off x="407988" y="1731146"/>
          <a:ext cx="10107611" cy="4532001"/>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texte 7"/>
          <p:cNvSpPr>
            <a:spLocks noGrp="1"/>
          </p:cNvSpPr>
          <p:nvPr>
            <p:ph type="body" sz="quarter" idx="17"/>
          </p:nvPr>
        </p:nvSpPr>
        <p:spPr>
          <a:xfrm>
            <a:off x="433388" y="1668424"/>
            <a:ext cx="11341099" cy="276999"/>
          </a:xfrm>
        </p:spPr>
        <p:txBody>
          <a:bodyPr/>
          <a:lstStyle/>
          <a:p>
            <a:r>
              <a:rPr lang="fr-FR" dirty="0">
                <a:solidFill>
                  <a:schemeClr val="tx1"/>
                </a:solidFill>
              </a:rPr>
              <a:t>Décomposition du chiffre d’affaires des entreprises du G5 Santé (en Mds€)</a:t>
            </a:r>
            <a:endParaRPr lang="en-GB" dirty="0">
              <a:solidFill>
                <a:schemeClr val="tx1"/>
              </a:solidFill>
            </a:endParaRPr>
          </a:p>
        </p:txBody>
      </p:sp>
      <p:sp>
        <p:nvSpPr>
          <p:cNvPr id="99" name="ZoneTexte 98"/>
          <p:cNvSpPr txBox="1"/>
          <p:nvPr/>
        </p:nvSpPr>
        <p:spPr>
          <a:xfrm>
            <a:off x="9873776" y="3707137"/>
            <a:ext cx="898900" cy="215444"/>
          </a:xfrm>
          <a:prstGeom prst="rect">
            <a:avLst/>
          </a:prstGeom>
          <a:noFill/>
        </p:spPr>
        <p:txBody>
          <a:bodyPr wrap="square" lIns="0" tIns="0" rIns="0" bIns="0" rtlCol="0">
            <a:spAutoFit/>
          </a:bodyPr>
          <a:lstStyle/>
          <a:p>
            <a:r>
              <a:rPr lang="fr-FR" sz="1400">
                <a:solidFill>
                  <a:srgbClr val="70C9ED"/>
                </a:solidFill>
              </a:rPr>
              <a:t>CA Export</a:t>
            </a:r>
            <a:endParaRPr lang="en-GB">
              <a:solidFill>
                <a:srgbClr val="70C9ED"/>
              </a:solidFill>
            </a:endParaRPr>
          </a:p>
        </p:txBody>
      </p:sp>
      <p:sp>
        <p:nvSpPr>
          <p:cNvPr id="100" name="ZoneTexte 99"/>
          <p:cNvSpPr txBox="1"/>
          <p:nvPr/>
        </p:nvSpPr>
        <p:spPr>
          <a:xfrm>
            <a:off x="9873775" y="5194888"/>
            <a:ext cx="898901" cy="215444"/>
          </a:xfrm>
          <a:prstGeom prst="rect">
            <a:avLst/>
          </a:prstGeom>
          <a:noFill/>
        </p:spPr>
        <p:txBody>
          <a:bodyPr wrap="square" lIns="0" tIns="0" rIns="0" bIns="0" rtlCol="0">
            <a:spAutoFit/>
          </a:bodyPr>
          <a:lstStyle/>
          <a:p>
            <a:r>
              <a:rPr lang="fr-FR" sz="1400">
                <a:solidFill>
                  <a:schemeClr val="accent1"/>
                </a:solidFill>
              </a:rPr>
              <a:t>CA France</a:t>
            </a:r>
            <a:endParaRPr lang="en-GB">
              <a:solidFill>
                <a:schemeClr val="accent1"/>
              </a:solidFill>
            </a:endParaRPr>
          </a:p>
        </p:txBody>
      </p:sp>
      <p:sp>
        <p:nvSpPr>
          <p:cNvPr id="101" name="ZoneTexte 100"/>
          <p:cNvSpPr txBox="1"/>
          <p:nvPr/>
        </p:nvSpPr>
        <p:spPr>
          <a:xfrm>
            <a:off x="9671230" y="2163676"/>
            <a:ext cx="898901" cy="246221"/>
          </a:xfrm>
          <a:prstGeom prst="rect">
            <a:avLst/>
          </a:prstGeom>
          <a:noFill/>
        </p:spPr>
        <p:txBody>
          <a:bodyPr wrap="square" lIns="0" tIns="0" rIns="0" bIns="0" rtlCol="0">
            <a:spAutoFit/>
          </a:bodyPr>
          <a:lstStyle/>
          <a:p>
            <a:r>
              <a:rPr lang="fr-FR" sz="1600">
                <a:solidFill>
                  <a:srgbClr val="1C4F9C"/>
                </a:solidFill>
              </a:rPr>
              <a:t>CA total</a:t>
            </a:r>
            <a:endParaRPr lang="en-GB" sz="2000">
              <a:solidFill>
                <a:srgbClr val="1C4F9C"/>
              </a:solidFill>
            </a:endParaRPr>
          </a:p>
        </p:txBody>
      </p:sp>
      <p:pic>
        <p:nvPicPr>
          <p:cNvPr id="35" name="Graphique 34">
            <a:extLst>
              <a:ext uri="{FF2B5EF4-FFF2-40B4-BE49-F238E27FC236}">
                <a16:creationId xmlns:a16="http://schemas.microsoft.com/office/drawing/2014/main" id="{EF5F1734-618D-864D-ADA0-2097536B3D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52752" y="2020339"/>
            <a:ext cx="515250" cy="515250"/>
          </a:xfrm>
          <a:prstGeom prst="rect">
            <a:avLst/>
          </a:prstGeom>
        </p:spPr>
      </p:pic>
      <p:pic>
        <p:nvPicPr>
          <p:cNvPr id="36" name="Graphique 35">
            <a:extLst>
              <a:ext uri="{FF2B5EF4-FFF2-40B4-BE49-F238E27FC236}">
                <a16:creationId xmlns:a16="http://schemas.microsoft.com/office/drawing/2014/main" id="{C68055A2-6BA8-D342-8DD6-72997D4E3E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3500" y="3562461"/>
            <a:ext cx="515250" cy="515250"/>
          </a:xfrm>
          <a:prstGeom prst="rect">
            <a:avLst/>
          </a:prstGeom>
        </p:spPr>
      </p:pic>
      <p:pic>
        <p:nvPicPr>
          <p:cNvPr id="37" name="Graphique 36">
            <a:extLst>
              <a:ext uri="{FF2B5EF4-FFF2-40B4-BE49-F238E27FC236}">
                <a16:creationId xmlns:a16="http://schemas.microsoft.com/office/drawing/2014/main" id="{E31B4893-EE4C-F04D-857F-D9521D26747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53500" y="5044985"/>
            <a:ext cx="515250" cy="515250"/>
          </a:xfrm>
          <a:prstGeom prst="rect">
            <a:avLst/>
          </a:prstGeom>
        </p:spPr>
      </p:pic>
      <p:sp>
        <p:nvSpPr>
          <p:cNvPr id="3" name="Rectangle 37">
            <a:extLst>
              <a:ext uri="{FF2B5EF4-FFF2-40B4-BE49-F238E27FC236}">
                <a16:creationId xmlns:a16="http://schemas.microsoft.com/office/drawing/2014/main" id="{D96366BD-FEC2-BE0E-2877-C0A61CCB9820}"/>
              </a:ext>
            </a:extLst>
          </p:cNvPr>
          <p:cNvSpPr>
            <a:spLocks noChangeArrowheads="1"/>
          </p:cNvSpPr>
          <p:nvPr/>
        </p:nvSpPr>
        <p:spPr bwMode="auto">
          <a:xfrm>
            <a:off x="1325740" y="6439812"/>
            <a:ext cx="8464549" cy="233363"/>
          </a:xfrm>
          <a:prstGeom prst="rect">
            <a:avLst/>
          </a:prstGeom>
        </p:spPr>
        <p:txBody>
          <a:bodyPr/>
          <a:lstStyle/>
          <a:p>
            <a:r>
              <a:rPr lang="fr-FR" sz="900" dirty="0">
                <a:solidFill>
                  <a:srgbClr val="404040">
                    <a:lumMod val="60000"/>
                    <a:lumOff val="40000"/>
                  </a:srgbClr>
                </a:solidFill>
              </a:rPr>
              <a:t>Source : BDO-BIPE sur données G5 Santé</a:t>
            </a:r>
            <a:endParaRPr lang="fr-FR" altLang="fr-FR" sz="900" dirty="0">
              <a:solidFill>
                <a:srgbClr val="404040">
                  <a:lumMod val="60000"/>
                  <a:lumOff val="40000"/>
                </a:srgbClr>
              </a:solidFill>
            </a:endParaRPr>
          </a:p>
        </p:txBody>
      </p:sp>
      <p:grpSp>
        <p:nvGrpSpPr>
          <p:cNvPr id="7" name="Groupe 6">
            <a:extLst>
              <a:ext uri="{FF2B5EF4-FFF2-40B4-BE49-F238E27FC236}">
                <a16:creationId xmlns:a16="http://schemas.microsoft.com/office/drawing/2014/main" id="{44CFD131-3A8D-95AB-97FF-90CA91D156BB}"/>
              </a:ext>
            </a:extLst>
          </p:cNvPr>
          <p:cNvGrpSpPr/>
          <p:nvPr/>
        </p:nvGrpSpPr>
        <p:grpSpPr>
          <a:xfrm>
            <a:off x="808850" y="121791"/>
            <a:ext cx="617833" cy="347432"/>
            <a:chOff x="3220771" y="2340212"/>
            <a:chExt cx="827279" cy="468341"/>
          </a:xfrm>
        </p:grpSpPr>
        <p:pic>
          <p:nvPicPr>
            <p:cNvPr id="9" name="Image 8">
              <a:extLst>
                <a:ext uri="{FF2B5EF4-FFF2-40B4-BE49-F238E27FC236}">
                  <a16:creationId xmlns:a16="http://schemas.microsoft.com/office/drawing/2014/main" id="{99FA1245-5F80-A35D-87AD-D7964EEF8F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91404" y="2340212"/>
              <a:ext cx="456646" cy="456644"/>
            </a:xfrm>
            <a:prstGeom prst="rect">
              <a:avLst/>
            </a:prstGeom>
          </p:spPr>
        </p:pic>
        <p:sp>
          <p:nvSpPr>
            <p:cNvPr id="10" name="Text Box 18">
              <a:extLst>
                <a:ext uri="{FF2B5EF4-FFF2-40B4-BE49-F238E27FC236}">
                  <a16:creationId xmlns:a16="http://schemas.microsoft.com/office/drawing/2014/main" id="{D4589591-36FF-AF7D-7D8F-B105A74561D9}"/>
                </a:ext>
              </a:extLst>
            </p:cNvPr>
            <p:cNvSpPr txBox="1">
              <a:spLocks noChangeArrowheads="1"/>
            </p:cNvSpPr>
            <p:nvPr/>
          </p:nvSpPr>
          <p:spPr bwMode="auto">
            <a:xfrm>
              <a:off x="3220771" y="2427277"/>
              <a:ext cx="425660" cy="3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100" b="1">
                  <a:latin typeface="Trebuchet MS" panose="020B0703020202090204" pitchFamily="34" charset="0"/>
                  <a:ea typeface="Source Sans Pro" charset="0"/>
                  <a:cs typeface="Source Sans Pro" charset="0"/>
                </a:rPr>
                <a:t>1.</a:t>
              </a:r>
            </a:p>
          </p:txBody>
        </p:sp>
      </p:grpSp>
      <p:sp>
        <p:nvSpPr>
          <p:cNvPr id="4" name="Ellipse 3">
            <a:extLst>
              <a:ext uri="{FF2B5EF4-FFF2-40B4-BE49-F238E27FC236}">
                <a16:creationId xmlns:a16="http://schemas.microsoft.com/office/drawing/2014/main" id="{B0FCA06B-E75A-F7D0-9135-43DBBB81929C}"/>
              </a:ext>
            </a:extLst>
          </p:cNvPr>
          <p:cNvSpPr/>
          <p:nvPr/>
        </p:nvSpPr>
        <p:spPr>
          <a:xfrm>
            <a:off x="2725976" y="345940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rgbClr val="70C9ED"/>
                </a:solidFill>
              </a:rPr>
              <a:t>75%</a:t>
            </a:r>
          </a:p>
        </p:txBody>
      </p:sp>
      <p:sp>
        <p:nvSpPr>
          <p:cNvPr id="13" name="ZoneTexte 12">
            <a:extLst>
              <a:ext uri="{FF2B5EF4-FFF2-40B4-BE49-F238E27FC236}">
                <a16:creationId xmlns:a16="http://schemas.microsoft.com/office/drawing/2014/main" id="{2AA85E36-2EBB-8747-C2B1-E66C3253064F}"/>
              </a:ext>
            </a:extLst>
          </p:cNvPr>
          <p:cNvSpPr txBox="1"/>
          <p:nvPr/>
        </p:nvSpPr>
        <p:spPr>
          <a:xfrm>
            <a:off x="3360060" y="3755730"/>
            <a:ext cx="887930" cy="323165"/>
          </a:xfrm>
          <a:prstGeom prst="rect">
            <a:avLst/>
          </a:prstGeom>
          <a:noFill/>
        </p:spPr>
        <p:txBody>
          <a:bodyPr wrap="square" lIns="0" tIns="0" rIns="0" bIns="0" rtlCol="0">
            <a:spAutoFit/>
          </a:bodyPr>
          <a:lstStyle/>
          <a:p>
            <a:r>
              <a:rPr lang="fr-FR" sz="1050" i="1">
                <a:solidFill>
                  <a:srgbClr val="70C9ED"/>
                </a:solidFill>
              </a:rPr>
              <a:t>du CA réalisé à l’export</a:t>
            </a:r>
            <a:endParaRPr lang="en-GB" sz="1050" i="1">
              <a:solidFill>
                <a:srgbClr val="70C9ED"/>
              </a:solidFill>
            </a:endParaRPr>
          </a:p>
        </p:txBody>
      </p:sp>
      <p:sp>
        <p:nvSpPr>
          <p:cNvPr id="14" name="Ellipse 13">
            <a:extLst>
              <a:ext uri="{FF2B5EF4-FFF2-40B4-BE49-F238E27FC236}">
                <a16:creationId xmlns:a16="http://schemas.microsoft.com/office/drawing/2014/main" id="{8FB2CFA3-566C-77F7-BA38-BC4E66D16313}"/>
              </a:ext>
            </a:extLst>
          </p:cNvPr>
          <p:cNvSpPr/>
          <p:nvPr/>
        </p:nvSpPr>
        <p:spPr>
          <a:xfrm>
            <a:off x="5831189" y="3459400"/>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rgbClr val="70C9ED"/>
                </a:solidFill>
              </a:rPr>
              <a:t>78%</a:t>
            </a:r>
          </a:p>
        </p:txBody>
      </p:sp>
      <p:sp>
        <p:nvSpPr>
          <p:cNvPr id="15" name="Ellipse 14">
            <a:extLst>
              <a:ext uri="{FF2B5EF4-FFF2-40B4-BE49-F238E27FC236}">
                <a16:creationId xmlns:a16="http://schemas.microsoft.com/office/drawing/2014/main" id="{0E6B8AFB-E061-7B87-DC55-185A2188FC24}"/>
              </a:ext>
            </a:extLst>
          </p:cNvPr>
          <p:cNvSpPr/>
          <p:nvPr/>
        </p:nvSpPr>
        <p:spPr>
          <a:xfrm>
            <a:off x="8902533" y="2436699"/>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solidFill>
                  <a:srgbClr val="70C9ED"/>
                </a:solidFill>
              </a:rPr>
              <a:t>84%</a:t>
            </a:r>
          </a:p>
        </p:txBody>
      </p:sp>
      <p:sp>
        <p:nvSpPr>
          <p:cNvPr id="2" name="Text Box 12">
            <a:extLst>
              <a:ext uri="{FF2B5EF4-FFF2-40B4-BE49-F238E27FC236}">
                <a16:creationId xmlns:a16="http://schemas.microsoft.com/office/drawing/2014/main" id="{607B95BE-CDB5-DAE9-0747-9821B64BD8AD}"/>
              </a:ext>
            </a:extLst>
          </p:cNvPr>
          <p:cNvSpPr txBox="1">
            <a:spLocks noChangeArrowheads="1"/>
          </p:cNvSpPr>
          <p:nvPr/>
        </p:nvSpPr>
        <p:spPr bwMode="auto">
          <a:xfrm flipH="1">
            <a:off x="1426683" y="58763"/>
            <a:ext cx="1769664" cy="42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200" b="1">
                <a:solidFill>
                  <a:srgbClr val="EB546D"/>
                </a:solidFill>
                <a:ea typeface="Source Sans Pro" charset="0"/>
                <a:cs typeface="Source Sans Pro" charset="0"/>
              </a:rPr>
              <a:t>G5 Santé</a:t>
            </a:r>
          </a:p>
          <a:p>
            <a:pPr>
              <a:spcBef>
                <a:spcPct val="0"/>
              </a:spcBef>
              <a:spcAft>
                <a:spcPct val="0"/>
              </a:spcAft>
            </a:pPr>
            <a:r>
              <a:rPr lang="fr-FR" sz="1200">
                <a:ea typeface="Source Sans Pro" charset="0"/>
                <a:cs typeface="Source Sans Pro" charset="0"/>
              </a:rPr>
              <a:t>Contribution directe</a:t>
            </a:r>
          </a:p>
        </p:txBody>
      </p:sp>
      <p:sp>
        <p:nvSpPr>
          <p:cNvPr id="11" name="Titre 10">
            <a:extLst>
              <a:ext uri="{FF2B5EF4-FFF2-40B4-BE49-F238E27FC236}">
                <a16:creationId xmlns:a16="http://schemas.microsoft.com/office/drawing/2014/main" id="{409579B1-6B5C-DA7B-089D-9BB75797F3CB}"/>
              </a:ext>
            </a:extLst>
          </p:cNvPr>
          <p:cNvSpPr>
            <a:spLocks noGrp="1"/>
          </p:cNvSpPr>
          <p:nvPr>
            <p:ph type="title"/>
          </p:nvPr>
        </p:nvSpPr>
        <p:spPr/>
        <p:txBody>
          <a:bodyPr lIns="0" tIns="0" rIns="0" bIns="0"/>
          <a:lstStyle/>
          <a:p>
            <a:r>
              <a:rPr lang="fr-FR" sz="2400" dirty="0"/>
              <a:t>Un très fort bond des exports du G5 Santé ces 5 dernières années</a:t>
            </a:r>
          </a:p>
        </p:txBody>
      </p:sp>
    </p:spTree>
    <p:extLst>
      <p:ext uri="{BB962C8B-B14F-4D97-AF65-F5344CB8AC3E}">
        <p14:creationId xmlns:p14="http://schemas.microsoft.com/office/powerpoint/2010/main" val="114328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488AA7E-A04A-42BF-8558-2C73A2485B21}"/>
              </a:ext>
            </a:extLst>
          </p:cNvPr>
          <p:cNvSpPr>
            <a:spLocks noGrp="1"/>
          </p:cNvSpPr>
          <p:nvPr>
            <p:ph type="title"/>
          </p:nvPr>
        </p:nvSpPr>
        <p:spPr>
          <a:xfrm>
            <a:off x="422835" y="770467"/>
            <a:ext cx="11328397" cy="590931"/>
          </a:xfrm>
        </p:spPr>
        <p:txBody>
          <a:bodyPr/>
          <a:lstStyle/>
          <a:p>
            <a:r>
              <a:rPr lang="fr-FR" altLang="fr-FR" sz="2400" i="0" u="none" cap="all" dirty="0">
                <a:solidFill>
                  <a:srgbClr val="ED1A3B"/>
                </a:solidFill>
                <a:latin typeface="+mj-lt"/>
              </a:rPr>
              <a:t>une contribution essentielle du G5 </a:t>
            </a:r>
            <a:r>
              <a:rPr lang="fr-FR" altLang="fr-FR" sz="2400" i="0" u="none" cap="all" dirty="0" err="1">
                <a:solidFill>
                  <a:srgbClr val="ED1A3B"/>
                </a:solidFill>
                <a:latin typeface="+mj-lt"/>
              </a:rPr>
              <a:t>SANTé</a:t>
            </a:r>
            <a:r>
              <a:rPr lang="fr-FR" altLang="fr-FR" sz="2400" i="0" u="none" cap="all" dirty="0">
                <a:solidFill>
                  <a:srgbClr val="ED1A3B"/>
                </a:solidFill>
                <a:latin typeface="+mj-lt"/>
              </a:rPr>
              <a:t> pour éviter le déficit de la balance commerciale</a:t>
            </a:r>
          </a:p>
        </p:txBody>
      </p:sp>
      <p:sp>
        <p:nvSpPr>
          <p:cNvPr id="19" name="Espace réservé du texte 5">
            <a:extLst>
              <a:ext uri="{FF2B5EF4-FFF2-40B4-BE49-F238E27FC236}">
                <a16:creationId xmlns:a16="http://schemas.microsoft.com/office/drawing/2014/main" id="{97593CE9-12B5-41F4-ABE1-41CB788A33BB}"/>
              </a:ext>
            </a:extLst>
          </p:cNvPr>
          <p:cNvSpPr txBox="1">
            <a:spLocks/>
          </p:cNvSpPr>
          <p:nvPr/>
        </p:nvSpPr>
        <p:spPr>
          <a:xfrm>
            <a:off x="1329417" y="6432850"/>
            <a:ext cx="8958855" cy="169277"/>
          </a:xfrm>
          <a:prstGeom prst="rect">
            <a:avLst/>
          </a:prstGeom>
        </p:spPr>
        <p:txBody>
          <a:bodyPr/>
          <a:lstStyle>
            <a:defPPr>
              <a:defRPr lang="fr-FR"/>
            </a:defPPr>
            <a:lvl1pPr>
              <a:defRPr sz="800">
                <a:solidFill>
                  <a:srgbClr val="404040">
                    <a:lumMod val="60000"/>
                    <a:lumOff val="40000"/>
                  </a:srgbClr>
                </a:solidFill>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r>
              <a:rPr lang="fr-FR" sz="900">
                <a:latin typeface="+mj-lt"/>
              </a:rPr>
              <a:t>Sources : BDO-BIPE sur données G5 Santé et Douanes. 2022 : * codes NC8 3003 et 3004, ** codes 30021300, 30021400, 30021500, 30021900</a:t>
            </a:r>
          </a:p>
        </p:txBody>
      </p:sp>
      <p:sp>
        <p:nvSpPr>
          <p:cNvPr id="9" name="Espace réservé du texte 4">
            <a:extLst>
              <a:ext uri="{FF2B5EF4-FFF2-40B4-BE49-F238E27FC236}">
                <a16:creationId xmlns:a16="http://schemas.microsoft.com/office/drawing/2014/main" id="{1B3FADFC-BB19-4A11-B7FF-35097F4867E4}"/>
              </a:ext>
            </a:extLst>
          </p:cNvPr>
          <p:cNvSpPr txBox="1">
            <a:spLocks/>
          </p:cNvSpPr>
          <p:nvPr/>
        </p:nvSpPr>
        <p:spPr>
          <a:xfrm>
            <a:off x="331792" y="1410147"/>
            <a:ext cx="11419440" cy="227968"/>
          </a:xfrm>
          <a:prstGeom prst="rect">
            <a:avLst/>
          </a:prstGeom>
        </p:spPr>
        <p:txBody>
          <a:bodyPr/>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endParaRPr lang="fr-FR" sz="1800" b="0" u="sng">
              <a:solidFill>
                <a:schemeClr val="tx1"/>
              </a:solidFill>
            </a:endParaRPr>
          </a:p>
        </p:txBody>
      </p:sp>
      <p:sp>
        <p:nvSpPr>
          <p:cNvPr id="5" name="Rectangle 4">
            <a:extLst>
              <a:ext uri="{FF2B5EF4-FFF2-40B4-BE49-F238E27FC236}">
                <a16:creationId xmlns:a16="http://schemas.microsoft.com/office/drawing/2014/main" id="{47346126-8C37-2F55-ECCC-6FF3A21261BA}"/>
              </a:ext>
            </a:extLst>
          </p:cNvPr>
          <p:cNvSpPr/>
          <p:nvPr/>
        </p:nvSpPr>
        <p:spPr>
          <a:xfrm>
            <a:off x="649412" y="1638114"/>
            <a:ext cx="5220000" cy="4203885"/>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fr-FR">
              <a:solidFill>
                <a:srgbClr val="FFFFFF"/>
              </a:solidFill>
            </a:endParaRPr>
          </a:p>
        </p:txBody>
      </p:sp>
      <p:graphicFrame>
        <p:nvGraphicFramePr>
          <p:cNvPr id="7" name="Graphique 6">
            <a:extLst>
              <a:ext uri="{FF2B5EF4-FFF2-40B4-BE49-F238E27FC236}">
                <a16:creationId xmlns:a16="http://schemas.microsoft.com/office/drawing/2014/main" id="{8B7A30D4-8C4C-CD4E-AF27-9588AD9A1ABD}"/>
              </a:ext>
            </a:extLst>
          </p:cNvPr>
          <p:cNvGraphicFramePr/>
          <p:nvPr>
            <p:extLst>
              <p:ext uri="{D42A27DB-BD31-4B8C-83A1-F6EECF244321}">
                <p14:modId xmlns:p14="http://schemas.microsoft.com/office/powerpoint/2010/main" val="1191739305"/>
              </p:ext>
            </p:extLst>
          </p:nvPr>
        </p:nvGraphicFramePr>
        <p:xfrm>
          <a:off x="2196040" y="2556209"/>
          <a:ext cx="1639881" cy="20783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8210F6A-938A-1584-DCFD-1D476333BA40}"/>
              </a:ext>
            </a:extLst>
          </p:cNvPr>
          <p:cNvSpPr/>
          <p:nvPr/>
        </p:nvSpPr>
        <p:spPr>
          <a:xfrm>
            <a:off x="6349259" y="1667986"/>
            <a:ext cx="5405094" cy="4176711"/>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112"/>
            <a:endParaRPr lang="fr-FR">
              <a:solidFill>
                <a:srgbClr val="FFFFFF"/>
              </a:solidFill>
            </a:endParaRPr>
          </a:p>
        </p:txBody>
      </p:sp>
      <p:sp>
        <p:nvSpPr>
          <p:cNvPr id="18" name="ZoneTexte 17">
            <a:extLst>
              <a:ext uri="{FF2B5EF4-FFF2-40B4-BE49-F238E27FC236}">
                <a16:creationId xmlns:a16="http://schemas.microsoft.com/office/drawing/2014/main" id="{1B11B6C0-5F04-4815-3E1F-ABB01C09A6B5}"/>
              </a:ext>
            </a:extLst>
          </p:cNvPr>
          <p:cNvSpPr txBox="1"/>
          <p:nvPr/>
        </p:nvSpPr>
        <p:spPr>
          <a:xfrm>
            <a:off x="580358" y="3068727"/>
            <a:ext cx="1831222" cy="830997"/>
          </a:xfrm>
          <a:prstGeom prst="rect">
            <a:avLst/>
          </a:prstGeom>
          <a:noFill/>
        </p:spPr>
        <p:txBody>
          <a:bodyPr wrap="square" rtlCol="0">
            <a:spAutoFit/>
          </a:bodyPr>
          <a:lstStyle/>
          <a:p>
            <a:pPr>
              <a:spcBef>
                <a:spcPct val="0"/>
              </a:spcBef>
              <a:spcAft>
                <a:spcPct val="0"/>
              </a:spcAft>
            </a:pPr>
            <a:r>
              <a:rPr lang="fr-FR" sz="1600" i="1">
                <a:solidFill>
                  <a:srgbClr val="1C4F9C"/>
                </a:solidFill>
                <a:ea typeface="Source Sans Pro" charset="0"/>
                <a:cs typeface="Source Sans Pro" charset="0"/>
              </a:rPr>
              <a:t>Total « médicaments + diagnostics »</a:t>
            </a:r>
            <a:endParaRPr lang="fr-FR" sz="1600">
              <a:solidFill>
                <a:schemeClr val="accent5">
                  <a:lumMod val="50000"/>
                </a:schemeClr>
              </a:solidFill>
            </a:endParaRPr>
          </a:p>
        </p:txBody>
      </p:sp>
      <p:sp>
        <p:nvSpPr>
          <p:cNvPr id="20" name="Text Box 12">
            <a:extLst>
              <a:ext uri="{FF2B5EF4-FFF2-40B4-BE49-F238E27FC236}">
                <a16:creationId xmlns:a16="http://schemas.microsoft.com/office/drawing/2014/main" id="{C806DD13-DDBA-3E48-9430-DF40D0CABF74}"/>
              </a:ext>
            </a:extLst>
          </p:cNvPr>
          <p:cNvSpPr txBox="1">
            <a:spLocks noChangeArrowheads="1"/>
          </p:cNvSpPr>
          <p:nvPr/>
        </p:nvSpPr>
        <p:spPr bwMode="auto">
          <a:xfrm flipH="1">
            <a:off x="3467004" y="4192377"/>
            <a:ext cx="1845597" cy="16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fr-FR" sz="1400">
              <a:solidFill>
                <a:srgbClr val="ED1A3B"/>
              </a:solidFill>
              <a:ea typeface="Source Sans Pro" charset="0"/>
              <a:cs typeface="Source Sans Pro" charset="0"/>
            </a:endParaRPr>
          </a:p>
        </p:txBody>
      </p:sp>
      <p:graphicFrame>
        <p:nvGraphicFramePr>
          <p:cNvPr id="15" name="Graphique 14">
            <a:extLst>
              <a:ext uri="{FF2B5EF4-FFF2-40B4-BE49-F238E27FC236}">
                <a16:creationId xmlns:a16="http://schemas.microsoft.com/office/drawing/2014/main" id="{F6D9CB75-95FA-916F-EFF1-10E268912EF1}"/>
              </a:ext>
            </a:extLst>
          </p:cNvPr>
          <p:cNvGraphicFramePr/>
          <p:nvPr>
            <p:extLst>
              <p:ext uri="{D42A27DB-BD31-4B8C-83A1-F6EECF244321}">
                <p14:modId xmlns:p14="http://schemas.microsoft.com/office/powerpoint/2010/main" val="1737840618"/>
              </p:ext>
            </p:extLst>
          </p:nvPr>
        </p:nvGraphicFramePr>
        <p:xfrm>
          <a:off x="8143109" y="2202159"/>
          <a:ext cx="1588193" cy="2819703"/>
        </p:xfrm>
        <a:graphic>
          <a:graphicData uri="http://schemas.openxmlformats.org/drawingml/2006/chart">
            <c:chart xmlns:c="http://schemas.openxmlformats.org/drawingml/2006/chart" xmlns:r="http://schemas.openxmlformats.org/officeDocument/2006/relationships" r:id="rId4"/>
          </a:graphicData>
        </a:graphic>
      </p:graphicFrame>
      <p:sp>
        <p:nvSpPr>
          <p:cNvPr id="21" name="ZoneTexte 20">
            <a:extLst>
              <a:ext uri="{FF2B5EF4-FFF2-40B4-BE49-F238E27FC236}">
                <a16:creationId xmlns:a16="http://schemas.microsoft.com/office/drawing/2014/main" id="{22BFCB87-78AD-2E99-DD85-7FEE60FF45EE}"/>
              </a:ext>
            </a:extLst>
          </p:cNvPr>
          <p:cNvSpPr txBox="1"/>
          <p:nvPr/>
        </p:nvSpPr>
        <p:spPr>
          <a:xfrm>
            <a:off x="9072864" y="2478238"/>
            <a:ext cx="436018" cy="246221"/>
          </a:xfrm>
          <a:prstGeom prst="rect">
            <a:avLst/>
          </a:prstGeom>
          <a:noFill/>
        </p:spPr>
        <p:txBody>
          <a:bodyPr wrap="none" lIns="0" tIns="0" rIns="0" bIns="0" rtlCol="0">
            <a:spAutoFit/>
          </a:bodyPr>
          <a:lstStyle/>
          <a:p>
            <a:pPr algn="ctr"/>
            <a:r>
              <a:rPr lang="fr-FR" sz="1600" b="1">
                <a:solidFill>
                  <a:schemeClr val="bg1"/>
                </a:solidFill>
              </a:rPr>
              <a:t>17,8</a:t>
            </a:r>
          </a:p>
        </p:txBody>
      </p:sp>
      <p:sp>
        <p:nvSpPr>
          <p:cNvPr id="23" name="ZoneTexte 22">
            <a:extLst>
              <a:ext uri="{FF2B5EF4-FFF2-40B4-BE49-F238E27FC236}">
                <a16:creationId xmlns:a16="http://schemas.microsoft.com/office/drawing/2014/main" id="{E9974200-BCFD-1795-09A2-1E065F538ADB}"/>
              </a:ext>
            </a:extLst>
          </p:cNvPr>
          <p:cNvSpPr txBox="1"/>
          <p:nvPr/>
        </p:nvSpPr>
        <p:spPr>
          <a:xfrm>
            <a:off x="9116603" y="4283808"/>
            <a:ext cx="415178" cy="215444"/>
          </a:xfrm>
          <a:prstGeom prst="rect">
            <a:avLst/>
          </a:prstGeom>
          <a:noFill/>
        </p:spPr>
        <p:txBody>
          <a:bodyPr wrap="none" lIns="0" tIns="0" rIns="0" bIns="0" rtlCol="0">
            <a:spAutoFit/>
          </a:bodyPr>
          <a:lstStyle/>
          <a:p>
            <a:pPr algn="ctr"/>
            <a:r>
              <a:rPr lang="fr-FR" sz="1400">
                <a:solidFill>
                  <a:schemeClr val="bg1"/>
                </a:solidFill>
              </a:rPr>
              <a:t>-12,5</a:t>
            </a:r>
          </a:p>
        </p:txBody>
      </p:sp>
      <p:pic>
        <p:nvPicPr>
          <p:cNvPr id="8" name="Image 7">
            <a:extLst>
              <a:ext uri="{FF2B5EF4-FFF2-40B4-BE49-F238E27FC236}">
                <a16:creationId xmlns:a16="http://schemas.microsoft.com/office/drawing/2014/main" id="{9114129B-8A33-9769-4481-319149A073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5733371" y="3244627"/>
            <a:ext cx="737494" cy="368747"/>
          </a:xfrm>
          <a:prstGeom prst="rect">
            <a:avLst/>
          </a:prstGeom>
        </p:spPr>
      </p:pic>
      <p:grpSp>
        <p:nvGrpSpPr>
          <p:cNvPr id="25" name="Groupe 24">
            <a:extLst>
              <a:ext uri="{FF2B5EF4-FFF2-40B4-BE49-F238E27FC236}">
                <a16:creationId xmlns:a16="http://schemas.microsoft.com/office/drawing/2014/main" id="{77BE467B-930D-13EB-BF72-27796F73A2A3}"/>
              </a:ext>
            </a:extLst>
          </p:cNvPr>
          <p:cNvGrpSpPr/>
          <p:nvPr/>
        </p:nvGrpSpPr>
        <p:grpSpPr>
          <a:xfrm>
            <a:off x="885302" y="1482366"/>
            <a:ext cx="612000" cy="612000"/>
            <a:chOff x="778979" y="1523168"/>
            <a:chExt cx="612000" cy="612000"/>
          </a:xfrm>
          <a:effectLst>
            <a:outerShdw blurRad="50800" dist="38100" dir="2700000" algn="tl" rotWithShape="0">
              <a:prstClr val="black">
                <a:alpha val="40000"/>
              </a:prstClr>
            </a:outerShdw>
          </a:effectLst>
        </p:grpSpPr>
        <p:sp>
          <p:nvSpPr>
            <p:cNvPr id="24" name="Organigramme : Connecteur 23">
              <a:extLst>
                <a:ext uri="{FF2B5EF4-FFF2-40B4-BE49-F238E27FC236}">
                  <a16:creationId xmlns:a16="http://schemas.microsoft.com/office/drawing/2014/main" id="{6BC42631-37A4-1CD6-BE82-5ACCF9DDF602}"/>
                </a:ext>
              </a:extLst>
            </p:cNvPr>
            <p:cNvSpPr/>
            <p:nvPr/>
          </p:nvSpPr>
          <p:spPr>
            <a:xfrm>
              <a:off x="778979" y="1523168"/>
              <a:ext cx="612000" cy="6120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B5C53B61-4BA5-9C6E-62BE-41AA6381CDDD}"/>
                </a:ext>
              </a:extLst>
            </p:cNvPr>
            <p:cNvPicPr>
              <a:picLocks/>
            </p:cNvPicPr>
            <p:nvPr/>
          </p:nvPicPr>
          <p:blipFill>
            <a:blip r:embed="rId6"/>
            <a:stretch>
              <a:fillRect/>
            </a:stretch>
          </p:blipFill>
          <p:spPr>
            <a:xfrm>
              <a:off x="881561" y="1605240"/>
              <a:ext cx="466224" cy="466224"/>
            </a:xfrm>
            <a:prstGeom prst="rect">
              <a:avLst/>
            </a:prstGeom>
          </p:spPr>
        </p:pic>
      </p:grpSp>
      <p:grpSp>
        <p:nvGrpSpPr>
          <p:cNvPr id="26" name="Groupe 25">
            <a:extLst>
              <a:ext uri="{FF2B5EF4-FFF2-40B4-BE49-F238E27FC236}">
                <a16:creationId xmlns:a16="http://schemas.microsoft.com/office/drawing/2014/main" id="{8348EE6B-28FF-6EA1-A1B5-AA3342A538CC}"/>
              </a:ext>
            </a:extLst>
          </p:cNvPr>
          <p:cNvGrpSpPr/>
          <p:nvPr/>
        </p:nvGrpSpPr>
        <p:grpSpPr>
          <a:xfrm>
            <a:off x="6900619" y="1482366"/>
            <a:ext cx="612000" cy="612000"/>
            <a:chOff x="778979" y="1523168"/>
            <a:chExt cx="612000" cy="612000"/>
          </a:xfrm>
          <a:effectLst>
            <a:outerShdw blurRad="50800" dist="38100" dir="2700000" algn="tl" rotWithShape="0">
              <a:prstClr val="black">
                <a:alpha val="40000"/>
              </a:prstClr>
            </a:outerShdw>
          </a:effectLst>
        </p:grpSpPr>
        <p:sp>
          <p:nvSpPr>
            <p:cNvPr id="27" name="Organigramme : Connecteur 26">
              <a:extLst>
                <a:ext uri="{FF2B5EF4-FFF2-40B4-BE49-F238E27FC236}">
                  <a16:creationId xmlns:a16="http://schemas.microsoft.com/office/drawing/2014/main" id="{34FFA7E6-D9DB-B260-CFC0-4F7DA70DA030}"/>
                </a:ext>
              </a:extLst>
            </p:cNvPr>
            <p:cNvSpPr/>
            <p:nvPr/>
          </p:nvSpPr>
          <p:spPr>
            <a:xfrm>
              <a:off x="778979" y="1523168"/>
              <a:ext cx="612000" cy="61200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458436BF-3A22-34A8-90E6-A922215547EF}"/>
                </a:ext>
              </a:extLst>
            </p:cNvPr>
            <p:cNvPicPr>
              <a:picLocks/>
            </p:cNvPicPr>
            <p:nvPr/>
          </p:nvPicPr>
          <p:blipFill>
            <a:blip r:embed="rId6"/>
            <a:stretch>
              <a:fillRect/>
            </a:stretch>
          </p:blipFill>
          <p:spPr>
            <a:xfrm>
              <a:off x="881561" y="1605240"/>
              <a:ext cx="466224" cy="466224"/>
            </a:xfrm>
            <a:prstGeom prst="rect">
              <a:avLst/>
            </a:prstGeom>
          </p:spPr>
        </p:pic>
      </p:grpSp>
      <p:sp>
        <p:nvSpPr>
          <p:cNvPr id="29" name="Rectangle 28">
            <a:extLst>
              <a:ext uri="{FF2B5EF4-FFF2-40B4-BE49-F238E27FC236}">
                <a16:creationId xmlns:a16="http://schemas.microsoft.com/office/drawing/2014/main" id="{7128CACF-911B-F18C-8A4F-364568E415FF}"/>
              </a:ext>
            </a:extLst>
          </p:cNvPr>
          <p:cNvSpPr/>
          <p:nvPr/>
        </p:nvSpPr>
        <p:spPr>
          <a:xfrm>
            <a:off x="580357" y="2136057"/>
            <a:ext cx="5149758" cy="153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a:p>
        </p:txBody>
      </p:sp>
      <p:grpSp>
        <p:nvGrpSpPr>
          <p:cNvPr id="30" name="Groupe 29">
            <a:extLst>
              <a:ext uri="{FF2B5EF4-FFF2-40B4-BE49-F238E27FC236}">
                <a16:creationId xmlns:a16="http://schemas.microsoft.com/office/drawing/2014/main" id="{2D3C06AC-70D4-1969-174E-3FE4116C015B}"/>
              </a:ext>
            </a:extLst>
          </p:cNvPr>
          <p:cNvGrpSpPr/>
          <p:nvPr/>
        </p:nvGrpSpPr>
        <p:grpSpPr>
          <a:xfrm>
            <a:off x="329215" y="1513244"/>
            <a:ext cx="595490" cy="713551"/>
            <a:chOff x="8393543" y="5198999"/>
            <a:chExt cx="595490" cy="713551"/>
          </a:xfrm>
        </p:grpSpPr>
        <p:grpSp>
          <p:nvGrpSpPr>
            <p:cNvPr id="31" name="Groupe 30">
              <a:extLst>
                <a:ext uri="{FF2B5EF4-FFF2-40B4-BE49-F238E27FC236}">
                  <a16:creationId xmlns:a16="http://schemas.microsoft.com/office/drawing/2014/main" id="{61D9A9C0-9D17-953C-72AD-8B977FC90885}"/>
                </a:ext>
              </a:extLst>
            </p:cNvPr>
            <p:cNvGrpSpPr/>
            <p:nvPr/>
          </p:nvGrpSpPr>
          <p:grpSpPr>
            <a:xfrm>
              <a:off x="8457759" y="5198999"/>
              <a:ext cx="401753" cy="713551"/>
              <a:chOff x="-7748351" y="6311900"/>
              <a:chExt cx="606056" cy="1076400"/>
            </a:xfrm>
            <a:solidFill>
              <a:srgbClr val="0070C0"/>
            </a:solidFill>
          </p:grpSpPr>
          <p:sp>
            <p:nvSpPr>
              <p:cNvPr id="33" name="Google Shape;819;p35">
                <a:extLst>
                  <a:ext uri="{FF2B5EF4-FFF2-40B4-BE49-F238E27FC236}">
                    <a16:creationId xmlns:a16="http://schemas.microsoft.com/office/drawing/2014/main" id="{1F5DEBEC-A878-CE24-2EB7-25620FE0D354}"/>
                  </a:ext>
                </a:extLst>
              </p:cNvPr>
              <p:cNvSpPr/>
              <p:nvPr/>
            </p:nvSpPr>
            <p:spPr>
              <a:xfrm>
                <a:off x="-7564416" y="7334600"/>
                <a:ext cx="238200" cy="53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26;p35">
                <a:extLst>
                  <a:ext uri="{FF2B5EF4-FFF2-40B4-BE49-F238E27FC236}">
                    <a16:creationId xmlns:a16="http://schemas.microsoft.com/office/drawing/2014/main" id="{63A27186-7505-4200-87A9-93276839E1A5}"/>
                  </a:ext>
                </a:extLst>
              </p:cNvPr>
              <p:cNvSpPr/>
              <p:nvPr/>
            </p:nvSpPr>
            <p:spPr>
              <a:xfrm>
                <a:off x="-7748351" y="6311900"/>
                <a:ext cx="606056" cy="1022693"/>
              </a:xfrm>
              <a:custGeom>
                <a:avLst/>
                <a:gdLst/>
                <a:ahLst/>
                <a:cxnLst/>
                <a:rect l="l" t="t" r="r" b="b"/>
                <a:pathLst>
                  <a:path w="19658" h="33172" extrusionOk="0">
                    <a:moveTo>
                      <a:pt x="9835" y="1"/>
                    </a:moveTo>
                    <a:cubicBezTo>
                      <a:pt x="4406" y="1"/>
                      <a:pt x="1" y="4394"/>
                      <a:pt x="1" y="9823"/>
                    </a:cubicBezTo>
                    <a:cubicBezTo>
                      <a:pt x="1" y="14598"/>
                      <a:pt x="3394" y="18610"/>
                      <a:pt x="7906" y="19503"/>
                    </a:cubicBezTo>
                    <a:lnTo>
                      <a:pt x="9407" y="33172"/>
                    </a:lnTo>
                    <a:lnTo>
                      <a:pt x="10252" y="33172"/>
                    </a:lnTo>
                    <a:lnTo>
                      <a:pt x="11752" y="19503"/>
                    </a:lnTo>
                    <a:cubicBezTo>
                      <a:pt x="16265" y="18610"/>
                      <a:pt x="19658" y="14598"/>
                      <a:pt x="19658" y="9823"/>
                    </a:cubicBezTo>
                    <a:cubicBezTo>
                      <a:pt x="19658" y="4394"/>
                      <a:pt x="15253" y="1"/>
                      <a:pt x="9835" y="1"/>
                    </a:cubicBezTo>
                    <a:close/>
                  </a:path>
                </a:pathLst>
              </a:custGeom>
              <a:grpFill/>
              <a:ln>
                <a:solidFill>
                  <a:schemeClr val="bg1"/>
                </a:solidFill>
              </a:ln>
            </p:spPr>
            <p:txBody>
              <a:bodyPr spcFirstLastPara="1" wrap="square" lIns="91425" tIns="137150" rIns="91425" bIns="91425" anchor="t" anchorCtr="0">
                <a:noAutofit/>
              </a:bodyPr>
              <a:lstStyle/>
              <a:p>
                <a:pPr marL="0" lvl="0" indent="0" algn="ctr" rtl="0">
                  <a:spcBef>
                    <a:spcPts val="0"/>
                  </a:spcBef>
                  <a:spcAft>
                    <a:spcPts val="0"/>
                  </a:spcAft>
                  <a:buNone/>
                </a:pPr>
                <a:endParaRPr sz="1050" b="1">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2" name="ZoneTexte 31">
              <a:extLst>
                <a:ext uri="{FF2B5EF4-FFF2-40B4-BE49-F238E27FC236}">
                  <a16:creationId xmlns:a16="http://schemas.microsoft.com/office/drawing/2014/main" id="{143AD2B3-4309-C1A7-159A-5CE1AB493F50}"/>
                </a:ext>
              </a:extLst>
            </p:cNvPr>
            <p:cNvSpPr txBox="1"/>
            <p:nvPr/>
          </p:nvSpPr>
          <p:spPr>
            <a:xfrm>
              <a:off x="8393543" y="5267258"/>
              <a:ext cx="595490" cy="276999"/>
            </a:xfrm>
            <a:prstGeom prst="rect">
              <a:avLst/>
            </a:prstGeom>
            <a:noFill/>
          </p:spPr>
          <p:txBody>
            <a:bodyPr wrap="square" rtlCol="0">
              <a:spAutoFit/>
            </a:bodyPr>
            <a:lstStyle/>
            <a:p>
              <a:r>
                <a:rPr lang="fr-FR" sz="1200">
                  <a:solidFill>
                    <a:schemeClr val="bg1"/>
                  </a:solidFill>
                </a:rPr>
                <a:t>2017</a:t>
              </a:r>
            </a:p>
          </p:txBody>
        </p:sp>
      </p:grpSp>
      <p:sp>
        <p:nvSpPr>
          <p:cNvPr id="40" name="Rectangle 39">
            <a:extLst>
              <a:ext uri="{FF2B5EF4-FFF2-40B4-BE49-F238E27FC236}">
                <a16:creationId xmlns:a16="http://schemas.microsoft.com/office/drawing/2014/main" id="{5881A254-867C-1F9B-09F1-0AC17FABE09E}"/>
              </a:ext>
            </a:extLst>
          </p:cNvPr>
          <p:cNvSpPr/>
          <p:nvPr/>
        </p:nvSpPr>
        <p:spPr>
          <a:xfrm>
            <a:off x="6342002" y="2146047"/>
            <a:ext cx="5256000" cy="134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a:p>
        </p:txBody>
      </p:sp>
      <p:grpSp>
        <p:nvGrpSpPr>
          <p:cNvPr id="35" name="Groupe 34">
            <a:extLst>
              <a:ext uri="{FF2B5EF4-FFF2-40B4-BE49-F238E27FC236}">
                <a16:creationId xmlns:a16="http://schemas.microsoft.com/office/drawing/2014/main" id="{3E65EFFD-63AF-E9EE-47D2-042019CBC28C}"/>
              </a:ext>
            </a:extLst>
          </p:cNvPr>
          <p:cNvGrpSpPr/>
          <p:nvPr/>
        </p:nvGrpSpPr>
        <p:grpSpPr>
          <a:xfrm>
            <a:off x="6222275" y="1509184"/>
            <a:ext cx="595490" cy="713551"/>
            <a:chOff x="8393543" y="5198999"/>
            <a:chExt cx="595490" cy="713551"/>
          </a:xfrm>
        </p:grpSpPr>
        <p:grpSp>
          <p:nvGrpSpPr>
            <p:cNvPr id="36" name="Groupe 35">
              <a:extLst>
                <a:ext uri="{FF2B5EF4-FFF2-40B4-BE49-F238E27FC236}">
                  <a16:creationId xmlns:a16="http://schemas.microsoft.com/office/drawing/2014/main" id="{670C0C61-5C57-E98C-5A89-7E189279D471}"/>
                </a:ext>
              </a:extLst>
            </p:cNvPr>
            <p:cNvGrpSpPr/>
            <p:nvPr/>
          </p:nvGrpSpPr>
          <p:grpSpPr>
            <a:xfrm>
              <a:off x="8457759" y="5198999"/>
              <a:ext cx="401753" cy="713551"/>
              <a:chOff x="-7748351" y="6311900"/>
              <a:chExt cx="606056" cy="1076400"/>
            </a:xfrm>
            <a:solidFill>
              <a:srgbClr val="0070C0"/>
            </a:solidFill>
          </p:grpSpPr>
          <p:sp>
            <p:nvSpPr>
              <p:cNvPr id="38" name="Google Shape;819;p35">
                <a:extLst>
                  <a:ext uri="{FF2B5EF4-FFF2-40B4-BE49-F238E27FC236}">
                    <a16:creationId xmlns:a16="http://schemas.microsoft.com/office/drawing/2014/main" id="{04E5CAA4-A7E9-E3E5-2A00-2655FE9D843C}"/>
                  </a:ext>
                </a:extLst>
              </p:cNvPr>
              <p:cNvSpPr/>
              <p:nvPr/>
            </p:nvSpPr>
            <p:spPr>
              <a:xfrm>
                <a:off x="-7564416" y="7334600"/>
                <a:ext cx="238200" cy="53700"/>
              </a:xfrm>
              <a:prstGeom prst="ellipse">
                <a:avLst/>
              </a:prstGeom>
              <a:solidFill>
                <a:srgbClr val="ED1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26;p35">
                <a:extLst>
                  <a:ext uri="{FF2B5EF4-FFF2-40B4-BE49-F238E27FC236}">
                    <a16:creationId xmlns:a16="http://schemas.microsoft.com/office/drawing/2014/main" id="{CFEABD02-0685-30FB-CD51-EF3455D1B8A4}"/>
                  </a:ext>
                </a:extLst>
              </p:cNvPr>
              <p:cNvSpPr/>
              <p:nvPr/>
            </p:nvSpPr>
            <p:spPr>
              <a:xfrm>
                <a:off x="-7748351" y="6311900"/>
                <a:ext cx="606056" cy="1022693"/>
              </a:xfrm>
              <a:custGeom>
                <a:avLst/>
                <a:gdLst/>
                <a:ahLst/>
                <a:cxnLst/>
                <a:rect l="l" t="t" r="r" b="b"/>
                <a:pathLst>
                  <a:path w="19658" h="33172" extrusionOk="0">
                    <a:moveTo>
                      <a:pt x="9835" y="1"/>
                    </a:moveTo>
                    <a:cubicBezTo>
                      <a:pt x="4406" y="1"/>
                      <a:pt x="1" y="4394"/>
                      <a:pt x="1" y="9823"/>
                    </a:cubicBezTo>
                    <a:cubicBezTo>
                      <a:pt x="1" y="14598"/>
                      <a:pt x="3394" y="18610"/>
                      <a:pt x="7906" y="19503"/>
                    </a:cubicBezTo>
                    <a:lnTo>
                      <a:pt x="9407" y="33172"/>
                    </a:lnTo>
                    <a:lnTo>
                      <a:pt x="10252" y="33172"/>
                    </a:lnTo>
                    <a:lnTo>
                      <a:pt x="11752" y="19503"/>
                    </a:lnTo>
                    <a:cubicBezTo>
                      <a:pt x="16265" y="18610"/>
                      <a:pt x="19658" y="14598"/>
                      <a:pt x="19658" y="9823"/>
                    </a:cubicBezTo>
                    <a:cubicBezTo>
                      <a:pt x="19658" y="4394"/>
                      <a:pt x="15253" y="1"/>
                      <a:pt x="9835" y="1"/>
                    </a:cubicBezTo>
                    <a:close/>
                  </a:path>
                </a:pathLst>
              </a:custGeom>
              <a:solidFill>
                <a:srgbClr val="ED1A3B"/>
              </a:solidFill>
              <a:ln>
                <a:solidFill>
                  <a:schemeClr val="bg1"/>
                </a:solidFill>
              </a:ln>
            </p:spPr>
            <p:txBody>
              <a:bodyPr spcFirstLastPara="1" wrap="square" lIns="91425" tIns="137150" rIns="91425" bIns="91425" anchor="t" anchorCtr="0">
                <a:noAutofit/>
              </a:bodyPr>
              <a:lstStyle/>
              <a:p>
                <a:pPr marL="0" lvl="0" indent="0" algn="ctr" rtl="0">
                  <a:spcBef>
                    <a:spcPts val="0"/>
                  </a:spcBef>
                  <a:spcAft>
                    <a:spcPts val="0"/>
                  </a:spcAft>
                  <a:buNone/>
                </a:pPr>
                <a:endParaRPr sz="1050" b="1">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37" name="ZoneTexte 36">
              <a:extLst>
                <a:ext uri="{FF2B5EF4-FFF2-40B4-BE49-F238E27FC236}">
                  <a16:creationId xmlns:a16="http://schemas.microsoft.com/office/drawing/2014/main" id="{0218ACC1-03E6-3F04-1E31-6FEEE752EDE8}"/>
                </a:ext>
              </a:extLst>
            </p:cNvPr>
            <p:cNvSpPr txBox="1"/>
            <p:nvPr/>
          </p:nvSpPr>
          <p:spPr>
            <a:xfrm>
              <a:off x="8393543" y="5267258"/>
              <a:ext cx="595490" cy="276999"/>
            </a:xfrm>
            <a:prstGeom prst="rect">
              <a:avLst/>
            </a:prstGeom>
            <a:noFill/>
          </p:spPr>
          <p:txBody>
            <a:bodyPr wrap="square" rtlCol="0">
              <a:spAutoFit/>
            </a:bodyPr>
            <a:lstStyle/>
            <a:p>
              <a:r>
                <a:rPr lang="fr-FR" sz="1200">
                  <a:solidFill>
                    <a:schemeClr val="bg1"/>
                  </a:solidFill>
                </a:rPr>
                <a:t>2022</a:t>
              </a:r>
            </a:p>
          </p:txBody>
        </p:sp>
      </p:grpSp>
      <p:sp>
        <p:nvSpPr>
          <p:cNvPr id="13" name="Bulle narrative : rectangle 12">
            <a:extLst>
              <a:ext uri="{FF2B5EF4-FFF2-40B4-BE49-F238E27FC236}">
                <a16:creationId xmlns:a16="http://schemas.microsoft.com/office/drawing/2014/main" id="{B253C8F8-50B8-615F-BEC7-61EC75598467}"/>
              </a:ext>
            </a:extLst>
          </p:cNvPr>
          <p:cNvSpPr/>
          <p:nvPr/>
        </p:nvSpPr>
        <p:spPr>
          <a:xfrm>
            <a:off x="6715888" y="4873978"/>
            <a:ext cx="4882113" cy="1235508"/>
          </a:xfrm>
          <a:prstGeom prst="wedgeRectCallout">
            <a:avLst>
              <a:gd name="adj1" fmla="val 61675"/>
              <a:gd name="adj2" fmla="val -189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a:solidFill>
                  <a:srgbClr val="1C4F9C"/>
                </a:solidFill>
              </a:rPr>
              <a:t>+20% des imports de médicaments</a:t>
            </a:r>
            <a:r>
              <a:rPr lang="fr-FR" sz="1100">
                <a:solidFill>
                  <a:srgbClr val="1C4F9C"/>
                </a:solidFill>
              </a:rPr>
              <a:t>* en 5 ans, </a:t>
            </a:r>
          </a:p>
          <a:p>
            <a:pPr algn="just"/>
            <a:r>
              <a:rPr lang="fr-FR" sz="1400" b="1">
                <a:solidFill>
                  <a:srgbClr val="1C4F9C"/>
                </a:solidFill>
              </a:rPr>
              <a:t>+103% des imports de produits immunologiques</a:t>
            </a:r>
            <a:r>
              <a:rPr lang="fr-FR" sz="1100">
                <a:solidFill>
                  <a:srgbClr val="1C4F9C"/>
                </a:solidFill>
              </a:rPr>
              <a:t>** en 5 ans </a:t>
            </a:r>
          </a:p>
        </p:txBody>
      </p:sp>
      <p:sp>
        <p:nvSpPr>
          <p:cNvPr id="42" name="ZoneTexte 41">
            <a:extLst>
              <a:ext uri="{FF2B5EF4-FFF2-40B4-BE49-F238E27FC236}">
                <a16:creationId xmlns:a16="http://schemas.microsoft.com/office/drawing/2014/main" id="{1332675C-54A4-C2FE-990A-C5EE54E314A0}"/>
              </a:ext>
            </a:extLst>
          </p:cNvPr>
          <p:cNvSpPr txBox="1"/>
          <p:nvPr/>
        </p:nvSpPr>
        <p:spPr>
          <a:xfrm>
            <a:off x="1621836" y="1719713"/>
            <a:ext cx="6096000" cy="338554"/>
          </a:xfrm>
          <a:prstGeom prst="rect">
            <a:avLst/>
          </a:prstGeom>
          <a:noFill/>
        </p:spPr>
        <p:txBody>
          <a:bodyPr wrap="square">
            <a:spAutoFit/>
          </a:bodyPr>
          <a:lstStyle/>
          <a:p>
            <a:r>
              <a:rPr lang="fr-FR" sz="1600" b="1">
                <a:solidFill>
                  <a:srgbClr val="404040"/>
                </a:solidFill>
                <a:ea typeface="Source Sans Pro" charset="0"/>
                <a:cs typeface="Source Sans Pro" charset="0"/>
              </a:rPr>
              <a:t>Balance commerciale (en Mds€) </a:t>
            </a:r>
            <a:endParaRPr lang="fr-FR" sz="1600" b="1"/>
          </a:p>
        </p:txBody>
      </p:sp>
      <p:sp>
        <p:nvSpPr>
          <p:cNvPr id="43" name="ZoneTexte 42">
            <a:extLst>
              <a:ext uri="{FF2B5EF4-FFF2-40B4-BE49-F238E27FC236}">
                <a16:creationId xmlns:a16="http://schemas.microsoft.com/office/drawing/2014/main" id="{8D98F9C0-C527-1437-ABF3-86ECEF7F75DA}"/>
              </a:ext>
            </a:extLst>
          </p:cNvPr>
          <p:cNvSpPr txBox="1"/>
          <p:nvPr/>
        </p:nvSpPr>
        <p:spPr>
          <a:xfrm>
            <a:off x="3727576" y="3061175"/>
            <a:ext cx="2520675" cy="323165"/>
          </a:xfrm>
          <a:prstGeom prst="rect">
            <a:avLst/>
          </a:prstGeom>
          <a:noFill/>
        </p:spPr>
        <p:txBody>
          <a:bodyPr wrap="square" rtlCol="0">
            <a:spAutoFit/>
          </a:bodyPr>
          <a:lstStyle/>
          <a:p>
            <a:pPr>
              <a:spcBef>
                <a:spcPct val="0"/>
              </a:spcBef>
              <a:spcAft>
                <a:spcPct val="0"/>
              </a:spcAft>
            </a:pPr>
            <a:r>
              <a:rPr lang="fr-FR" sz="1500">
                <a:solidFill>
                  <a:srgbClr val="ED1A3B"/>
                </a:solidFill>
                <a:ea typeface="Source Sans Pro" charset="0"/>
                <a:cs typeface="Source Sans Pro" charset="0"/>
              </a:rPr>
              <a:t>G5 Santé : x1,7 du total</a:t>
            </a:r>
          </a:p>
        </p:txBody>
      </p:sp>
      <p:sp>
        <p:nvSpPr>
          <p:cNvPr id="44" name="ZoneTexte 43">
            <a:extLst>
              <a:ext uri="{FF2B5EF4-FFF2-40B4-BE49-F238E27FC236}">
                <a16:creationId xmlns:a16="http://schemas.microsoft.com/office/drawing/2014/main" id="{5E51AE6F-C5FD-2D85-31EA-675EAF7655AF}"/>
              </a:ext>
            </a:extLst>
          </p:cNvPr>
          <p:cNvSpPr txBox="1"/>
          <p:nvPr/>
        </p:nvSpPr>
        <p:spPr>
          <a:xfrm>
            <a:off x="3693635" y="3973724"/>
            <a:ext cx="2520675" cy="584775"/>
          </a:xfrm>
          <a:prstGeom prst="rect">
            <a:avLst/>
          </a:prstGeom>
          <a:noFill/>
        </p:spPr>
        <p:txBody>
          <a:bodyPr wrap="square" rtlCol="0">
            <a:spAutoFit/>
          </a:bodyPr>
          <a:lstStyle/>
          <a:p>
            <a:pPr>
              <a:spcBef>
                <a:spcPct val="0"/>
              </a:spcBef>
              <a:spcAft>
                <a:spcPct val="0"/>
              </a:spcAft>
            </a:pPr>
            <a:r>
              <a:rPr lang="fr-FR" sz="1600">
                <a:solidFill>
                  <a:schemeClr val="accent5">
                    <a:lumMod val="50000"/>
                  </a:schemeClr>
                </a:solidFill>
              </a:rPr>
              <a:t>Autres entreprises </a:t>
            </a:r>
            <a:br>
              <a:rPr lang="fr-FR" sz="1600">
                <a:solidFill>
                  <a:schemeClr val="accent5">
                    <a:lumMod val="50000"/>
                  </a:schemeClr>
                </a:solidFill>
              </a:rPr>
            </a:br>
            <a:r>
              <a:rPr lang="fr-FR" sz="1600">
                <a:solidFill>
                  <a:schemeClr val="accent5">
                    <a:lumMod val="50000"/>
                  </a:schemeClr>
                </a:solidFill>
              </a:rPr>
              <a:t>de produits de santé</a:t>
            </a:r>
          </a:p>
        </p:txBody>
      </p:sp>
      <p:sp>
        <p:nvSpPr>
          <p:cNvPr id="2" name="ZoneTexte 1">
            <a:extLst>
              <a:ext uri="{FF2B5EF4-FFF2-40B4-BE49-F238E27FC236}">
                <a16:creationId xmlns:a16="http://schemas.microsoft.com/office/drawing/2014/main" id="{3FDC07E7-6726-73FC-13ED-939326FC3BAD}"/>
              </a:ext>
            </a:extLst>
          </p:cNvPr>
          <p:cNvSpPr txBox="1"/>
          <p:nvPr/>
        </p:nvSpPr>
        <p:spPr>
          <a:xfrm>
            <a:off x="6446989" y="3219170"/>
            <a:ext cx="1831222" cy="830997"/>
          </a:xfrm>
          <a:prstGeom prst="rect">
            <a:avLst/>
          </a:prstGeom>
          <a:noFill/>
        </p:spPr>
        <p:txBody>
          <a:bodyPr wrap="square" rtlCol="0">
            <a:spAutoFit/>
          </a:bodyPr>
          <a:lstStyle/>
          <a:p>
            <a:pPr>
              <a:spcBef>
                <a:spcPct val="0"/>
              </a:spcBef>
              <a:spcAft>
                <a:spcPct val="0"/>
              </a:spcAft>
            </a:pPr>
            <a:r>
              <a:rPr lang="fr-FR" sz="1600" i="1">
                <a:solidFill>
                  <a:srgbClr val="1C4F9C"/>
                </a:solidFill>
                <a:ea typeface="Source Sans Pro" charset="0"/>
                <a:cs typeface="Source Sans Pro" charset="0"/>
              </a:rPr>
              <a:t>Total « médicaments + diagnostics »</a:t>
            </a:r>
            <a:endParaRPr lang="fr-FR" sz="1600">
              <a:solidFill>
                <a:schemeClr val="accent5">
                  <a:lumMod val="50000"/>
                </a:schemeClr>
              </a:solidFill>
            </a:endParaRPr>
          </a:p>
        </p:txBody>
      </p:sp>
      <p:sp>
        <p:nvSpPr>
          <p:cNvPr id="12" name="ZoneTexte 11">
            <a:extLst>
              <a:ext uri="{FF2B5EF4-FFF2-40B4-BE49-F238E27FC236}">
                <a16:creationId xmlns:a16="http://schemas.microsoft.com/office/drawing/2014/main" id="{96BA83F8-503A-8B8C-9AB1-F33C57B587AC}"/>
              </a:ext>
            </a:extLst>
          </p:cNvPr>
          <p:cNvSpPr txBox="1"/>
          <p:nvPr/>
        </p:nvSpPr>
        <p:spPr>
          <a:xfrm>
            <a:off x="9561017" y="3006803"/>
            <a:ext cx="2332499" cy="323165"/>
          </a:xfrm>
          <a:prstGeom prst="rect">
            <a:avLst/>
          </a:prstGeom>
          <a:noFill/>
        </p:spPr>
        <p:txBody>
          <a:bodyPr wrap="square" rtlCol="0">
            <a:spAutoFit/>
          </a:bodyPr>
          <a:lstStyle/>
          <a:p>
            <a:pPr>
              <a:spcBef>
                <a:spcPct val="0"/>
              </a:spcBef>
              <a:spcAft>
                <a:spcPct val="0"/>
              </a:spcAft>
            </a:pPr>
            <a:r>
              <a:rPr lang="fr-FR" sz="1500" dirty="0">
                <a:solidFill>
                  <a:srgbClr val="ED1A3B"/>
                </a:solidFill>
                <a:ea typeface="Source Sans Pro" charset="0"/>
                <a:cs typeface="Source Sans Pro" charset="0"/>
              </a:rPr>
              <a:t>G5 Santé : x3,4 du total</a:t>
            </a:r>
          </a:p>
        </p:txBody>
      </p:sp>
      <p:sp>
        <p:nvSpPr>
          <p:cNvPr id="16" name="ZoneTexte 15">
            <a:extLst>
              <a:ext uri="{FF2B5EF4-FFF2-40B4-BE49-F238E27FC236}">
                <a16:creationId xmlns:a16="http://schemas.microsoft.com/office/drawing/2014/main" id="{E1750672-E6DD-69AD-C2A0-554B95476B1E}"/>
              </a:ext>
            </a:extLst>
          </p:cNvPr>
          <p:cNvSpPr txBox="1"/>
          <p:nvPr/>
        </p:nvSpPr>
        <p:spPr>
          <a:xfrm>
            <a:off x="9655932" y="3919352"/>
            <a:ext cx="2520675" cy="584775"/>
          </a:xfrm>
          <a:prstGeom prst="rect">
            <a:avLst/>
          </a:prstGeom>
          <a:noFill/>
        </p:spPr>
        <p:txBody>
          <a:bodyPr wrap="square" rtlCol="0">
            <a:spAutoFit/>
          </a:bodyPr>
          <a:lstStyle/>
          <a:p>
            <a:pPr>
              <a:spcBef>
                <a:spcPct val="0"/>
              </a:spcBef>
              <a:spcAft>
                <a:spcPct val="0"/>
              </a:spcAft>
            </a:pPr>
            <a:r>
              <a:rPr lang="fr-FR" sz="1600">
                <a:solidFill>
                  <a:schemeClr val="accent5">
                    <a:lumMod val="50000"/>
                  </a:schemeClr>
                </a:solidFill>
              </a:rPr>
              <a:t>Autres entreprises </a:t>
            </a:r>
            <a:br>
              <a:rPr lang="fr-FR" sz="1600">
                <a:solidFill>
                  <a:schemeClr val="accent5">
                    <a:lumMod val="50000"/>
                  </a:schemeClr>
                </a:solidFill>
              </a:rPr>
            </a:br>
            <a:r>
              <a:rPr lang="fr-FR" sz="1600">
                <a:solidFill>
                  <a:schemeClr val="accent5">
                    <a:lumMod val="50000"/>
                  </a:schemeClr>
                </a:solidFill>
              </a:rPr>
              <a:t>de produits de santé</a:t>
            </a:r>
          </a:p>
        </p:txBody>
      </p:sp>
      <p:pic>
        <p:nvPicPr>
          <p:cNvPr id="4" name="Image 3">
            <a:extLst>
              <a:ext uri="{FF2B5EF4-FFF2-40B4-BE49-F238E27FC236}">
                <a16:creationId xmlns:a16="http://schemas.microsoft.com/office/drawing/2014/main" id="{38B21CC9-CCFD-625E-0F5A-0DA0CF57E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3476" y="3923808"/>
            <a:ext cx="360429" cy="360000"/>
          </a:xfrm>
          <a:prstGeom prst="rect">
            <a:avLst/>
          </a:prstGeom>
        </p:spPr>
      </p:pic>
      <p:pic>
        <p:nvPicPr>
          <p:cNvPr id="11" name="Image 10">
            <a:extLst>
              <a:ext uri="{FF2B5EF4-FFF2-40B4-BE49-F238E27FC236}">
                <a16:creationId xmlns:a16="http://schemas.microsoft.com/office/drawing/2014/main" id="{8AF7A0F7-35DC-FEC7-A46D-8A4CE42AEF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3670" y="3916613"/>
            <a:ext cx="360429" cy="360000"/>
          </a:xfrm>
          <a:prstGeom prst="rect">
            <a:avLst/>
          </a:prstGeom>
        </p:spPr>
      </p:pic>
      <p:pic>
        <p:nvPicPr>
          <p:cNvPr id="14" name="Picture 4" descr="G5 Santé - Le cercle de réflexion des industries de santé françaises">
            <a:extLst>
              <a:ext uri="{FF2B5EF4-FFF2-40B4-BE49-F238E27FC236}">
                <a16:creationId xmlns:a16="http://schemas.microsoft.com/office/drawing/2014/main" id="{0B33C966-0D0F-DA5E-AD4F-6863B5D48908}"/>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4968" y="3365432"/>
            <a:ext cx="276274" cy="2839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4" descr="G5 Santé - Le cercle de réflexion des industries de santé françaises">
            <a:extLst>
              <a:ext uri="{FF2B5EF4-FFF2-40B4-BE49-F238E27FC236}">
                <a16:creationId xmlns:a16="http://schemas.microsoft.com/office/drawing/2014/main" id="{A7A976F9-A915-5BD0-F438-921C7E390DC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9419" y="3365432"/>
            <a:ext cx="276274" cy="28391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2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6700ABD1-C3EA-904C-87BE-F8C486EBE317}"/>
              </a:ext>
            </a:extLst>
          </p:cNvPr>
          <p:cNvSpPr>
            <a:spLocks noChangeArrowheads="1"/>
          </p:cNvSpPr>
          <p:nvPr/>
        </p:nvSpPr>
        <p:spPr bwMode="auto">
          <a:xfrm>
            <a:off x="8343184" y="6409926"/>
            <a:ext cx="3688786" cy="669024"/>
          </a:xfrm>
          <a:prstGeom prst="rect">
            <a:avLst/>
          </a:prstGeom>
        </p:spPr>
        <p:txBody>
          <a:bodyPr lIns="0"/>
          <a:lstStyle/>
          <a:p>
            <a:r>
              <a:rPr lang="fr-FR" sz="900">
                <a:solidFill>
                  <a:srgbClr val="404040">
                    <a:lumMod val="60000"/>
                    <a:lumOff val="40000"/>
                  </a:srgbClr>
                </a:solidFill>
                <a:ea typeface="Source Sans Pro Light" panose="020B0403030403020204" pitchFamily="34" charset="0"/>
                <a:cs typeface="Source Sans Pro Light" panose="020B0403030403020204" pitchFamily="34" charset="0"/>
              </a:rPr>
              <a:t>Source : BDO-BIPE sur données G5 Santé </a:t>
            </a:r>
          </a:p>
        </p:txBody>
      </p:sp>
      <p:sp>
        <p:nvSpPr>
          <p:cNvPr id="2" name="Titre 1"/>
          <p:cNvSpPr>
            <a:spLocks noGrp="1"/>
          </p:cNvSpPr>
          <p:nvPr>
            <p:ph type="title"/>
          </p:nvPr>
        </p:nvSpPr>
        <p:spPr>
          <a:xfrm>
            <a:off x="407988" y="752475"/>
            <a:ext cx="11341100" cy="469356"/>
          </a:xfrm>
          <a:noFill/>
        </p:spPr>
        <p:txBody>
          <a:bodyPr lIns="0" tIns="0" rIns="0" bIns="0"/>
          <a:lstStyle/>
          <a:p>
            <a:r>
              <a:rPr lang="fr-FR" sz="2400" dirty="0"/>
              <a:t>le G5 Santé permet de contribuer positivement jusqu’à 120 000 emplois en France</a:t>
            </a:r>
          </a:p>
        </p:txBody>
      </p:sp>
      <p:grpSp>
        <p:nvGrpSpPr>
          <p:cNvPr id="15" name="Groupe 14">
            <a:extLst>
              <a:ext uri="{FF2B5EF4-FFF2-40B4-BE49-F238E27FC236}">
                <a16:creationId xmlns:a16="http://schemas.microsoft.com/office/drawing/2014/main" id="{46D6012D-A92D-AC7C-2DE9-025FDB1A14C2}"/>
              </a:ext>
            </a:extLst>
          </p:cNvPr>
          <p:cNvGrpSpPr/>
          <p:nvPr/>
        </p:nvGrpSpPr>
        <p:grpSpPr>
          <a:xfrm>
            <a:off x="3102946" y="168859"/>
            <a:ext cx="669254" cy="351441"/>
            <a:chOff x="3489561" y="3097689"/>
            <a:chExt cx="817870" cy="478995"/>
          </a:xfrm>
        </p:grpSpPr>
        <p:pic>
          <p:nvPicPr>
            <p:cNvPr id="16" name="Image 15">
              <a:extLst>
                <a:ext uri="{FF2B5EF4-FFF2-40B4-BE49-F238E27FC236}">
                  <a16:creationId xmlns:a16="http://schemas.microsoft.com/office/drawing/2014/main" id="{2EE0416F-562C-2A0E-BCA8-0A4257C57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503" y="3097689"/>
              <a:ext cx="510928" cy="478995"/>
            </a:xfrm>
            <a:prstGeom prst="rect">
              <a:avLst/>
            </a:prstGeom>
          </p:spPr>
        </p:pic>
        <p:sp>
          <p:nvSpPr>
            <p:cNvPr id="17" name="Text Box 18">
              <a:extLst>
                <a:ext uri="{FF2B5EF4-FFF2-40B4-BE49-F238E27FC236}">
                  <a16:creationId xmlns:a16="http://schemas.microsoft.com/office/drawing/2014/main" id="{C099A2D7-8CD3-37B8-0EA1-D643DF7DA28C}"/>
                </a:ext>
              </a:extLst>
            </p:cNvPr>
            <p:cNvSpPr txBox="1">
              <a:spLocks noChangeArrowheads="1"/>
            </p:cNvSpPr>
            <p:nvPr/>
          </p:nvSpPr>
          <p:spPr bwMode="auto">
            <a:xfrm>
              <a:off x="3489561" y="3139684"/>
              <a:ext cx="446493" cy="39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050" b="1">
                  <a:latin typeface="Trebuchet MS" panose="020B0703020202090204" pitchFamily="34" charset="0"/>
                  <a:ea typeface="Source Sans Pro" charset="0"/>
                  <a:cs typeface="Source Sans Pro" charset="0"/>
                </a:rPr>
                <a:t>2.</a:t>
              </a:r>
            </a:p>
          </p:txBody>
        </p:sp>
      </p:grpSp>
      <p:grpSp>
        <p:nvGrpSpPr>
          <p:cNvPr id="18" name="Groupe 17">
            <a:extLst>
              <a:ext uri="{FF2B5EF4-FFF2-40B4-BE49-F238E27FC236}">
                <a16:creationId xmlns:a16="http://schemas.microsoft.com/office/drawing/2014/main" id="{996654EA-72C0-3B85-B0A4-030B290B5DAC}"/>
              </a:ext>
            </a:extLst>
          </p:cNvPr>
          <p:cNvGrpSpPr/>
          <p:nvPr/>
        </p:nvGrpSpPr>
        <p:grpSpPr>
          <a:xfrm>
            <a:off x="5601338" y="171255"/>
            <a:ext cx="717225" cy="346648"/>
            <a:chOff x="4244749" y="2788821"/>
            <a:chExt cx="876492" cy="472461"/>
          </a:xfrm>
        </p:grpSpPr>
        <p:sp>
          <p:nvSpPr>
            <p:cNvPr id="19" name="Text Box 18">
              <a:extLst>
                <a:ext uri="{FF2B5EF4-FFF2-40B4-BE49-F238E27FC236}">
                  <a16:creationId xmlns:a16="http://schemas.microsoft.com/office/drawing/2014/main" id="{FF8A8680-A77B-6415-EC40-0E413B5B1505}"/>
                </a:ext>
              </a:extLst>
            </p:cNvPr>
            <p:cNvSpPr txBox="1">
              <a:spLocks noChangeArrowheads="1"/>
            </p:cNvSpPr>
            <p:nvPr/>
          </p:nvSpPr>
          <p:spPr bwMode="auto">
            <a:xfrm>
              <a:off x="4244749" y="2861344"/>
              <a:ext cx="446493" cy="39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050" b="1">
                  <a:latin typeface="Trebuchet MS" panose="020B0703020202090204" pitchFamily="34" charset="0"/>
                  <a:ea typeface="Source Sans Pro" charset="0"/>
                  <a:cs typeface="Source Sans Pro" charset="0"/>
                </a:rPr>
                <a:t>3.</a:t>
              </a:r>
            </a:p>
          </p:txBody>
        </p:sp>
        <p:pic>
          <p:nvPicPr>
            <p:cNvPr id="20" name="Image 19">
              <a:extLst>
                <a:ext uri="{FF2B5EF4-FFF2-40B4-BE49-F238E27FC236}">
                  <a16:creationId xmlns:a16="http://schemas.microsoft.com/office/drawing/2014/main" id="{901EFFD5-0361-90F9-7F74-7650E131EF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832" y="2788821"/>
              <a:ext cx="539409" cy="428354"/>
            </a:xfrm>
            <a:prstGeom prst="rect">
              <a:avLst/>
            </a:prstGeom>
          </p:spPr>
        </p:pic>
      </p:grpSp>
      <p:grpSp>
        <p:nvGrpSpPr>
          <p:cNvPr id="21" name="Groupe 20">
            <a:extLst>
              <a:ext uri="{FF2B5EF4-FFF2-40B4-BE49-F238E27FC236}">
                <a16:creationId xmlns:a16="http://schemas.microsoft.com/office/drawing/2014/main" id="{F17241EC-D45C-FF88-5DFF-D6E8493C2B5C}"/>
              </a:ext>
            </a:extLst>
          </p:cNvPr>
          <p:cNvGrpSpPr/>
          <p:nvPr/>
        </p:nvGrpSpPr>
        <p:grpSpPr>
          <a:xfrm>
            <a:off x="808850" y="170863"/>
            <a:ext cx="617833" cy="347432"/>
            <a:chOff x="3220771" y="2340212"/>
            <a:chExt cx="827279" cy="468341"/>
          </a:xfrm>
        </p:grpSpPr>
        <p:pic>
          <p:nvPicPr>
            <p:cNvPr id="26" name="Image 25">
              <a:extLst>
                <a:ext uri="{FF2B5EF4-FFF2-40B4-BE49-F238E27FC236}">
                  <a16:creationId xmlns:a16="http://schemas.microsoft.com/office/drawing/2014/main" id="{F9EF84DF-BD2F-2F42-91C5-17C544A8F4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1404" y="2340212"/>
              <a:ext cx="456646" cy="456644"/>
            </a:xfrm>
            <a:prstGeom prst="rect">
              <a:avLst/>
            </a:prstGeom>
          </p:spPr>
        </p:pic>
        <p:sp>
          <p:nvSpPr>
            <p:cNvPr id="27" name="Text Box 18">
              <a:extLst>
                <a:ext uri="{FF2B5EF4-FFF2-40B4-BE49-F238E27FC236}">
                  <a16:creationId xmlns:a16="http://schemas.microsoft.com/office/drawing/2014/main" id="{1289B53A-04D1-F6E7-CC14-E22D3D6CD8E7}"/>
                </a:ext>
              </a:extLst>
            </p:cNvPr>
            <p:cNvSpPr txBox="1">
              <a:spLocks noChangeArrowheads="1"/>
            </p:cNvSpPr>
            <p:nvPr/>
          </p:nvSpPr>
          <p:spPr bwMode="auto">
            <a:xfrm>
              <a:off x="3220771" y="2427277"/>
              <a:ext cx="425660" cy="38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100" b="1">
                  <a:latin typeface="Trebuchet MS" panose="020B0703020202090204" pitchFamily="34" charset="0"/>
                  <a:ea typeface="Source Sans Pro" charset="0"/>
                  <a:cs typeface="Source Sans Pro" charset="0"/>
                </a:rPr>
                <a:t>1.</a:t>
              </a:r>
            </a:p>
          </p:txBody>
        </p:sp>
      </p:grpSp>
      <p:sp>
        <p:nvSpPr>
          <p:cNvPr id="28" name="Text Box 12">
            <a:extLst>
              <a:ext uri="{FF2B5EF4-FFF2-40B4-BE49-F238E27FC236}">
                <a16:creationId xmlns:a16="http://schemas.microsoft.com/office/drawing/2014/main" id="{A198AAFA-0526-D919-7134-0B17F353E0D5}"/>
              </a:ext>
            </a:extLst>
          </p:cNvPr>
          <p:cNvSpPr txBox="1">
            <a:spLocks noChangeArrowheads="1"/>
          </p:cNvSpPr>
          <p:nvPr/>
        </p:nvSpPr>
        <p:spPr bwMode="auto">
          <a:xfrm flipH="1">
            <a:off x="1426683" y="132178"/>
            <a:ext cx="1769664" cy="42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200" b="1">
                <a:solidFill>
                  <a:srgbClr val="EB546D"/>
                </a:solidFill>
                <a:ea typeface="Source Sans Pro" charset="0"/>
                <a:cs typeface="Source Sans Pro" charset="0"/>
              </a:rPr>
              <a:t>G5 Santé</a:t>
            </a:r>
          </a:p>
          <a:p>
            <a:pPr>
              <a:spcBef>
                <a:spcPct val="0"/>
              </a:spcBef>
              <a:spcAft>
                <a:spcPct val="0"/>
              </a:spcAft>
            </a:pPr>
            <a:r>
              <a:rPr lang="fr-FR" sz="1200">
                <a:ea typeface="Source Sans Pro" charset="0"/>
                <a:cs typeface="Source Sans Pro" charset="0"/>
              </a:rPr>
              <a:t>Contribution directe</a:t>
            </a:r>
          </a:p>
        </p:txBody>
      </p:sp>
      <p:sp>
        <p:nvSpPr>
          <p:cNvPr id="29" name="Text Box 12">
            <a:extLst>
              <a:ext uri="{FF2B5EF4-FFF2-40B4-BE49-F238E27FC236}">
                <a16:creationId xmlns:a16="http://schemas.microsoft.com/office/drawing/2014/main" id="{8267E031-20D2-7AB6-254D-452DC4AD4AB8}"/>
              </a:ext>
            </a:extLst>
          </p:cNvPr>
          <p:cNvSpPr txBox="1">
            <a:spLocks noChangeArrowheads="1"/>
          </p:cNvSpPr>
          <p:nvPr/>
        </p:nvSpPr>
        <p:spPr bwMode="auto">
          <a:xfrm flipH="1">
            <a:off x="3772200" y="132178"/>
            <a:ext cx="1769664" cy="42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200" b="1">
                <a:solidFill>
                  <a:srgbClr val="08A0DE"/>
                </a:solidFill>
                <a:ea typeface="Source Sans Pro" charset="0"/>
                <a:cs typeface="Source Sans Pro" charset="0"/>
              </a:rPr>
              <a:t>Fournisseurs</a:t>
            </a:r>
          </a:p>
          <a:p>
            <a:pPr>
              <a:spcBef>
                <a:spcPct val="0"/>
              </a:spcBef>
              <a:spcAft>
                <a:spcPct val="0"/>
              </a:spcAft>
            </a:pPr>
            <a:r>
              <a:rPr lang="fr-FR" sz="1200">
                <a:ea typeface="Source Sans Pro" charset="0"/>
                <a:cs typeface="Source Sans Pro" charset="0"/>
              </a:rPr>
              <a:t>Contribution indirecte</a:t>
            </a:r>
          </a:p>
        </p:txBody>
      </p:sp>
      <p:sp>
        <p:nvSpPr>
          <p:cNvPr id="30" name="Text Box 12">
            <a:extLst>
              <a:ext uri="{FF2B5EF4-FFF2-40B4-BE49-F238E27FC236}">
                <a16:creationId xmlns:a16="http://schemas.microsoft.com/office/drawing/2014/main" id="{C7DA708F-249B-1B46-D017-18A35641E231}"/>
              </a:ext>
            </a:extLst>
          </p:cNvPr>
          <p:cNvSpPr txBox="1">
            <a:spLocks noChangeArrowheads="1"/>
          </p:cNvSpPr>
          <p:nvPr/>
        </p:nvSpPr>
        <p:spPr bwMode="auto">
          <a:xfrm flipH="1">
            <a:off x="6346317" y="143626"/>
            <a:ext cx="2649337" cy="40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200" b="1" dirty="0">
                <a:solidFill>
                  <a:srgbClr val="25928E"/>
                </a:solidFill>
                <a:ea typeface="Source Sans Pro" charset="0"/>
                <a:cs typeface="Source Sans Pro" charset="0"/>
              </a:rPr>
              <a:t>Consommation des ménages</a:t>
            </a:r>
            <a:endParaRPr lang="fr-FR" sz="1200" b="1" dirty="0">
              <a:solidFill>
                <a:srgbClr val="EB546D"/>
              </a:solidFill>
              <a:ea typeface="Source Sans Pro" charset="0"/>
              <a:cs typeface="Source Sans Pro" charset="0"/>
            </a:endParaRPr>
          </a:p>
          <a:p>
            <a:pPr>
              <a:spcBef>
                <a:spcPct val="0"/>
              </a:spcBef>
              <a:spcAft>
                <a:spcPct val="0"/>
              </a:spcAft>
            </a:pPr>
            <a:r>
              <a:rPr lang="fr-FR" sz="1200" dirty="0">
                <a:ea typeface="Source Sans Pro" charset="0"/>
                <a:cs typeface="Source Sans Pro" charset="0"/>
              </a:rPr>
              <a:t>Contribution induite</a:t>
            </a:r>
          </a:p>
        </p:txBody>
      </p:sp>
      <p:pic>
        <p:nvPicPr>
          <p:cNvPr id="31" name="Graphique 30" descr="Badge croix avec un remplissage uni">
            <a:extLst>
              <a:ext uri="{FF2B5EF4-FFF2-40B4-BE49-F238E27FC236}">
                <a16:creationId xmlns:a16="http://schemas.microsoft.com/office/drawing/2014/main" id="{833B3C7B-D321-3964-5606-1D79C576F1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156305">
            <a:off x="2872449" y="231647"/>
            <a:ext cx="225865" cy="225865"/>
          </a:xfrm>
          <a:prstGeom prst="rect">
            <a:avLst/>
          </a:prstGeom>
        </p:spPr>
      </p:pic>
      <p:pic>
        <p:nvPicPr>
          <p:cNvPr id="32" name="Graphique 31" descr="Badge croix avec un remplissage uni">
            <a:extLst>
              <a:ext uri="{FF2B5EF4-FFF2-40B4-BE49-F238E27FC236}">
                <a16:creationId xmlns:a16="http://schemas.microsoft.com/office/drawing/2014/main" id="{C3B2A89C-6E01-84DB-3142-2937B7879F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156305">
            <a:off x="5362011" y="231647"/>
            <a:ext cx="225865" cy="225865"/>
          </a:xfrm>
          <a:prstGeom prst="rect">
            <a:avLst/>
          </a:prstGeom>
        </p:spPr>
      </p:pic>
      <p:sp>
        <p:nvSpPr>
          <p:cNvPr id="92" name="ZoneTexte 91">
            <a:extLst>
              <a:ext uri="{FF2B5EF4-FFF2-40B4-BE49-F238E27FC236}">
                <a16:creationId xmlns:a16="http://schemas.microsoft.com/office/drawing/2014/main" id="{EB209F1E-290F-23FD-0AA9-A1FB9AC24573}"/>
              </a:ext>
            </a:extLst>
          </p:cNvPr>
          <p:cNvSpPr txBox="1"/>
          <p:nvPr/>
        </p:nvSpPr>
        <p:spPr>
          <a:xfrm rot="18900000">
            <a:off x="373718" y="2439119"/>
            <a:ext cx="3873193" cy="984885"/>
          </a:xfrm>
          <a:prstGeom prst="rect">
            <a:avLst/>
          </a:prstGeom>
          <a:noFill/>
        </p:spPr>
        <p:txBody>
          <a:bodyPr wrap="square" rtlCol="0">
            <a:spAutoFit/>
          </a:bodyPr>
          <a:lstStyle/>
          <a:p>
            <a:pPr algn="ctr"/>
            <a:r>
              <a:rPr lang="fr-FR" sz="2400" b="1" dirty="0">
                <a:ea typeface="Verdana" panose="020B0604030504040204" pitchFamily="34" charset="0"/>
              </a:rPr>
              <a:t>120 000 emplois</a:t>
            </a:r>
            <a:endParaRPr lang="fr-FR" dirty="0">
              <a:ea typeface="Verdana" panose="020B0604030504040204" pitchFamily="34" charset="0"/>
            </a:endParaRPr>
          </a:p>
          <a:p>
            <a:pPr algn="ctr"/>
            <a:r>
              <a:rPr lang="fr-FR" dirty="0">
                <a:ea typeface="Verdana" panose="020B0604030504040204" pitchFamily="34" charset="0"/>
              </a:rPr>
              <a:t>(</a:t>
            </a:r>
            <a:r>
              <a:rPr lang="fr-FR" sz="1600" dirty="0">
                <a:ea typeface="Verdana" panose="020B0604030504040204" pitchFamily="34" charset="0"/>
              </a:rPr>
              <a:t>près de 90 000 dans le champ de responsabilité directe du G5 Santé)</a:t>
            </a:r>
          </a:p>
        </p:txBody>
      </p:sp>
      <p:grpSp>
        <p:nvGrpSpPr>
          <p:cNvPr id="102" name="Groupe 101">
            <a:extLst>
              <a:ext uri="{FF2B5EF4-FFF2-40B4-BE49-F238E27FC236}">
                <a16:creationId xmlns:a16="http://schemas.microsoft.com/office/drawing/2014/main" id="{BA34DBA3-1D06-C471-C394-9CEB76C36E92}"/>
              </a:ext>
            </a:extLst>
          </p:cNvPr>
          <p:cNvGrpSpPr/>
          <p:nvPr/>
        </p:nvGrpSpPr>
        <p:grpSpPr>
          <a:xfrm>
            <a:off x="2295898" y="2428714"/>
            <a:ext cx="4953340" cy="4583728"/>
            <a:chOff x="4140456" y="2678937"/>
            <a:chExt cx="4953340" cy="4583728"/>
          </a:xfrm>
        </p:grpSpPr>
        <p:sp>
          <p:nvSpPr>
            <p:cNvPr id="75" name="Rectangle à coins arrondis 76">
              <a:extLst>
                <a:ext uri="{FF2B5EF4-FFF2-40B4-BE49-F238E27FC236}">
                  <a16:creationId xmlns:a16="http://schemas.microsoft.com/office/drawing/2014/main" id="{41244EF2-E242-96DF-BF6B-53A0F2B27005}"/>
                </a:ext>
              </a:extLst>
            </p:cNvPr>
            <p:cNvSpPr/>
            <p:nvPr/>
          </p:nvSpPr>
          <p:spPr>
            <a:xfrm rot="2700000">
              <a:off x="4140456" y="2898638"/>
              <a:ext cx="3960000" cy="3960000"/>
            </a:xfrm>
            <a:prstGeom prst="roundRect">
              <a:avLst>
                <a:gd name="adj" fmla="val 1848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a:p>
          </p:txBody>
        </p:sp>
        <p:sp>
          <p:nvSpPr>
            <p:cNvPr id="76" name="Rectangle à coins arrondis 76">
              <a:extLst>
                <a:ext uri="{FF2B5EF4-FFF2-40B4-BE49-F238E27FC236}">
                  <a16:creationId xmlns:a16="http://schemas.microsoft.com/office/drawing/2014/main" id="{7E96174F-68AC-8D0F-CA50-CB9F119D8664}"/>
                </a:ext>
              </a:extLst>
            </p:cNvPr>
            <p:cNvSpPr/>
            <p:nvPr/>
          </p:nvSpPr>
          <p:spPr>
            <a:xfrm rot="2700000">
              <a:off x="4411453" y="2814315"/>
              <a:ext cx="3420000" cy="3420000"/>
            </a:xfrm>
            <a:prstGeom prst="roundRect">
              <a:avLst>
                <a:gd name="adj" fmla="val 2073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a:p>
          </p:txBody>
        </p:sp>
        <p:sp>
          <p:nvSpPr>
            <p:cNvPr id="77" name="ZoneTexte 76">
              <a:extLst>
                <a:ext uri="{FF2B5EF4-FFF2-40B4-BE49-F238E27FC236}">
                  <a16:creationId xmlns:a16="http://schemas.microsoft.com/office/drawing/2014/main" id="{77B2ACAA-87F6-C855-BF86-52E09E83F4FA}"/>
                </a:ext>
              </a:extLst>
            </p:cNvPr>
            <p:cNvSpPr txBox="1"/>
            <p:nvPr/>
          </p:nvSpPr>
          <p:spPr>
            <a:xfrm rot="18923080">
              <a:off x="6564703" y="5613779"/>
              <a:ext cx="2529093" cy="215444"/>
            </a:xfrm>
            <a:prstGeom prst="rect">
              <a:avLst/>
            </a:prstGeom>
            <a:noFill/>
          </p:spPr>
          <p:txBody>
            <a:bodyPr wrap="square" lIns="36000" tIns="0" rIns="36000" bIns="0" rtlCol="0">
              <a:spAutoFit/>
            </a:bodyPr>
            <a:lstStyle/>
            <a:p>
              <a:pPr algn="ctr"/>
              <a:r>
                <a:rPr lang="fr-FR" sz="1400" i="1" dirty="0">
                  <a:solidFill>
                    <a:schemeClr val="bg1">
                      <a:lumMod val="65000"/>
                    </a:schemeClr>
                  </a:solidFill>
                  <a:ea typeface="Avenir Black" charset="0"/>
                  <a:cs typeface="Avenir Black" charset="0"/>
                </a:rPr>
                <a:t>Jusqu’à 30k emplois</a:t>
              </a:r>
            </a:p>
          </p:txBody>
        </p:sp>
        <p:sp>
          <p:nvSpPr>
            <p:cNvPr id="78" name="Rectangle à coins arrondis 76">
              <a:extLst>
                <a:ext uri="{FF2B5EF4-FFF2-40B4-BE49-F238E27FC236}">
                  <a16:creationId xmlns:a16="http://schemas.microsoft.com/office/drawing/2014/main" id="{E7E63CDC-62D5-44D9-2719-2A6863ED1D3C}"/>
                </a:ext>
              </a:extLst>
            </p:cNvPr>
            <p:cNvSpPr/>
            <p:nvPr/>
          </p:nvSpPr>
          <p:spPr>
            <a:xfrm rot="2700000">
              <a:off x="4718030" y="2802619"/>
              <a:ext cx="2875949" cy="2797935"/>
            </a:xfrm>
            <a:prstGeom prst="roundRect">
              <a:avLst>
                <a:gd name="adj" fmla="val 20676"/>
              </a:avLst>
            </a:prstGeom>
            <a:solidFill>
              <a:srgbClr val="08A0D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err="1"/>
            </a:p>
          </p:txBody>
        </p:sp>
        <p:sp>
          <p:nvSpPr>
            <p:cNvPr id="79" name="Rectangle à coins arrondis 76">
              <a:extLst>
                <a:ext uri="{FF2B5EF4-FFF2-40B4-BE49-F238E27FC236}">
                  <a16:creationId xmlns:a16="http://schemas.microsoft.com/office/drawing/2014/main" id="{8F9E5B05-7A24-0D28-E453-69243D17D015}"/>
                </a:ext>
              </a:extLst>
            </p:cNvPr>
            <p:cNvSpPr/>
            <p:nvPr/>
          </p:nvSpPr>
          <p:spPr>
            <a:xfrm rot="2700000">
              <a:off x="5062037" y="2678937"/>
              <a:ext cx="2160000" cy="2160000"/>
            </a:xfrm>
            <a:prstGeom prst="roundRect">
              <a:avLst>
                <a:gd name="adj" fmla="val 24952"/>
              </a:avLst>
            </a:prstGeom>
            <a:solidFill>
              <a:srgbClr val="EB546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400" err="1"/>
            </a:p>
          </p:txBody>
        </p:sp>
        <p:sp>
          <p:nvSpPr>
            <p:cNvPr id="80" name="ZoneTexte 79">
              <a:extLst>
                <a:ext uri="{FF2B5EF4-FFF2-40B4-BE49-F238E27FC236}">
                  <a16:creationId xmlns:a16="http://schemas.microsoft.com/office/drawing/2014/main" id="{E391E722-D83B-FDC1-CD19-2357228C8159}"/>
                </a:ext>
              </a:extLst>
            </p:cNvPr>
            <p:cNvSpPr txBox="1"/>
            <p:nvPr/>
          </p:nvSpPr>
          <p:spPr>
            <a:xfrm>
              <a:off x="5042851" y="4123929"/>
              <a:ext cx="2273021" cy="630942"/>
            </a:xfrm>
            <a:prstGeom prst="rect">
              <a:avLst/>
            </a:prstGeom>
            <a:noFill/>
          </p:spPr>
          <p:txBody>
            <a:bodyPr wrap="square" lIns="36000" tIns="0" rIns="36000" bIns="0" rtlCol="0">
              <a:spAutoFit/>
            </a:bodyPr>
            <a:lstStyle/>
            <a:p>
              <a:pPr algn="ctr"/>
              <a:r>
                <a:rPr lang="fr-FR" sz="2400" b="1">
                  <a:solidFill>
                    <a:schemeClr val="bg1"/>
                  </a:solidFill>
                  <a:ea typeface="Avenir Black" charset="0"/>
                  <a:cs typeface="Avenir Black" charset="0"/>
                </a:rPr>
                <a:t>40 600 </a:t>
              </a:r>
            </a:p>
            <a:p>
              <a:pPr algn="ctr"/>
              <a:r>
                <a:rPr lang="fr-FR" sz="1700" b="1">
                  <a:solidFill>
                    <a:schemeClr val="bg1"/>
                  </a:solidFill>
                  <a:ea typeface="Avenir Black" charset="0"/>
                  <a:cs typeface="Avenir Black" charset="0"/>
                </a:rPr>
                <a:t>emplois</a:t>
              </a:r>
              <a:endParaRPr lang="fr-FR" sz="1000" b="1">
                <a:solidFill>
                  <a:schemeClr val="bg1"/>
                </a:solidFill>
                <a:ea typeface="Avenir Black" charset="0"/>
                <a:cs typeface="Avenir Black" charset="0"/>
              </a:endParaRPr>
            </a:p>
          </p:txBody>
        </p:sp>
        <p:sp>
          <p:nvSpPr>
            <p:cNvPr id="81" name="ZoneTexte 80">
              <a:extLst>
                <a:ext uri="{FF2B5EF4-FFF2-40B4-BE49-F238E27FC236}">
                  <a16:creationId xmlns:a16="http://schemas.microsoft.com/office/drawing/2014/main" id="{FC3EFD9E-09AF-AD10-AEED-D706255523D7}"/>
                </a:ext>
              </a:extLst>
            </p:cNvPr>
            <p:cNvSpPr txBox="1"/>
            <p:nvPr/>
          </p:nvSpPr>
          <p:spPr>
            <a:xfrm rot="18923080">
              <a:off x="6384868" y="5107653"/>
              <a:ext cx="2273018" cy="318790"/>
            </a:xfrm>
            <a:prstGeom prst="rect">
              <a:avLst/>
            </a:prstGeom>
            <a:noFill/>
          </p:spPr>
          <p:txBody>
            <a:bodyPr wrap="square" lIns="36000" tIns="0" rIns="36000" bIns="0" rtlCol="0">
              <a:spAutoFit/>
            </a:bodyPr>
            <a:lstStyle/>
            <a:p>
              <a:pPr algn="ctr"/>
              <a:r>
                <a:rPr lang="fr-FR" sz="1600" b="1" dirty="0">
                  <a:solidFill>
                    <a:schemeClr val="bg1"/>
                  </a:solidFill>
                  <a:ea typeface="Avenir Black" charset="0"/>
                  <a:cs typeface="Avenir Black" charset="0"/>
                </a:rPr>
                <a:t>19 900 emplois</a:t>
              </a:r>
            </a:p>
          </p:txBody>
        </p:sp>
        <p:sp>
          <p:nvSpPr>
            <p:cNvPr id="82" name="ZoneTexte 81">
              <a:extLst>
                <a:ext uri="{FF2B5EF4-FFF2-40B4-BE49-F238E27FC236}">
                  <a16:creationId xmlns:a16="http://schemas.microsoft.com/office/drawing/2014/main" id="{23506B37-FAAB-4835-0762-AF8EF43BFE9A}"/>
                </a:ext>
              </a:extLst>
            </p:cNvPr>
            <p:cNvSpPr txBox="1"/>
            <p:nvPr/>
          </p:nvSpPr>
          <p:spPr>
            <a:xfrm rot="2700000">
              <a:off x="3996087" y="4598725"/>
              <a:ext cx="2238807" cy="246221"/>
            </a:xfrm>
            <a:prstGeom prst="rect">
              <a:avLst/>
            </a:prstGeom>
            <a:noFill/>
          </p:spPr>
          <p:txBody>
            <a:bodyPr wrap="square" lIns="36000" tIns="0" rIns="36000" bIns="0" rtlCol="0">
              <a:spAutoFit/>
            </a:bodyPr>
            <a:lstStyle/>
            <a:p>
              <a:pPr algn="ctr"/>
              <a:r>
                <a:rPr lang="fr-FR" sz="1600" dirty="0">
                  <a:solidFill>
                    <a:schemeClr val="bg1"/>
                  </a:solidFill>
                  <a:ea typeface="Avenir Black" charset="0"/>
                  <a:cs typeface="Avenir Black" charset="0"/>
                </a:rPr>
                <a:t>Fournisseurs</a:t>
              </a:r>
            </a:p>
          </p:txBody>
        </p:sp>
        <p:sp>
          <p:nvSpPr>
            <p:cNvPr id="83" name="ZoneTexte 82">
              <a:extLst>
                <a:ext uri="{FF2B5EF4-FFF2-40B4-BE49-F238E27FC236}">
                  <a16:creationId xmlns:a16="http://schemas.microsoft.com/office/drawing/2014/main" id="{9C8938DC-E7BC-12B2-ECC6-50DEC67746C3}"/>
                </a:ext>
              </a:extLst>
            </p:cNvPr>
            <p:cNvSpPr txBox="1"/>
            <p:nvPr/>
          </p:nvSpPr>
          <p:spPr>
            <a:xfrm rot="18923080">
              <a:off x="5983222" y="4754988"/>
              <a:ext cx="2273018" cy="318790"/>
            </a:xfrm>
            <a:prstGeom prst="rect">
              <a:avLst/>
            </a:prstGeom>
            <a:noFill/>
          </p:spPr>
          <p:txBody>
            <a:bodyPr wrap="square" lIns="36000" tIns="0" rIns="36000" bIns="0" rtlCol="0">
              <a:spAutoFit/>
            </a:bodyPr>
            <a:lstStyle/>
            <a:p>
              <a:pPr algn="ctr"/>
              <a:r>
                <a:rPr lang="fr-FR" sz="1600" b="1" dirty="0">
                  <a:solidFill>
                    <a:schemeClr val="bg1"/>
                  </a:solidFill>
                  <a:ea typeface="Avenir Black" charset="0"/>
                  <a:cs typeface="Avenir Black" charset="0"/>
                </a:rPr>
                <a:t>27 200 emplois</a:t>
              </a:r>
            </a:p>
          </p:txBody>
        </p:sp>
        <p:sp>
          <p:nvSpPr>
            <p:cNvPr id="84" name="ZoneTexte 83">
              <a:extLst>
                <a:ext uri="{FF2B5EF4-FFF2-40B4-BE49-F238E27FC236}">
                  <a16:creationId xmlns:a16="http://schemas.microsoft.com/office/drawing/2014/main" id="{138EA774-8A3E-BFA5-4833-7228A1DBFB16}"/>
                </a:ext>
              </a:extLst>
            </p:cNvPr>
            <p:cNvSpPr txBox="1"/>
            <p:nvPr/>
          </p:nvSpPr>
          <p:spPr>
            <a:xfrm rot="2700000">
              <a:off x="3807953" y="5453588"/>
              <a:ext cx="2610236" cy="246221"/>
            </a:xfrm>
            <a:prstGeom prst="rect">
              <a:avLst/>
            </a:prstGeom>
            <a:noFill/>
          </p:spPr>
          <p:txBody>
            <a:bodyPr wrap="square" lIns="36000" tIns="0" rIns="36000" bIns="0" rtlCol="0">
              <a:spAutoFit/>
            </a:bodyPr>
            <a:lstStyle/>
            <a:p>
              <a:r>
                <a:rPr lang="fr-FR" sz="1600" dirty="0">
                  <a:solidFill>
                    <a:schemeClr val="bg1"/>
                  </a:solidFill>
                  <a:ea typeface="Avenir Black" charset="0"/>
                  <a:cs typeface="Avenir Black" charset="0"/>
                </a:rPr>
                <a:t>Conso. des ménages</a:t>
              </a:r>
            </a:p>
          </p:txBody>
        </p:sp>
        <p:sp>
          <p:nvSpPr>
            <p:cNvPr id="85" name="ZoneTexte 84">
              <a:extLst>
                <a:ext uri="{FF2B5EF4-FFF2-40B4-BE49-F238E27FC236}">
                  <a16:creationId xmlns:a16="http://schemas.microsoft.com/office/drawing/2014/main" id="{4026B4B6-2343-56AC-7B28-6435534605A6}"/>
                </a:ext>
              </a:extLst>
            </p:cNvPr>
            <p:cNvSpPr txBox="1"/>
            <p:nvPr/>
          </p:nvSpPr>
          <p:spPr>
            <a:xfrm rot="2700000">
              <a:off x="3424115" y="5795964"/>
              <a:ext cx="2610236" cy="323165"/>
            </a:xfrm>
            <a:prstGeom prst="rect">
              <a:avLst/>
            </a:prstGeom>
            <a:noFill/>
          </p:spPr>
          <p:txBody>
            <a:bodyPr wrap="square" lIns="36000" tIns="0" rIns="36000" bIns="0" rtlCol="0">
              <a:spAutoFit/>
            </a:bodyPr>
            <a:lstStyle/>
            <a:p>
              <a:r>
                <a:rPr lang="fr-FR" sz="1050" dirty="0">
                  <a:solidFill>
                    <a:schemeClr val="bg1">
                      <a:lumMod val="65000"/>
                    </a:schemeClr>
                  </a:solidFill>
                  <a:ea typeface="Avenir Black" charset="0"/>
                  <a:cs typeface="Avenir Black" charset="0"/>
                </a:rPr>
                <a:t>Effets en cascade </a:t>
              </a:r>
            </a:p>
            <a:p>
              <a:r>
                <a:rPr lang="fr-FR" sz="1050" dirty="0">
                  <a:solidFill>
                    <a:schemeClr val="bg1">
                      <a:lumMod val="65000"/>
                    </a:schemeClr>
                  </a:solidFill>
                  <a:ea typeface="Avenir Black" charset="0"/>
                  <a:cs typeface="Avenir Black" charset="0"/>
                </a:rPr>
                <a:t>(chaîne élargie des fournisseurs)</a:t>
              </a:r>
              <a:endParaRPr lang="fr-FR" sz="500" dirty="0">
                <a:solidFill>
                  <a:schemeClr val="bg1">
                    <a:lumMod val="65000"/>
                  </a:schemeClr>
                </a:solidFill>
                <a:ea typeface="Avenir Black" charset="0"/>
                <a:cs typeface="Avenir Black" charset="0"/>
              </a:endParaRPr>
            </a:p>
          </p:txBody>
        </p:sp>
        <p:sp>
          <p:nvSpPr>
            <p:cNvPr id="87" name="Organigramme : Connecteur 86">
              <a:extLst>
                <a:ext uri="{FF2B5EF4-FFF2-40B4-BE49-F238E27FC236}">
                  <a16:creationId xmlns:a16="http://schemas.microsoft.com/office/drawing/2014/main" id="{B2B36666-93B5-884E-222A-F39E6CFC9947}"/>
                </a:ext>
              </a:extLst>
            </p:cNvPr>
            <p:cNvSpPr/>
            <p:nvPr/>
          </p:nvSpPr>
          <p:spPr>
            <a:xfrm>
              <a:off x="5649056" y="2864280"/>
              <a:ext cx="1060612" cy="1060612"/>
            </a:xfrm>
            <a:prstGeom prst="flowChartConnector">
              <a:avLst/>
            </a:prstGeom>
            <a:solidFill>
              <a:schemeClr val="bg1">
                <a:lumMod val="95000"/>
              </a:schemeClr>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8" name="Picture 4" descr="G5 Santé - Le cercle de réflexion des industries de santé françaises">
              <a:extLst>
                <a:ext uri="{FF2B5EF4-FFF2-40B4-BE49-F238E27FC236}">
                  <a16:creationId xmlns:a16="http://schemas.microsoft.com/office/drawing/2014/main" id="{E81BC108-1E33-4D23-1A09-A37DC6BD254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7581" y="3002248"/>
              <a:ext cx="763564" cy="78467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37" name="Graphique 36" descr="Badge croix avec un remplissage uni">
            <a:extLst>
              <a:ext uri="{FF2B5EF4-FFF2-40B4-BE49-F238E27FC236}">
                <a16:creationId xmlns:a16="http://schemas.microsoft.com/office/drawing/2014/main" id="{95B2CC22-34E5-6125-E132-E95E447DF6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156305">
            <a:off x="8747553" y="231647"/>
            <a:ext cx="225865" cy="225865"/>
          </a:xfrm>
          <a:prstGeom prst="rect">
            <a:avLst/>
          </a:prstGeom>
        </p:spPr>
      </p:pic>
      <p:sp>
        <p:nvSpPr>
          <p:cNvPr id="38" name="Text Box 12">
            <a:extLst>
              <a:ext uri="{FF2B5EF4-FFF2-40B4-BE49-F238E27FC236}">
                <a16:creationId xmlns:a16="http://schemas.microsoft.com/office/drawing/2014/main" id="{1AA7C009-9F84-93A6-3D0F-62D628F14B91}"/>
              </a:ext>
            </a:extLst>
          </p:cNvPr>
          <p:cNvSpPr txBox="1">
            <a:spLocks noChangeArrowheads="1"/>
          </p:cNvSpPr>
          <p:nvPr/>
        </p:nvSpPr>
        <p:spPr bwMode="auto">
          <a:xfrm flipH="1">
            <a:off x="9444011" y="143626"/>
            <a:ext cx="2649337" cy="40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1200" b="1" dirty="0">
                <a:ea typeface="Source Sans Pro" charset="0"/>
                <a:cs typeface="Source Sans Pro" charset="0"/>
              </a:rPr>
              <a:t>Effets de diffusion en cascade</a:t>
            </a:r>
          </a:p>
        </p:txBody>
      </p:sp>
      <p:pic>
        <p:nvPicPr>
          <p:cNvPr id="1026" name="Picture 2" descr="image">
            <a:extLst>
              <a:ext uri="{FF2B5EF4-FFF2-40B4-BE49-F238E27FC236}">
                <a16:creationId xmlns:a16="http://schemas.microsoft.com/office/drawing/2014/main" id="{D374F3A6-5349-9D9D-F315-24550D1C92DD}"/>
              </a:ext>
            </a:extLst>
          </p:cNvPr>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9037271" y="162018"/>
            <a:ext cx="365123" cy="365123"/>
          </a:xfrm>
          <a:prstGeom prst="rect">
            <a:avLst/>
          </a:prstGeom>
          <a:noFill/>
          <a:extLst>
            <a:ext uri="{909E8E84-426E-40DD-AFC4-6F175D3DCCD1}">
              <a14:hiddenFill xmlns:a14="http://schemas.microsoft.com/office/drawing/2010/main">
                <a:solidFill>
                  <a:srgbClr val="FFFFFF"/>
                </a:solidFill>
              </a14:hiddenFill>
            </a:ext>
          </a:extLst>
        </p:spPr>
      </p:pic>
      <p:sp>
        <p:nvSpPr>
          <p:cNvPr id="4" name="Arc 3">
            <a:extLst>
              <a:ext uri="{FF2B5EF4-FFF2-40B4-BE49-F238E27FC236}">
                <a16:creationId xmlns:a16="http://schemas.microsoft.com/office/drawing/2014/main" id="{7B8B05F7-2FB4-7788-27A4-DAC149177122}"/>
              </a:ext>
            </a:extLst>
          </p:cNvPr>
          <p:cNvSpPr/>
          <p:nvPr/>
        </p:nvSpPr>
        <p:spPr>
          <a:xfrm rot="4504965" flipH="1">
            <a:off x="5613294" y="1802437"/>
            <a:ext cx="2441456" cy="4075688"/>
          </a:xfrm>
          <a:prstGeom prst="arc">
            <a:avLst>
              <a:gd name="adj1" fmla="val 19181424"/>
              <a:gd name="adj2" fmla="val 4056625"/>
            </a:avLst>
          </a:prstGeom>
          <a:ln w="38100" cap="rnd">
            <a:solidFill>
              <a:schemeClr val="tx1"/>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62"/>
          </a:p>
        </p:txBody>
      </p:sp>
      <p:grpSp>
        <p:nvGrpSpPr>
          <p:cNvPr id="48" name="Groupe 47">
            <a:extLst>
              <a:ext uri="{FF2B5EF4-FFF2-40B4-BE49-F238E27FC236}">
                <a16:creationId xmlns:a16="http://schemas.microsoft.com/office/drawing/2014/main" id="{93637601-BE1E-0264-361A-F9310DC7CD7A}"/>
              </a:ext>
            </a:extLst>
          </p:cNvPr>
          <p:cNvGrpSpPr/>
          <p:nvPr/>
        </p:nvGrpSpPr>
        <p:grpSpPr>
          <a:xfrm>
            <a:off x="6809030" y="2436441"/>
            <a:ext cx="789485" cy="789485"/>
            <a:chOff x="6024548" y="2729493"/>
            <a:chExt cx="789485" cy="789485"/>
          </a:xfrm>
        </p:grpSpPr>
        <p:sp>
          <p:nvSpPr>
            <p:cNvPr id="47" name="Ellipse 46">
              <a:extLst>
                <a:ext uri="{FF2B5EF4-FFF2-40B4-BE49-F238E27FC236}">
                  <a16:creationId xmlns:a16="http://schemas.microsoft.com/office/drawing/2014/main" id="{A3639F99-89C8-B14E-FB19-CF1E63338BE9}"/>
                </a:ext>
              </a:extLst>
            </p:cNvPr>
            <p:cNvSpPr/>
            <p:nvPr/>
          </p:nvSpPr>
          <p:spPr>
            <a:xfrm>
              <a:off x="6024548" y="2729493"/>
              <a:ext cx="789485" cy="7894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Magnifying_glass6" descr="{&quot;Key&quot;:&quot;POWER_USER_SHAPE_ICON&quot;,&quot;Value&quot;:&quot;POWER_USER_SHAPE_ICON_STYLE_1&quot;}">
              <a:extLst>
                <a:ext uri="{FF2B5EF4-FFF2-40B4-BE49-F238E27FC236}">
                  <a16:creationId xmlns:a16="http://schemas.microsoft.com/office/drawing/2014/main" id="{49D77CBD-214C-2B07-E236-653CAA183976}"/>
                </a:ext>
              </a:extLst>
            </p:cNvPr>
            <p:cNvGrpSpPr>
              <a:grpSpLocks noChangeAspect="1"/>
            </p:cNvGrpSpPr>
            <p:nvPr/>
          </p:nvGrpSpPr>
          <p:grpSpPr>
            <a:xfrm flipH="1">
              <a:off x="6159457" y="2831647"/>
              <a:ext cx="519666" cy="585177"/>
              <a:chOff x="5156163" y="379416"/>
              <a:chExt cx="188912" cy="212728"/>
            </a:xfrm>
            <a:solidFill>
              <a:schemeClr val="tx1"/>
            </a:solidFill>
          </p:grpSpPr>
          <p:sp>
            <p:nvSpPr>
              <p:cNvPr id="24" name="Freeform 316">
                <a:extLst>
                  <a:ext uri="{FF2B5EF4-FFF2-40B4-BE49-F238E27FC236}">
                    <a16:creationId xmlns:a16="http://schemas.microsoft.com/office/drawing/2014/main" id="{4F1C6D3D-0CB8-0467-AC05-F428E780CC16}"/>
                  </a:ext>
                </a:extLst>
              </p:cNvPr>
              <p:cNvSpPr>
                <a:spLocks noEditPoints="1"/>
              </p:cNvSpPr>
              <p:nvPr/>
            </p:nvSpPr>
            <p:spPr bwMode="auto">
              <a:xfrm>
                <a:off x="5156163" y="379416"/>
                <a:ext cx="163512" cy="163514"/>
              </a:xfrm>
              <a:custGeom>
                <a:avLst/>
                <a:gdLst>
                  <a:gd name="T0" fmla="*/ 2255 w 4510"/>
                  <a:gd name="T1" fmla="*/ 200 h 4511"/>
                  <a:gd name="T2" fmla="*/ 200 w 4510"/>
                  <a:gd name="T3" fmla="*/ 2255 h 4511"/>
                  <a:gd name="T4" fmla="*/ 2255 w 4510"/>
                  <a:gd name="T5" fmla="*/ 4310 h 4511"/>
                  <a:gd name="T6" fmla="*/ 4310 w 4510"/>
                  <a:gd name="T7" fmla="*/ 2255 h 4511"/>
                  <a:gd name="T8" fmla="*/ 2255 w 4510"/>
                  <a:gd name="T9" fmla="*/ 200 h 4511"/>
                  <a:gd name="T10" fmla="*/ 2255 w 4510"/>
                  <a:gd name="T11" fmla="*/ 4511 h 4511"/>
                  <a:gd name="T12" fmla="*/ 0 w 4510"/>
                  <a:gd name="T13" fmla="*/ 2255 h 4511"/>
                  <a:gd name="T14" fmla="*/ 2255 w 4510"/>
                  <a:gd name="T15" fmla="*/ 0 h 4511"/>
                  <a:gd name="T16" fmla="*/ 4510 w 4510"/>
                  <a:gd name="T17" fmla="*/ 2255 h 4511"/>
                  <a:gd name="T18" fmla="*/ 2255 w 4510"/>
                  <a:gd name="T19" fmla="*/ 4511 h 4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0" h="4511">
                    <a:moveTo>
                      <a:pt x="2255" y="200"/>
                    </a:moveTo>
                    <a:cubicBezTo>
                      <a:pt x="1122" y="200"/>
                      <a:pt x="200" y="1121"/>
                      <a:pt x="200" y="2255"/>
                    </a:cubicBezTo>
                    <a:cubicBezTo>
                      <a:pt x="200" y="3388"/>
                      <a:pt x="1122" y="4310"/>
                      <a:pt x="2255" y="4310"/>
                    </a:cubicBezTo>
                    <a:cubicBezTo>
                      <a:pt x="3388" y="4310"/>
                      <a:pt x="4310" y="3388"/>
                      <a:pt x="4310" y="2255"/>
                    </a:cubicBezTo>
                    <a:cubicBezTo>
                      <a:pt x="4310" y="1121"/>
                      <a:pt x="3388" y="200"/>
                      <a:pt x="2255" y="200"/>
                    </a:cubicBezTo>
                    <a:close/>
                    <a:moveTo>
                      <a:pt x="2255" y="4511"/>
                    </a:moveTo>
                    <a:cubicBezTo>
                      <a:pt x="1011" y="4511"/>
                      <a:pt x="0" y="3498"/>
                      <a:pt x="0" y="2255"/>
                    </a:cubicBezTo>
                    <a:cubicBezTo>
                      <a:pt x="0" y="1011"/>
                      <a:pt x="1011" y="0"/>
                      <a:pt x="2255" y="0"/>
                    </a:cubicBezTo>
                    <a:cubicBezTo>
                      <a:pt x="3498" y="0"/>
                      <a:pt x="4510" y="1011"/>
                      <a:pt x="4510" y="2255"/>
                    </a:cubicBezTo>
                    <a:cubicBezTo>
                      <a:pt x="4510" y="3498"/>
                      <a:pt x="3498" y="4511"/>
                      <a:pt x="2255" y="45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317">
                <a:extLst>
                  <a:ext uri="{FF2B5EF4-FFF2-40B4-BE49-F238E27FC236}">
                    <a16:creationId xmlns:a16="http://schemas.microsoft.com/office/drawing/2014/main" id="{95B1AAFC-F00D-2C89-40D0-0DA9E10CA8D6}"/>
                  </a:ext>
                </a:extLst>
              </p:cNvPr>
              <p:cNvSpPr>
                <a:spLocks noEditPoints="1"/>
              </p:cNvSpPr>
              <p:nvPr/>
            </p:nvSpPr>
            <p:spPr bwMode="auto">
              <a:xfrm>
                <a:off x="5172038" y="396879"/>
                <a:ext cx="130174" cy="130176"/>
              </a:xfrm>
              <a:custGeom>
                <a:avLst/>
                <a:gdLst>
                  <a:gd name="T0" fmla="*/ 1797 w 3594"/>
                  <a:gd name="T1" fmla="*/ 200 h 3594"/>
                  <a:gd name="T2" fmla="*/ 200 w 3594"/>
                  <a:gd name="T3" fmla="*/ 1797 h 3594"/>
                  <a:gd name="T4" fmla="*/ 1797 w 3594"/>
                  <a:gd name="T5" fmla="*/ 3394 h 3594"/>
                  <a:gd name="T6" fmla="*/ 3394 w 3594"/>
                  <a:gd name="T7" fmla="*/ 1797 h 3594"/>
                  <a:gd name="T8" fmla="*/ 1797 w 3594"/>
                  <a:gd name="T9" fmla="*/ 200 h 3594"/>
                  <a:gd name="T10" fmla="*/ 1797 w 3594"/>
                  <a:gd name="T11" fmla="*/ 3594 h 3594"/>
                  <a:gd name="T12" fmla="*/ 0 w 3594"/>
                  <a:gd name="T13" fmla="*/ 1797 h 3594"/>
                  <a:gd name="T14" fmla="*/ 1797 w 3594"/>
                  <a:gd name="T15" fmla="*/ 0 h 3594"/>
                  <a:gd name="T16" fmla="*/ 3594 w 3594"/>
                  <a:gd name="T17" fmla="*/ 1797 h 3594"/>
                  <a:gd name="T18" fmla="*/ 1797 w 3594"/>
                  <a:gd name="T19" fmla="*/ 3594 h 3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4" h="3594">
                    <a:moveTo>
                      <a:pt x="1797" y="200"/>
                    </a:moveTo>
                    <a:cubicBezTo>
                      <a:pt x="917" y="200"/>
                      <a:pt x="200" y="917"/>
                      <a:pt x="200" y="1797"/>
                    </a:cubicBezTo>
                    <a:cubicBezTo>
                      <a:pt x="200" y="2678"/>
                      <a:pt x="917" y="3394"/>
                      <a:pt x="1797" y="3394"/>
                    </a:cubicBezTo>
                    <a:cubicBezTo>
                      <a:pt x="2678" y="3394"/>
                      <a:pt x="3394" y="2678"/>
                      <a:pt x="3394" y="1797"/>
                    </a:cubicBezTo>
                    <a:cubicBezTo>
                      <a:pt x="3394" y="917"/>
                      <a:pt x="2678" y="200"/>
                      <a:pt x="1797" y="200"/>
                    </a:cubicBezTo>
                    <a:close/>
                    <a:moveTo>
                      <a:pt x="1797" y="3594"/>
                    </a:moveTo>
                    <a:cubicBezTo>
                      <a:pt x="806" y="3594"/>
                      <a:pt x="0" y="2788"/>
                      <a:pt x="0" y="1797"/>
                    </a:cubicBezTo>
                    <a:cubicBezTo>
                      <a:pt x="0" y="806"/>
                      <a:pt x="806" y="0"/>
                      <a:pt x="1797" y="0"/>
                    </a:cubicBezTo>
                    <a:cubicBezTo>
                      <a:pt x="2788" y="0"/>
                      <a:pt x="3594" y="806"/>
                      <a:pt x="3594" y="1797"/>
                    </a:cubicBezTo>
                    <a:cubicBezTo>
                      <a:pt x="3594" y="2788"/>
                      <a:pt x="2788" y="3594"/>
                      <a:pt x="1797" y="35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318">
                <a:extLst>
                  <a:ext uri="{FF2B5EF4-FFF2-40B4-BE49-F238E27FC236}">
                    <a16:creationId xmlns:a16="http://schemas.microsoft.com/office/drawing/2014/main" id="{5144F2B4-2E21-65A0-26F3-52B47CD879B8}"/>
                  </a:ext>
                </a:extLst>
              </p:cNvPr>
              <p:cNvSpPr>
                <a:spLocks/>
              </p:cNvSpPr>
              <p:nvPr/>
            </p:nvSpPr>
            <p:spPr bwMode="auto">
              <a:xfrm>
                <a:off x="5272050" y="514355"/>
                <a:ext cx="73025" cy="77789"/>
              </a:xfrm>
              <a:custGeom>
                <a:avLst/>
                <a:gdLst>
                  <a:gd name="T0" fmla="*/ 1330 w 2005"/>
                  <a:gd name="T1" fmla="*/ 2133 h 2133"/>
                  <a:gd name="T2" fmla="*/ 994 w 2005"/>
                  <a:gd name="T3" fmla="*/ 1950 h 2133"/>
                  <a:gd name="T4" fmla="*/ 993 w 2005"/>
                  <a:gd name="T5" fmla="*/ 1948 h 2133"/>
                  <a:gd name="T6" fmla="*/ 984 w 2005"/>
                  <a:gd name="T7" fmla="*/ 1938 h 2133"/>
                  <a:gd name="T8" fmla="*/ 35 w 2005"/>
                  <a:gd name="T9" fmla="*/ 761 h 2133"/>
                  <a:gd name="T10" fmla="*/ 50 w 2005"/>
                  <a:gd name="T11" fmla="*/ 621 h 2133"/>
                  <a:gd name="T12" fmla="*/ 191 w 2005"/>
                  <a:gd name="T13" fmla="*/ 636 h 2133"/>
                  <a:gd name="T14" fmla="*/ 1136 w 2005"/>
                  <a:gd name="T15" fmla="*/ 1808 h 2133"/>
                  <a:gd name="T16" fmla="*/ 1346 w 2005"/>
                  <a:gd name="T17" fmla="*/ 1931 h 2133"/>
                  <a:gd name="T18" fmla="*/ 1600 w 2005"/>
                  <a:gd name="T19" fmla="*/ 1759 h 2133"/>
                  <a:gd name="T20" fmla="*/ 1618 w 2005"/>
                  <a:gd name="T21" fmla="*/ 1742 h 2133"/>
                  <a:gd name="T22" fmla="*/ 1664 w 2005"/>
                  <a:gd name="T23" fmla="*/ 1701 h 2133"/>
                  <a:gd name="T24" fmla="*/ 1743 w 2005"/>
                  <a:gd name="T25" fmla="*/ 1608 h 2133"/>
                  <a:gd name="T26" fmla="*/ 1638 w 2005"/>
                  <a:gd name="T27" fmla="*/ 1304 h 2133"/>
                  <a:gd name="T28" fmla="*/ 1002 w 2005"/>
                  <a:gd name="T29" fmla="*/ 559 h 2133"/>
                  <a:gd name="T30" fmla="*/ 675 w 2005"/>
                  <a:gd name="T31" fmla="*/ 176 h 2133"/>
                  <a:gd name="T32" fmla="*/ 686 w 2005"/>
                  <a:gd name="T33" fmla="*/ 36 h 2133"/>
                  <a:gd name="T34" fmla="*/ 827 w 2005"/>
                  <a:gd name="T35" fmla="*/ 47 h 2133"/>
                  <a:gd name="T36" fmla="*/ 1154 w 2005"/>
                  <a:gd name="T37" fmla="*/ 429 h 2133"/>
                  <a:gd name="T38" fmla="*/ 1790 w 2005"/>
                  <a:gd name="T39" fmla="*/ 1174 h 2133"/>
                  <a:gd name="T40" fmla="*/ 1933 w 2005"/>
                  <a:gd name="T41" fmla="*/ 1672 h 2133"/>
                  <a:gd name="T42" fmla="*/ 1795 w 2005"/>
                  <a:gd name="T43" fmla="*/ 1852 h 2133"/>
                  <a:gd name="T44" fmla="*/ 1757 w 2005"/>
                  <a:gd name="T45" fmla="*/ 1886 h 2133"/>
                  <a:gd name="T46" fmla="*/ 1740 w 2005"/>
                  <a:gd name="T47" fmla="*/ 1902 h 2133"/>
                  <a:gd name="T48" fmla="*/ 1374 w 2005"/>
                  <a:gd name="T49" fmla="*/ 2130 h 2133"/>
                  <a:gd name="T50" fmla="*/ 1330 w 2005"/>
                  <a:gd name="T51" fmla="*/ 2133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5" h="2133">
                    <a:moveTo>
                      <a:pt x="1330" y="2133"/>
                    </a:moveTo>
                    <a:cubicBezTo>
                      <a:pt x="1185" y="2133"/>
                      <a:pt x="1076" y="2028"/>
                      <a:pt x="994" y="1950"/>
                    </a:cubicBezTo>
                    <a:lnTo>
                      <a:pt x="993" y="1948"/>
                    </a:lnTo>
                    <a:cubicBezTo>
                      <a:pt x="990" y="1945"/>
                      <a:pt x="987" y="1941"/>
                      <a:pt x="984" y="1938"/>
                    </a:cubicBezTo>
                    <a:lnTo>
                      <a:pt x="35" y="761"/>
                    </a:lnTo>
                    <a:cubicBezTo>
                      <a:pt x="0" y="718"/>
                      <a:pt x="7" y="655"/>
                      <a:pt x="50" y="621"/>
                    </a:cubicBezTo>
                    <a:cubicBezTo>
                      <a:pt x="93" y="586"/>
                      <a:pt x="156" y="592"/>
                      <a:pt x="191" y="636"/>
                    </a:cubicBezTo>
                    <a:lnTo>
                      <a:pt x="1136" y="1808"/>
                    </a:lnTo>
                    <a:cubicBezTo>
                      <a:pt x="1205" y="1874"/>
                      <a:pt x="1276" y="1941"/>
                      <a:pt x="1346" y="1931"/>
                    </a:cubicBezTo>
                    <a:cubicBezTo>
                      <a:pt x="1437" y="1918"/>
                      <a:pt x="1524" y="1834"/>
                      <a:pt x="1600" y="1759"/>
                    </a:cubicBezTo>
                    <a:lnTo>
                      <a:pt x="1618" y="1742"/>
                    </a:lnTo>
                    <a:cubicBezTo>
                      <a:pt x="1634" y="1727"/>
                      <a:pt x="1649" y="1714"/>
                      <a:pt x="1664" y="1701"/>
                    </a:cubicBezTo>
                    <a:cubicBezTo>
                      <a:pt x="1706" y="1665"/>
                      <a:pt x="1732" y="1640"/>
                      <a:pt x="1743" y="1608"/>
                    </a:cubicBezTo>
                    <a:cubicBezTo>
                      <a:pt x="1775" y="1513"/>
                      <a:pt x="1710" y="1389"/>
                      <a:pt x="1638" y="1304"/>
                    </a:cubicBezTo>
                    <a:cubicBezTo>
                      <a:pt x="1426" y="1055"/>
                      <a:pt x="1210" y="803"/>
                      <a:pt x="1002" y="559"/>
                    </a:cubicBezTo>
                    <a:cubicBezTo>
                      <a:pt x="893" y="432"/>
                      <a:pt x="784" y="305"/>
                      <a:pt x="675" y="176"/>
                    </a:cubicBezTo>
                    <a:cubicBezTo>
                      <a:pt x="639" y="135"/>
                      <a:pt x="644" y="72"/>
                      <a:pt x="686" y="36"/>
                    </a:cubicBezTo>
                    <a:cubicBezTo>
                      <a:pt x="728" y="0"/>
                      <a:pt x="791" y="5"/>
                      <a:pt x="827" y="47"/>
                    </a:cubicBezTo>
                    <a:cubicBezTo>
                      <a:pt x="936" y="174"/>
                      <a:pt x="1045" y="302"/>
                      <a:pt x="1154" y="429"/>
                    </a:cubicBezTo>
                    <a:cubicBezTo>
                      <a:pt x="1362" y="672"/>
                      <a:pt x="1578" y="926"/>
                      <a:pt x="1790" y="1174"/>
                    </a:cubicBezTo>
                    <a:cubicBezTo>
                      <a:pt x="1857" y="1253"/>
                      <a:pt x="2005" y="1459"/>
                      <a:pt x="1933" y="1672"/>
                    </a:cubicBezTo>
                    <a:cubicBezTo>
                      <a:pt x="1903" y="1758"/>
                      <a:pt x="1843" y="1810"/>
                      <a:pt x="1795" y="1852"/>
                    </a:cubicBezTo>
                    <a:cubicBezTo>
                      <a:pt x="1782" y="1863"/>
                      <a:pt x="1769" y="1874"/>
                      <a:pt x="1757" y="1886"/>
                    </a:cubicBezTo>
                    <a:lnTo>
                      <a:pt x="1740" y="1902"/>
                    </a:lnTo>
                    <a:cubicBezTo>
                      <a:pt x="1646" y="1994"/>
                      <a:pt x="1530" y="2106"/>
                      <a:pt x="1374" y="2130"/>
                    </a:cubicBezTo>
                    <a:cubicBezTo>
                      <a:pt x="1359" y="2132"/>
                      <a:pt x="1344" y="2133"/>
                      <a:pt x="1330" y="21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319">
                <a:extLst>
                  <a:ext uri="{FF2B5EF4-FFF2-40B4-BE49-F238E27FC236}">
                    <a16:creationId xmlns:a16="http://schemas.microsoft.com/office/drawing/2014/main" id="{78FC84EA-14AB-9B75-E87F-3A22B28412A5}"/>
                  </a:ext>
                </a:extLst>
              </p:cNvPr>
              <p:cNvSpPr>
                <a:spLocks/>
              </p:cNvSpPr>
              <p:nvPr/>
            </p:nvSpPr>
            <p:spPr bwMode="auto">
              <a:xfrm>
                <a:off x="5189482" y="430215"/>
                <a:ext cx="36513" cy="77788"/>
              </a:xfrm>
              <a:custGeom>
                <a:avLst/>
                <a:gdLst>
                  <a:gd name="T0" fmla="*/ 914 w 1027"/>
                  <a:gd name="T1" fmla="*/ 2109 h 2109"/>
                  <a:gd name="T2" fmla="*/ 879 w 1027"/>
                  <a:gd name="T3" fmla="*/ 2102 h 2109"/>
                  <a:gd name="T4" fmla="*/ 0 w 1027"/>
                  <a:gd name="T5" fmla="*/ 840 h 2109"/>
                  <a:gd name="T6" fmla="*/ 254 w 1027"/>
                  <a:gd name="T7" fmla="*/ 55 h 2109"/>
                  <a:gd name="T8" fmla="*/ 393 w 1027"/>
                  <a:gd name="T9" fmla="*/ 32 h 2109"/>
                  <a:gd name="T10" fmla="*/ 416 w 1027"/>
                  <a:gd name="T11" fmla="*/ 172 h 2109"/>
                  <a:gd name="T12" fmla="*/ 200 w 1027"/>
                  <a:gd name="T13" fmla="*/ 840 h 2109"/>
                  <a:gd name="T14" fmla="*/ 949 w 1027"/>
                  <a:gd name="T15" fmla="*/ 1915 h 2109"/>
                  <a:gd name="T16" fmla="*/ 1008 w 1027"/>
                  <a:gd name="T17" fmla="*/ 2043 h 2109"/>
                  <a:gd name="T18" fmla="*/ 914 w 1027"/>
                  <a:gd name="T1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7" h="2109">
                    <a:moveTo>
                      <a:pt x="914" y="2109"/>
                    </a:moveTo>
                    <a:cubicBezTo>
                      <a:pt x="903" y="2109"/>
                      <a:pt x="891" y="2107"/>
                      <a:pt x="879" y="2102"/>
                    </a:cubicBezTo>
                    <a:cubicBezTo>
                      <a:pt x="354" y="1908"/>
                      <a:pt x="0" y="1402"/>
                      <a:pt x="0" y="840"/>
                    </a:cubicBezTo>
                    <a:cubicBezTo>
                      <a:pt x="0" y="557"/>
                      <a:pt x="88" y="285"/>
                      <a:pt x="254" y="55"/>
                    </a:cubicBezTo>
                    <a:cubicBezTo>
                      <a:pt x="286" y="9"/>
                      <a:pt x="349" y="0"/>
                      <a:pt x="393" y="32"/>
                    </a:cubicBezTo>
                    <a:cubicBezTo>
                      <a:pt x="438" y="65"/>
                      <a:pt x="448" y="126"/>
                      <a:pt x="416" y="172"/>
                    </a:cubicBezTo>
                    <a:cubicBezTo>
                      <a:pt x="275" y="367"/>
                      <a:pt x="200" y="599"/>
                      <a:pt x="200" y="840"/>
                    </a:cubicBezTo>
                    <a:cubicBezTo>
                      <a:pt x="200" y="1318"/>
                      <a:pt x="501" y="1749"/>
                      <a:pt x="949" y="1915"/>
                    </a:cubicBezTo>
                    <a:cubicBezTo>
                      <a:pt x="1000" y="1933"/>
                      <a:pt x="1027" y="1991"/>
                      <a:pt x="1008" y="2043"/>
                    </a:cubicBezTo>
                    <a:cubicBezTo>
                      <a:pt x="993" y="2084"/>
                      <a:pt x="955" y="2109"/>
                      <a:pt x="914" y="210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20">
                <a:extLst>
                  <a:ext uri="{FF2B5EF4-FFF2-40B4-BE49-F238E27FC236}">
                    <a16:creationId xmlns:a16="http://schemas.microsoft.com/office/drawing/2014/main" id="{EC9750A7-E565-7244-2FEA-CAF6A4193AA0}"/>
                  </a:ext>
                </a:extLst>
              </p:cNvPr>
              <p:cNvSpPr>
                <a:spLocks/>
              </p:cNvSpPr>
              <p:nvPr/>
            </p:nvSpPr>
            <p:spPr bwMode="auto">
              <a:xfrm>
                <a:off x="5210176" y="415926"/>
                <a:ext cx="12700" cy="11113"/>
              </a:xfrm>
              <a:custGeom>
                <a:avLst/>
                <a:gdLst>
                  <a:gd name="T0" fmla="*/ 114 w 340"/>
                  <a:gd name="T1" fmla="*/ 277 h 277"/>
                  <a:gd name="T2" fmla="*/ 30 w 340"/>
                  <a:gd name="T3" fmla="*/ 230 h 277"/>
                  <a:gd name="T4" fmla="*/ 61 w 340"/>
                  <a:gd name="T5" fmla="*/ 92 h 277"/>
                  <a:gd name="T6" fmla="*/ 182 w 340"/>
                  <a:gd name="T7" fmla="*/ 25 h 277"/>
                  <a:gd name="T8" fmla="*/ 316 w 340"/>
                  <a:gd name="T9" fmla="*/ 69 h 277"/>
                  <a:gd name="T10" fmla="*/ 270 w 340"/>
                  <a:gd name="T11" fmla="*/ 204 h 277"/>
                  <a:gd name="T12" fmla="*/ 168 w 340"/>
                  <a:gd name="T13" fmla="*/ 261 h 277"/>
                  <a:gd name="T14" fmla="*/ 114 w 340"/>
                  <a:gd name="T15" fmla="*/ 277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277">
                    <a:moveTo>
                      <a:pt x="114" y="277"/>
                    </a:moveTo>
                    <a:cubicBezTo>
                      <a:pt x="81" y="277"/>
                      <a:pt x="49" y="260"/>
                      <a:pt x="30" y="230"/>
                    </a:cubicBezTo>
                    <a:cubicBezTo>
                      <a:pt x="0" y="183"/>
                      <a:pt x="14" y="121"/>
                      <a:pt x="61" y="92"/>
                    </a:cubicBezTo>
                    <a:cubicBezTo>
                      <a:pt x="100" y="67"/>
                      <a:pt x="141" y="44"/>
                      <a:pt x="182" y="25"/>
                    </a:cubicBezTo>
                    <a:cubicBezTo>
                      <a:pt x="231" y="0"/>
                      <a:pt x="291" y="20"/>
                      <a:pt x="316" y="69"/>
                    </a:cubicBezTo>
                    <a:cubicBezTo>
                      <a:pt x="340" y="119"/>
                      <a:pt x="320" y="179"/>
                      <a:pt x="270" y="204"/>
                    </a:cubicBezTo>
                    <a:cubicBezTo>
                      <a:pt x="235" y="221"/>
                      <a:pt x="201" y="241"/>
                      <a:pt x="168" y="261"/>
                    </a:cubicBezTo>
                    <a:cubicBezTo>
                      <a:pt x="151" y="271"/>
                      <a:pt x="132" y="277"/>
                      <a:pt x="114" y="27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 name="ZoneTexte 7">
            <a:extLst>
              <a:ext uri="{FF2B5EF4-FFF2-40B4-BE49-F238E27FC236}">
                <a16:creationId xmlns:a16="http://schemas.microsoft.com/office/drawing/2014/main" id="{3188E830-80AB-2FCB-D77E-2EEFDFF414D8}"/>
              </a:ext>
            </a:extLst>
          </p:cNvPr>
          <p:cNvSpPr txBox="1"/>
          <p:nvPr/>
        </p:nvSpPr>
        <p:spPr>
          <a:xfrm>
            <a:off x="7645718" y="2518040"/>
            <a:ext cx="6190081" cy="707886"/>
          </a:xfrm>
          <a:prstGeom prst="rect">
            <a:avLst/>
          </a:prstGeom>
          <a:noFill/>
        </p:spPr>
        <p:txBody>
          <a:bodyPr wrap="square" rtlCol="0">
            <a:spAutoFit/>
          </a:bodyPr>
          <a:lstStyle/>
          <a:p>
            <a:r>
              <a:rPr lang="fr-FR" sz="2400" b="1" dirty="0">
                <a:solidFill>
                  <a:srgbClr val="ED1A3B"/>
                </a:solidFill>
                <a:ea typeface="Verdana" panose="020B0604030504040204" pitchFamily="34" charset="0"/>
              </a:rPr>
              <a:t>40 600 </a:t>
            </a:r>
            <a:r>
              <a:rPr lang="fr-FR" sz="1600" b="1" dirty="0">
                <a:solidFill>
                  <a:srgbClr val="ED1A3B"/>
                </a:solidFill>
                <a:ea typeface="Verdana" panose="020B0604030504040204" pitchFamily="34" charset="0"/>
              </a:rPr>
              <a:t>emplois </a:t>
            </a:r>
            <a:r>
              <a:rPr lang="fr-FR" sz="1600" dirty="0">
                <a:solidFill>
                  <a:srgbClr val="ED1A3B"/>
                </a:solidFill>
                <a:ea typeface="Verdana" panose="020B0604030504040204" pitchFamily="34" charset="0"/>
              </a:rPr>
              <a:t>hautement qualifiés</a:t>
            </a:r>
          </a:p>
          <a:p>
            <a:r>
              <a:rPr lang="fr-FR" sz="1600" dirty="0">
                <a:solidFill>
                  <a:srgbClr val="ED1A3B"/>
                </a:solidFill>
                <a:ea typeface="Verdana" panose="020B0604030504040204" pitchFamily="34" charset="0"/>
              </a:rPr>
              <a:t>dont : </a:t>
            </a:r>
          </a:p>
        </p:txBody>
      </p:sp>
      <p:sp>
        <p:nvSpPr>
          <p:cNvPr id="6" name="Text Box 12">
            <a:extLst>
              <a:ext uri="{FF2B5EF4-FFF2-40B4-BE49-F238E27FC236}">
                <a16:creationId xmlns:a16="http://schemas.microsoft.com/office/drawing/2014/main" id="{42E5B4B4-2EE4-8CDD-5245-91B2FC0BCC02}"/>
              </a:ext>
            </a:extLst>
          </p:cNvPr>
          <p:cNvSpPr txBox="1">
            <a:spLocks noChangeArrowheads="1"/>
          </p:cNvSpPr>
          <p:nvPr/>
        </p:nvSpPr>
        <p:spPr bwMode="auto">
          <a:xfrm flipH="1">
            <a:off x="8849254" y="3179799"/>
            <a:ext cx="2403741" cy="31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2000" b="1">
                <a:solidFill>
                  <a:srgbClr val="ED1A3B"/>
                </a:solidFill>
                <a:ea typeface="Source Sans Pro" charset="0"/>
                <a:cs typeface="Source Sans Pro" charset="0"/>
              </a:rPr>
              <a:t>7 600 </a:t>
            </a:r>
            <a:r>
              <a:rPr lang="fr-FR" sz="1600">
                <a:solidFill>
                  <a:srgbClr val="ED1A3B"/>
                </a:solidFill>
                <a:ea typeface="Source Sans Pro" charset="0"/>
                <a:cs typeface="Source Sans Pro" charset="0"/>
              </a:rPr>
              <a:t>emplois R</a:t>
            </a:r>
            <a:r>
              <a:rPr lang="fr-FR" sz="1600">
                <a:solidFill>
                  <a:srgbClr val="ED1A3B"/>
                </a:solidFill>
                <a:ea typeface="Source Sans Pro" charset="0"/>
                <a:cs typeface="Arial" panose="020B0604020202020204" pitchFamily="34" charset="0"/>
              </a:rPr>
              <a:t>&amp;</a:t>
            </a:r>
            <a:r>
              <a:rPr lang="fr-FR" sz="1600">
                <a:solidFill>
                  <a:srgbClr val="ED1A3B"/>
                </a:solidFill>
                <a:ea typeface="Source Sans Pro" charset="0"/>
                <a:cs typeface="Source Sans Pro" charset="0"/>
              </a:rPr>
              <a:t>D</a:t>
            </a:r>
          </a:p>
        </p:txBody>
      </p:sp>
      <p:sp>
        <p:nvSpPr>
          <p:cNvPr id="7" name="Text Box 12">
            <a:extLst>
              <a:ext uri="{FF2B5EF4-FFF2-40B4-BE49-F238E27FC236}">
                <a16:creationId xmlns:a16="http://schemas.microsoft.com/office/drawing/2014/main" id="{C4F683F8-103C-8611-BB70-EA865492725E}"/>
              </a:ext>
            </a:extLst>
          </p:cNvPr>
          <p:cNvSpPr txBox="1">
            <a:spLocks noChangeArrowheads="1"/>
          </p:cNvSpPr>
          <p:nvPr/>
        </p:nvSpPr>
        <p:spPr bwMode="auto">
          <a:xfrm flipH="1">
            <a:off x="8849254" y="3619500"/>
            <a:ext cx="4103598" cy="2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r>
              <a:rPr lang="fr-FR" sz="2000" b="1">
                <a:solidFill>
                  <a:srgbClr val="ED1A3B"/>
                </a:solidFill>
                <a:ea typeface="Source Sans Pro" charset="0"/>
                <a:cs typeface="Source Sans Pro" charset="0"/>
              </a:rPr>
              <a:t>16 300 </a:t>
            </a:r>
            <a:r>
              <a:rPr lang="fr-FR" sz="1600">
                <a:solidFill>
                  <a:srgbClr val="ED1A3B"/>
                </a:solidFill>
                <a:ea typeface="Source Sans Pro" charset="0"/>
                <a:cs typeface="Source Sans Pro" charset="0"/>
              </a:rPr>
              <a:t>emplois de production</a:t>
            </a:r>
          </a:p>
        </p:txBody>
      </p:sp>
      <p:pic>
        <p:nvPicPr>
          <p:cNvPr id="10" name="Graphique 9">
            <a:extLst>
              <a:ext uri="{FF2B5EF4-FFF2-40B4-BE49-F238E27FC236}">
                <a16:creationId xmlns:a16="http://schemas.microsoft.com/office/drawing/2014/main" id="{1B381450-9CB5-EF62-D02E-E0257E29FC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2931" y="3077773"/>
            <a:ext cx="515250" cy="515250"/>
          </a:xfrm>
          <a:prstGeom prst="rect">
            <a:avLst/>
          </a:prstGeom>
        </p:spPr>
      </p:pic>
      <p:pic>
        <p:nvPicPr>
          <p:cNvPr id="11" name="Graphique 10">
            <a:extLst>
              <a:ext uri="{FF2B5EF4-FFF2-40B4-BE49-F238E27FC236}">
                <a16:creationId xmlns:a16="http://schemas.microsoft.com/office/drawing/2014/main" id="{996C46A1-7D7C-5E89-AE69-8BDB25E2063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72933" y="3500867"/>
            <a:ext cx="515250" cy="515250"/>
          </a:xfrm>
          <a:prstGeom prst="rect">
            <a:avLst/>
          </a:prstGeom>
        </p:spPr>
      </p:pic>
    </p:spTree>
    <p:extLst>
      <p:ext uri="{BB962C8B-B14F-4D97-AF65-F5344CB8AC3E}">
        <p14:creationId xmlns:p14="http://schemas.microsoft.com/office/powerpoint/2010/main" val="244094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2FAFA5-6717-613E-B7C4-85D06415B643}"/>
              </a:ext>
            </a:extLst>
          </p:cNvPr>
          <p:cNvSpPr/>
          <p:nvPr/>
        </p:nvSpPr>
        <p:spPr bwMode="auto">
          <a:xfrm>
            <a:off x="8130666" y="2624856"/>
            <a:ext cx="1729342" cy="1387229"/>
          </a:xfrm>
          <a:prstGeom prst="rect">
            <a:avLst/>
          </a:prstGeom>
          <a:solidFill>
            <a:schemeClr val="bg1"/>
          </a:solidFill>
          <a:ln w="6350">
            <a:solidFill>
              <a:schemeClr val="bg1">
                <a:lumMod val="85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23" name="Rectangle 22">
            <a:extLst>
              <a:ext uri="{FF2B5EF4-FFF2-40B4-BE49-F238E27FC236}">
                <a16:creationId xmlns:a16="http://schemas.microsoft.com/office/drawing/2014/main" id="{75CC4526-9451-BDBB-1E8C-74D74CA995DB}"/>
              </a:ext>
            </a:extLst>
          </p:cNvPr>
          <p:cNvSpPr/>
          <p:nvPr/>
        </p:nvSpPr>
        <p:spPr bwMode="auto">
          <a:xfrm>
            <a:off x="2331219" y="1932360"/>
            <a:ext cx="1751664" cy="1328804"/>
          </a:xfrm>
          <a:prstGeom prst="rect">
            <a:avLst/>
          </a:prstGeom>
          <a:solidFill>
            <a:schemeClr val="bg1"/>
          </a:solidFill>
          <a:ln w="6350">
            <a:solidFill>
              <a:schemeClr val="bg1">
                <a:lumMod val="85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22" name="Rectangle : coins arrondis 21">
            <a:extLst>
              <a:ext uri="{FF2B5EF4-FFF2-40B4-BE49-F238E27FC236}">
                <a16:creationId xmlns:a16="http://schemas.microsoft.com/office/drawing/2014/main" id="{D284897B-FF43-2512-C8DE-F27D55236D31}"/>
              </a:ext>
            </a:extLst>
          </p:cNvPr>
          <p:cNvSpPr/>
          <p:nvPr/>
        </p:nvSpPr>
        <p:spPr>
          <a:xfrm>
            <a:off x="6685935" y="3793718"/>
            <a:ext cx="566361" cy="266535"/>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708475F-401E-242D-30AB-AEE8FA84D149}"/>
              </a:ext>
            </a:extLst>
          </p:cNvPr>
          <p:cNvSpPr>
            <a:spLocks noGrp="1"/>
          </p:cNvSpPr>
          <p:nvPr>
            <p:ph type="title"/>
          </p:nvPr>
        </p:nvSpPr>
        <p:spPr>
          <a:xfrm>
            <a:off x="334047" y="780460"/>
            <a:ext cx="12925297" cy="627118"/>
          </a:xfrm>
        </p:spPr>
        <p:txBody>
          <a:bodyPr/>
          <a:lstStyle/>
          <a:p>
            <a:r>
              <a:rPr lang="fr-FR" sz="2400" dirty="0"/>
              <a:t>surcoûts spécifiques Absorbés Par la </a:t>
            </a:r>
            <a:r>
              <a:rPr lang="fr-FR" sz="2400" dirty="0" err="1"/>
              <a:t>supply</a:t>
            </a:r>
            <a:r>
              <a:rPr lang="fr-FR" sz="2400" dirty="0"/>
              <a:t> </a:t>
            </a:r>
            <a:r>
              <a:rPr lang="fr-FR" sz="2400" dirty="0" err="1"/>
              <a:t>chain</a:t>
            </a:r>
            <a:r>
              <a:rPr lang="fr-FR" sz="2400" dirty="0"/>
              <a:t> </a:t>
            </a:r>
            <a:r>
              <a:rPr lang="fr-FR" sz="2400" dirty="0" err="1"/>
              <a:t>PHARMAceutique</a:t>
            </a:r>
            <a:endParaRPr lang="fr-FR" sz="2400" dirty="0"/>
          </a:p>
        </p:txBody>
      </p:sp>
      <p:sp>
        <p:nvSpPr>
          <p:cNvPr id="12" name="Espace réservé du texte 5">
            <a:extLst>
              <a:ext uri="{FF2B5EF4-FFF2-40B4-BE49-F238E27FC236}">
                <a16:creationId xmlns:a16="http://schemas.microsoft.com/office/drawing/2014/main" id="{70C6CA4A-0A97-CD1A-77A5-8AD731E6D2EA}"/>
              </a:ext>
            </a:extLst>
          </p:cNvPr>
          <p:cNvSpPr txBox="1">
            <a:spLocks/>
          </p:cNvSpPr>
          <p:nvPr/>
        </p:nvSpPr>
        <p:spPr>
          <a:xfrm>
            <a:off x="1577975" y="6272411"/>
            <a:ext cx="9332661" cy="307777"/>
          </a:xfrm>
          <a:prstGeom prst="rect">
            <a:avLst/>
          </a:prstGeom>
        </p:spPr>
        <p:txBody>
          <a:bodyPr lIns="0"/>
          <a:lstStyle>
            <a:defPPr>
              <a:defRPr lang="fr-FR"/>
            </a:defPPr>
            <a:lvl1pPr>
              <a:defRPr sz="1000">
                <a:solidFill>
                  <a:srgbClr val="404040">
                    <a:lumMod val="60000"/>
                    <a:lumOff val="40000"/>
                  </a:srgbClr>
                </a:solidFill>
                <a:ea typeface="Source Sans Pro Light" panose="020B0403030403020204" pitchFamily="34" charset="0"/>
                <a:cs typeface="Source Sans Pro Light" panose="020B0403030403020204" pitchFamily="34" charset="0"/>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endParaRPr lang="fr-FR"/>
          </a:p>
        </p:txBody>
      </p:sp>
      <p:cxnSp>
        <p:nvCxnSpPr>
          <p:cNvPr id="65" name="Straight Arrow Connector 20">
            <a:extLst>
              <a:ext uri="{FF2B5EF4-FFF2-40B4-BE49-F238E27FC236}">
                <a16:creationId xmlns:a16="http://schemas.microsoft.com/office/drawing/2014/main" id="{E4CD6C42-2B82-C51C-A8A3-8CEBA03DF6BF}"/>
              </a:ext>
            </a:extLst>
          </p:cNvPr>
          <p:cNvCxnSpPr>
            <a:cxnSpLocks/>
          </p:cNvCxnSpPr>
          <p:nvPr/>
        </p:nvCxnSpPr>
        <p:spPr>
          <a:xfrm>
            <a:off x="2031207" y="6638402"/>
            <a:ext cx="8467411" cy="19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0FA1174-3295-1B67-54D2-C6D786D7BAD7}"/>
              </a:ext>
            </a:extLst>
          </p:cNvPr>
          <p:cNvSpPr/>
          <p:nvPr/>
        </p:nvSpPr>
        <p:spPr bwMode="auto">
          <a:xfrm>
            <a:off x="4230843" y="2608061"/>
            <a:ext cx="1725294" cy="1387229"/>
          </a:xfrm>
          <a:prstGeom prst="rect">
            <a:avLst/>
          </a:prstGeom>
          <a:solidFill>
            <a:schemeClr val="bg1"/>
          </a:solidFill>
          <a:ln w="6350">
            <a:solidFill>
              <a:schemeClr val="bg1">
                <a:lumMod val="85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68" name="Rectangle 67">
            <a:extLst>
              <a:ext uri="{FF2B5EF4-FFF2-40B4-BE49-F238E27FC236}">
                <a16:creationId xmlns:a16="http://schemas.microsoft.com/office/drawing/2014/main" id="{E0778FD3-41A4-844B-6E99-6D1A391CCFD1}"/>
              </a:ext>
            </a:extLst>
          </p:cNvPr>
          <p:cNvSpPr/>
          <p:nvPr/>
        </p:nvSpPr>
        <p:spPr bwMode="auto">
          <a:xfrm>
            <a:off x="3995206" y="4077549"/>
            <a:ext cx="2172664" cy="2010743"/>
          </a:xfrm>
          <a:prstGeom prst="rect">
            <a:avLst/>
          </a:prstGeom>
        </p:spPr>
        <p:txBody>
          <a:bodyPr wrap="square">
            <a:spAutoFit/>
          </a:bodyPr>
          <a:lstStyle/>
          <a:p>
            <a:pPr algn="ctr">
              <a:lnSpc>
                <a:spcPct val="107000"/>
              </a:lnSpc>
              <a:spcAft>
                <a:spcPts val="600"/>
              </a:spcAft>
            </a:pPr>
            <a:r>
              <a:rPr lang="fr-FR" sz="1200" b="1" dirty="0">
                <a:solidFill>
                  <a:schemeClr val="tx1">
                    <a:lumMod val="95000"/>
                    <a:lumOff val="5000"/>
                  </a:schemeClr>
                </a:solidFill>
                <a:latin typeface="+mj-lt"/>
                <a:ea typeface="Cambria" panose="02040503050406030204" pitchFamily="18" charset="0"/>
                <a:cs typeface="Times New Roman" panose="02020603050405020304" pitchFamily="18" charset="0"/>
              </a:rPr>
              <a:t>Tous les titulaires d’une AMM de médicament chimique doivent procéder à une </a:t>
            </a:r>
            <a:r>
              <a:rPr lang="fr-FR" sz="1200" b="1" dirty="0">
                <a:solidFill>
                  <a:srgbClr val="ED1A3B"/>
                </a:solidFill>
                <a:latin typeface="+mj-lt"/>
                <a:ea typeface="Cambria" panose="02040503050406030204" pitchFamily="18" charset="0"/>
                <a:cs typeface="Times New Roman" panose="02020603050405020304" pitchFamily="18" charset="0"/>
              </a:rPr>
              <a:t>évaluation des risques liés à la présence de nitrosamines</a:t>
            </a:r>
          </a:p>
          <a:p>
            <a:pPr algn="ctr">
              <a:lnSpc>
                <a:spcPct val="107000"/>
              </a:lnSpc>
              <a:spcAft>
                <a:spcPts val="600"/>
              </a:spcAft>
            </a:pPr>
            <a:r>
              <a:rPr lang="en-US" sz="1200" b="1" dirty="0" err="1">
                <a:solidFill>
                  <a:schemeClr val="tx1">
                    <a:lumMod val="95000"/>
                    <a:lumOff val="5000"/>
                  </a:schemeClr>
                </a:solidFill>
                <a:latin typeface="+mj-lt"/>
                <a:ea typeface="Cambria" panose="02040503050406030204" pitchFamily="18" charset="0"/>
                <a:cs typeface="Times New Roman" panose="02020603050405020304" pitchFamily="18" charset="0"/>
              </a:rPr>
              <a:t>Etendu</a:t>
            </a:r>
            <a:r>
              <a:rPr lang="en-US" sz="1200" b="1" dirty="0">
                <a:solidFill>
                  <a:schemeClr val="tx1">
                    <a:lumMod val="95000"/>
                    <a:lumOff val="5000"/>
                  </a:schemeClr>
                </a:solidFill>
                <a:latin typeface="+mj-lt"/>
                <a:ea typeface="Cambria" panose="02040503050406030204" pitchFamily="18" charset="0"/>
                <a:cs typeface="Times New Roman" panose="02020603050405020304" pitchFamily="18" charset="0"/>
              </a:rPr>
              <a:t> aux </a:t>
            </a:r>
            <a:r>
              <a:rPr lang="en-US" sz="1200" b="1" dirty="0" err="1">
                <a:solidFill>
                  <a:schemeClr val="tx1">
                    <a:lumMod val="95000"/>
                    <a:lumOff val="5000"/>
                  </a:schemeClr>
                </a:solidFill>
                <a:latin typeface="+mj-lt"/>
                <a:ea typeface="Cambria" panose="02040503050406030204" pitchFamily="18" charset="0"/>
                <a:cs typeface="Times New Roman" panose="02020603050405020304" pitchFamily="18" charset="0"/>
              </a:rPr>
              <a:t>médicaments</a:t>
            </a:r>
            <a:r>
              <a:rPr lang="en-US" sz="1200" b="1" dirty="0">
                <a:solidFill>
                  <a:schemeClr val="tx1">
                    <a:lumMod val="95000"/>
                    <a:lumOff val="5000"/>
                  </a:schemeClr>
                </a:solidFill>
                <a:latin typeface="+mj-lt"/>
                <a:ea typeface="Cambria" panose="02040503050406030204" pitchFamily="18" charset="0"/>
                <a:cs typeface="Times New Roman" panose="02020603050405020304" pitchFamily="18" charset="0"/>
              </a:rPr>
              <a:t> </a:t>
            </a:r>
            <a:r>
              <a:rPr lang="en-US" sz="1200" b="1" dirty="0" err="1">
                <a:solidFill>
                  <a:schemeClr val="tx1">
                    <a:lumMod val="95000"/>
                    <a:lumOff val="5000"/>
                  </a:schemeClr>
                </a:solidFill>
                <a:latin typeface="+mj-lt"/>
                <a:ea typeface="Cambria" panose="02040503050406030204" pitchFamily="18" charset="0"/>
                <a:cs typeface="Times New Roman" panose="02020603050405020304" pitchFamily="18" charset="0"/>
              </a:rPr>
              <a:t>biologiques</a:t>
            </a:r>
            <a:r>
              <a:rPr lang="en-US" sz="1200" b="1" dirty="0">
                <a:solidFill>
                  <a:schemeClr val="tx1">
                    <a:lumMod val="95000"/>
                    <a:lumOff val="5000"/>
                  </a:schemeClr>
                </a:solidFill>
                <a:latin typeface="+mj-lt"/>
                <a:ea typeface="Cambria" panose="02040503050406030204" pitchFamily="18" charset="0"/>
                <a:cs typeface="Times New Roman" panose="02020603050405020304" pitchFamily="18" charset="0"/>
              </a:rPr>
              <a:t> </a:t>
            </a:r>
            <a:r>
              <a:rPr lang="en-US" sz="1200" b="1" dirty="0" err="1">
                <a:solidFill>
                  <a:schemeClr val="tx1">
                    <a:lumMod val="95000"/>
                    <a:lumOff val="5000"/>
                  </a:schemeClr>
                </a:solidFill>
                <a:latin typeface="+mj-lt"/>
                <a:ea typeface="Cambria" panose="02040503050406030204" pitchFamily="18" charset="0"/>
                <a:cs typeface="Times New Roman" panose="02020603050405020304" pitchFamily="18" charset="0"/>
              </a:rPr>
              <a:t>en</a:t>
            </a:r>
            <a:r>
              <a:rPr lang="en-US" sz="1200" b="1" dirty="0">
                <a:solidFill>
                  <a:schemeClr val="tx1">
                    <a:lumMod val="95000"/>
                    <a:lumOff val="5000"/>
                  </a:schemeClr>
                </a:solidFill>
                <a:latin typeface="+mj-lt"/>
                <a:ea typeface="Cambria" panose="02040503050406030204" pitchFamily="18" charset="0"/>
                <a:cs typeface="Times New Roman" panose="02020603050405020304" pitchFamily="18" charset="0"/>
              </a:rPr>
              <a:t> 2020 </a:t>
            </a:r>
          </a:p>
          <a:p>
            <a:pPr algn="ctr">
              <a:lnSpc>
                <a:spcPct val="107000"/>
              </a:lnSpc>
              <a:spcAft>
                <a:spcPts val="600"/>
              </a:spcAft>
            </a:pPr>
            <a:r>
              <a:rPr lang="en-US" sz="1200" b="1" i="1" dirty="0" err="1">
                <a:solidFill>
                  <a:schemeClr val="tx1">
                    <a:lumMod val="95000"/>
                    <a:lumOff val="5000"/>
                  </a:schemeClr>
                </a:solidFill>
                <a:latin typeface="+mj-lt"/>
                <a:ea typeface="Cambria" panose="02040503050406030204" pitchFamily="18" charset="0"/>
                <a:cs typeface="Times New Roman" panose="02020603050405020304" pitchFamily="18" charset="0"/>
              </a:rPr>
              <a:t>Demande</a:t>
            </a:r>
            <a:r>
              <a:rPr lang="en-US" sz="1200" b="1" i="1" dirty="0">
                <a:solidFill>
                  <a:schemeClr val="tx1">
                    <a:lumMod val="95000"/>
                    <a:lumOff val="5000"/>
                  </a:schemeClr>
                </a:solidFill>
                <a:latin typeface="+mj-lt"/>
                <a:ea typeface="Cambria" panose="02040503050406030204" pitchFamily="18" charset="0"/>
                <a:cs typeface="Times New Roman" panose="02020603050405020304" pitchFamily="18" charset="0"/>
              </a:rPr>
              <a:t> de </a:t>
            </a:r>
            <a:r>
              <a:rPr lang="en-US" sz="1200" b="1" i="1" dirty="0" err="1">
                <a:solidFill>
                  <a:schemeClr val="tx1">
                    <a:lumMod val="95000"/>
                    <a:lumOff val="5000"/>
                  </a:schemeClr>
                </a:solidFill>
                <a:latin typeface="+mj-lt"/>
                <a:ea typeface="Cambria" panose="02040503050406030204" pitchFamily="18" charset="0"/>
                <a:cs typeface="Times New Roman" panose="02020603050405020304" pitchFamily="18" charset="0"/>
              </a:rPr>
              <a:t>l’EMA</a:t>
            </a:r>
            <a:endParaRPr lang="en-US" sz="1200" b="1" i="1" dirty="0">
              <a:solidFill>
                <a:schemeClr val="tx1">
                  <a:lumMod val="95000"/>
                  <a:lumOff val="5000"/>
                </a:schemeClr>
              </a:solidFill>
              <a:latin typeface="+mj-lt"/>
              <a:ea typeface="Cambria" panose="020405030504060302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A898A5F1-8D52-3775-5116-58C297F96CEC}"/>
              </a:ext>
            </a:extLst>
          </p:cNvPr>
          <p:cNvSpPr/>
          <p:nvPr/>
        </p:nvSpPr>
        <p:spPr>
          <a:xfrm>
            <a:off x="2191691" y="3546529"/>
            <a:ext cx="1838316" cy="1909497"/>
          </a:xfrm>
          <a:prstGeom prst="rect">
            <a:avLst/>
          </a:prstGeom>
        </p:spPr>
        <p:txBody>
          <a:bodyPr wrap="square">
            <a:spAutoFit/>
          </a:bodyPr>
          <a:lstStyle/>
          <a:p>
            <a:pPr algn="ctr">
              <a:lnSpc>
                <a:spcPct val="107000"/>
              </a:lnSpc>
              <a:spcAft>
                <a:spcPts val="600"/>
              </a:spcAft>
            </a:pPr>
            <a:r>
              <a:rPr lang="fr-FR" sz="1200" b="1" dirty="0">
                <a:solidFill>
                  <a:schemeClr val="tx1">
                    <a:lumMod val="95000"/>
                    <a:lumOff val="5000"/>
                  </a:schemeClr>
                </a:solidFill>
                <a:latin typeface="+mj-lt"/>
                <a:ea typeface="Cambria" panose="02040503050406030204" pitchFamily="18" charset="0"/>
                <a:cs typeface="Times New Roman" panose="02020603050405020304" pitchFamily="18" charset="0"/>
              </a:rPr>
              <a:t>La </a:t>
            </a:r>
            <a:r>
              <a:rPr lang="fr-FR" sz="1200" b="1" dirty="0">
                <a:solidFill>
                  <a:srgbClr val="ED1A3B"/>
                </a:solidFill>
                <a:latin typeface="+mj-lt"/>
                <a:ea typeface="Cambria" panose="02040503050406030204" pitchFamily="18" charset="0"/>
                <a:cs typeface="Times New Roman" panose="02020603050405020304" pitchFamily="18" charset="0"/>
              </a:rPr>
              <a:t>sérialisation</a:t>
            </a:r>
            <a:r>
              <a:rPr lang="fr-FR" sz="1200" b="1" dirty="0">
                <a:solidFill>
                  <a:schemeClr val="tx1">
                    <a:lumMod val="95000"/>
                    <a:lumOff val="5000"/>
                  </a:schemeClr>
                </a:solidFill>
                <a:latin typeface="+mj-lt"/>
                <a:ea typeface="Cambria" panose="02040503050406030204" pitchFamily="18" charset="0"/>
                <a:cs typeface="Times New Roman" panose="02020603050405020304" pitchFamily="18" charset="0"/>
              </a:rPr>
              <a:t> des médicaments est obligatoire dans tous les Etats membres</a:t>
            </a:r>
            <a:endParaRPr lang="en-IN" sz="1200" b="1" dirty="0">
              <a:solidFill>
                <a:schemeClr val="tx1">
                  <a:lumMod val="95000"/>
                  <a:lumOff val="5000"/>
                </a:schemeClr>
              </a:solidFill>
              <a:latin typeface="+mj-lt"/>
              <a:ea typeface="Cambria" panose="02040503050406030204" pitchFamily="18" charset="0"/>
              <a:cs typeface="Times New Roman" panose="02020603050405020304" pitchFamily="18" charset="0"/>
            </a:endParaRPr>
          </a:p>
          <a:p>
            <a:pPr algn="ctr">
              <a:lnSpc>
                <a:spcPct val="107000"/>
              </a:lnSpc>
              <a:spcAft>
                <a:spcPts val="600"/>
              </a:spcAft>
            </a:pPr>
            <a:endParaRPr lang="fr-FR" sz="1200" b="1" dirty="0">
              <a:solidFill>
                <a:schemeClr val="tx1">
                  <a:lumMod val="95000"/>
                  <a:lumOff val="5000"/>
                </a:schemeClr>
              </a:solidFill>
              <a:latin typeface="+mj-lt"/>
              <a:ea typeface="Cambria" panose="02040503050406030204" pitchFamily="18" charset="0"/>
              <a:cs typeface="Times New Roman" panose="02020603050405020304" pitchFamily="18" charset="0"/>
            </a:endParaRPr>
          </a:p>
          <a:p>
            <a:pPr algn="ctr">
              <a:lnSpc>
                <a:spcPct val="107000"/>
              </a:lnSpc>
              <a:spcAft>
                <a:spcPts val="600"/>
              </a:spcAft>
            </a:pPr>
            <a:r>
              <a:rPr lang="fr-FR" sz="1600" b="1" dirty="0">
                <a:solidFill>
                  <a:schemeClr val="tx1">
                    <a:lumMod val="95000"/>
                    <a:lumOff val="5000"/>
                  </a:schemeClr>
                </a:solidFill>
                <a:latin typeface="+mj-lt"/>
                <a:ea typeface="Cambria" panose="02040503050406030204" pitchFamily="18" charset="0"/>
                <a:cs typeface="Times New Roman" panose="02020603050405020304" pitchFamily="18" charset="0"/>
              </a:rPr>
              <a:t> </a:t>
            </a:r>
            <a:r>
              <a:rPr lang="fr-FR" sz="1200" b="1" i="1" dirty="0">
                <a:solidFill>
                  <a:schemeClr val="tx1">
                    <a:lumMod val="95000"/>
                    <a:lumOff val="5000"/>
                  </a:schemeClr>
                </a:solidFill>
                <a:latin typeface="+mj-lt"/>
                <a:ea typeface="Cambria" panose="02040503050406030204" pitchFamily="18" charset="0"/>
                <a:cs typeface="Times New Roman" panose="02020603050405020304" pitchFamily="18" charset="0"/>
              </a:rPr>
              <a:t>Règlement délégué (UE) 2016/161 du 2 octobre 2015</a:t>
            </a:r>
            <a:r>
              <a:rPr lang="fr-FR" sz="1400" i="1" dirty="0">
                <a:solidFill>
                  <a:schemeClr val="tx1">
                    <a:lumMod val="95000"/>
                    <a:lumOff val="5000"/>
                  </a:schemeClr>
                </a:solidFill>
                <a:latin typeface="+mj-lt"/>
                <a:ea typeface="Cambria" panose="02040503050406030204" pitchFamily="18" charset="0"/>
                <a:cs typeface="Times New Roman" panose="02020603050405020304" pitchFamily="18" charset="0"/>
              </a:rPr>
              <a:t> </a:t>
            </a:r>
          </a:p>
        </p:txBody>
      </p:sp>
      <p:sp>
        <p:nvSpPr>
          <p:cNvPr id="71" name="Rectangle 29">
            <a:extLst>
              <a:ext uri="{FF2B5EF4-FFF2-40B4-BE49-F238E27FC236}">
                <a16:creationId xmlns:a16="http://schemas.microsoft.com/office/drawing/2014/main" id="{B5666FF4-67B4-1FA1-E8AD-54B534160DEF}"/>
              </a:ext>
            </a:extLst>
          </p:cNvPr>
          <p:cNvSpPr>
            <a:spLocks noChangeArrowheads="1"/>
          </p:cNvSpPr>
          <p:nvPr/>
        </p:nvSpPr>
        <p:spPr bwMode="auto">
          <a:xfrm>
            <a:off x="2266674" y="2233733"/>
            <a:ext cx="1799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ts val="200"/>
              </a:spcBef>
            </a:pPr>
            <a:r>
              <a:rPr lang="en-US" altLang="en-US" dirty="0">
                <a:latin typeface="+mj-lt"/>
                <a:ea typeface="Open Sans Light" panose="020B0306030504020204" pitchFamily="34" charset="0"/>
                <a:cs typeface="Open Sans Light" panose="020B0306030504020204" pitchFamily="34" charset="0"/>
              </a:rPr>
              <a:t>Février</a:t>
            </a:r>
          </a:p>
          <a:p>
            <a:pPr algn="ctr"/>
            <a:r>
              <a:rPr lang="en-US" altLang="en-US" sz="2800" b="1" dirty="0">
                <a:latin typeface="+mj-lt"/>
                <a:ea typeface="Open Sans Extrabold" panose="020B0906030804020204" pitchFamily="34" charset="0"/>
                <a:cs typeface="Open Sans Extrabold" panose="020B0906030804020204" pitchFamily="34" charset="0"/>
              </a:rPr>
              <a:t>2019</a:t>
            </a:r>
          </a:p>
        </p:txBody>
      </p:sp>
      <p:sp>
        <p:nvSpPr>
          <p:cNvPr id="72" name="Rectangle 29">
            <a:extLst>
              <a:ext uri="{FF2B5EF4-FFF2-40B4-BE49-F238E27FC236}">
                <a16:creationId xmlns:a16="http://schemas.microsoft.com/office/drawing/2014/main" id="{40822ACC-3316-2FFE-A82C-85E621D2ADCC}"/>
              </a:ext>
            </a:extLst>
          </p:cNvPr>
          <p:cNvSpPr>
            <a:spLocks noChangeArrowheads="1"/>
          </p:cNvSpPr>
          <p:nvPr/>
        </p:nvSpPr>
        <p:spPr bwMode="auto">
          <a:xfrm>
            <a:off x="4169870" y="2909744"/>
            <a:ext cx="1799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ts val="200"/>
              </a:spcBef>
            </a:pPr>
            <a:r>
              <a:rPr lang="en-US" altLang="en-US" err="1">
                <a:latin typeface="+mj-lt"/>
                <a:ea typeface="Open Sans Light" panose="020B0306030504020204" pitchFamily="34" charset="0"/>
                <a:cs typeface="Open Sans Light" panose="020B0306030504020204" pitchFamily="34" charset="0"/>
              </a:rPr>
              <a:t>Septembre</a:t>
            </a:r>
            <a:endParaRPr lang="en-US" altLang="en-US">
              <a:latin typeface="+mj-lt"/>
              <a:ea typeface="Open Sans Light" panose="020B0306030504020204" pitchFamily="34" charset="0"/>
              <a:cs typeface="Open Sans Light" panose="020B0306030504020204" pitchFamily="34" charset="0"/>
            </a:endParaRPr>
          </a:p>
          <a:p>
            <a:pPr algn="ctr"/>
            <a:r>
              <a:rPr lang="en-US" altLang="en-US" sz="2800" b="1">
                <a:latin typeface="+mj-lt"/>
                <a:ea typeface="Open Sans Extrabold" panose="020B0906030804020204" pitchFamily="34" charset="0"/>
                <a:cs typeface="Open Sans Extrabold" panose="020B0906030804020204" pitchFamily="34" charset="0"/>
              </a:rPr>
              <a:t>2019</a:t>
            </a:r>
          </a:p>
        </p:txBody>
      </p:sp>
      <p:sp>
        <p:nvSpPr>
          <p:cNvPr id="7" name="Rectangle 6">
            <a:extLst>
              <a:ext uri="{FF2B5EF4-FFF2-40B4-BE49-F238E27FC236}">
                <a16:creationId xmlns:a16="http://schemas.microsoft.com/office/drawing/2014/main" id="{456B19F4-F2B7-42F1-324C-3C746C5BC9FB}"/>
              </a:ext>
            </a:extLst>
          </p:cNvPr>
          <p:cNvSpPr/>
          <p:nvPr/>
        </p:nvSpPr>
        <p:spPr bwMode="auto">
          <a:xfrm>
            <a:off x="410298" y="2124694"/>
            <a:ext cx="1723631" cy="1330389"/>
          </a:xfrm>
          <a:prstGeom prst="rect">
            <a:avLst/>
          </a:prstGeom>
          <a:solidFill>
            <a:schemeClr val="bg1"/>
          </a:solidFill>
          <a:ln w="6350">
            <a:solidFill>
              <a:schemeClr val="bg1">
                <a:lumMod val="85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9" name="Rectangle 8">
            <a:extLst>
              <a:ext uri="{FF2B5EF4-FFF2-40B4-BE49-F238E27FC236}">
                <a16:creationId xmlns:a16="http://schemas.microsoft.com/office/drawing/2014/main" id="{235A2117-9300-5CDF-CEC1-20B577119095}"/>
              </a:ext>
            </a:extLst>
          </p:cNvPr>
          <p:cNvSpPr/>
          <p:nvPr/>
        </p:nvSpPr>
        <p:spPr bwMode="auto">
          <a:xfrm>
            <a:off x="6264913" y="1844316"/>
            <a:ext cx="1697747" cy="1387229"/>
          </a:xfrm>
          <a:prstGeom prst="rect">
            <a:avLst/>
          </a:prstGeom>
          <a:solidFill>
            <a:schemeClr val="bg1"/>
          </a:solidFill>
          <a:ln w="6350">
            <a:solidFill>
              <a:schemeClr val="bg1">
                <a:lumMod val="85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10" name="Rectangle 9">
            <a:extLst>
              <a:ext uri="{FF2B5EF4-FFF2-40B4-BE49-F238E27FC236}">
                <a16:creationId xmlns:a16="http://schemas.microsoft.com/office/drawing/2014/main" id="{B2AF2CA1-D6ED-1B51-307C-37A5C4279D40}"/>
              </a:ext>
            </a:extLst>
          </p:cNvPr>
          <p:cNvSpPr/>
          <p:nvPr/>
        </p:nvSpPr>
        <p:spPr bwMode="auto">
          <a:xfrm>
            <a:off x="6096000" y="3344623"/>
            <a:ext cx="2021600" cy="2087687"/>
          </a:xfrm>
          <a:prstGeom prst="rect">
            <a:avLst/>
          </a:prstGeom>
        </p:spPr>
        <p:txBody>
          <a:bodyPr wrap="square">
            <a:spAutoFit/>
          </a:bodyPr>
          <a:lstStyle/>
          <a:p>
            <a:pPr algn="ctr">
              <a:lnSpc>
                <a:spcPct val="107000"/>
              </a:lnSpc>
              <a:spcAft>
                <a:spcPts val="600"/>
              </a:spcAft>
            </a:pPr>
            <a:r>
              <a:rPr lang="fr-FR" sz="1200" b="1">
                <a:solidFill>
                  <a:srgbClr val="ED1A3B"/>
                </a:solidFill>
                <a:latin typeface="+mj-lt"/>
                <a:ea typeface="Cambria" panose="02040503050406030204" pitchFamily="18" charset="0"/>
                <a:cs typeface="Times New Roman" panose="02020603050405020304" pitchFamily="18" charset="0"/>
              </a:rPr>
              <a:t>Inflation record des prix des intrants </a:t>
            </a:r>
            <a:r>
              <a:rPr lang="fr-FR" sz="1200" b="1">
                <a:latin typeface="+mj-lt"/>
                <a:ea typeface="Cambria" panose="02040503050406030204" pitchFamily="18" charset="0"/>
                <a:cs typeface="Times New Roman" panose="02020603050405020304" pitchFamily="18" charset="0"/>
              </a:rPr>
              <a:t>dont prix du verre, carton, métaux</a:t>
            </a:r>
          </a:p>
          <a:p>
            <a:pPr algn="ctr">
              <a:lnSpc>
                <a:spcPct val="107000"/>
              </a:lnSpc>
              <a:spcAft>
                <a:spcPts val="600"/>
              </a:spcAft>
            </a:pPr>
            <a:r>
              <a:rPr lang="fr-FR" sz="1200" b="1" i="1">
                <a:latin typeface="+mj-lt"/>
                <a:ea typeface="Cambria" panose="02040503050406030204" pitchFamily="18" charset="0"/>
                <a:cs typeface="Times New Roman" panose="02020603050405020304" pitchFamily="18" charset="0"/>
              </a:rPr>
              <a:t>Mars 2021 : +30% pour le prix du verre sur un an</a:t>
            </a:r>
          </a:p>
          <a:p>
            <a:pPr algn="ctr">
              <a:lnSpc>
                <a:spcPct val="107000"/>
              </a:lnSpc>
              <a:spcAft>
                <a:spcPts val="600"/>
              </a:spcAft>
            </a:pPr>
            <a:r>
              <a:rPr lang="fr-FR" sz="1200" b="1" i="1">
                <a:latin typeface="+mj-lt"/>
                <a:ea typeface="Cambria" panose="02040503050406030204" pitchFamily="18" charset="0"/>
                <a:cs typeface="Times New Roman" panose="02020603050405020304" pitchFamily="18" charset="0"/>
              </a:rPr>
              <a:t>Sept 2022 : +23% prix de l’aluminium pour les blisters</a:t>
            </a:r>
          </a:p>
          <a:p>
            <a:pPr algn="ctr">
              <a:lnSpc>
                <a:spcPct val="107000"/>
              </a:lnSpc>
              <a:spcAft>
                <a:spcPts val="600"/>
              </a:spcAft>
            </a:pPr>
            <a:endParaRPr lang="en-US" sz="1200" b="1">
              <a:latin typeface="+mj-lt"/>
              <a:ea typeface="Cambria" panose="02040503050406030204" pitchFamily="18" charset="0"/>
              <a:cs typeface="Times New Roman" panose="02020603050405020304" pitchFamily="18" charset="0"/>
            </a:endParaRPr>
          </a:p>
        </p:txBody>
      </p:sp>
      <p:sp>
        <p:nvSpPr>
          <p:cNvPr id="11" name="Rectangle 29">
            <a:extLst>
              <a:ext uri="{FF2B5EF4-FFF2-40B4-BE49-F238E27FC236}">
                <a16:creationId xmlns:a16="http://schemas.microsoft.com/office/drawing/2014/main" id="{C5D2A579-F446-3B2D-8A9C-660784380535}"/>
              </a:ext>
            </a:extLst>
          </p:cNvPr>
          <p:cNvSpPr>
            <a:spLocks noChangeArrowheads="1"/>
          </p:cNvSpPr>
          <p:nvPr/>
        </p:nvSpPr>
        <p:spPr bwMode="auto">
          <a:xfrm>
            <a:off x="279826" y="2467805"/>
            <a:ext cx="1799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ts val="200"/>
              </a:spcBef>
            </a:pPr>
            <a:r>
              <a:rPr lang="en-US" altLang="en-US" err="1">
                <a:latin typeface="+mj-lt"/>
                <a:ea typeface="Open Sans Light" panose="020B0306030504020204" pitchFamily="34" charset="0"/>
                <a:cs typeface="Open Sans Light" panose="020B0306030504020204" pitchFamily="34" charset="0"/>
              </a:rPr>
              <a:t>Décembre</a:t>
            </a:r>
            <a:endParaRPr lang="en-US" altLang="en-US">
              <a:latin typeface="+mj-lt"/>
              <a:ea typeface="Open Sans Light" panose="020B0306030504020204" pitchFamily="34" charset="0"/>
              <a:cs typeface="Open Sans Light" panose="020B0306030504020204" pitchFamily="34" charset="0"/>
            </a:endParaRPr>
          </a:p>
          <a:p>
            <a:pPr algn="ctr"/>
            <a:r>
              <a:rPr lang="en-US" altLang="en-US" sz="2800" b="1">
                <a:latin typeface="+mj-lt"/>
                <a:ea typeface="Open Sans Extrabold" panose="020B0906030804020204" pitchFamily="34" charset="0"/>
                <a:cs typeface="Open Sans Extrabold" panose="020B0906030804020204" pitchFamily="34" charset="0"/>
              </a:rPr>
              <a:t>2018</a:t>
            </a:r>
          </a:p>
        </p:txBody>
      </p:sp>
      <p:sp>
        <p:nvSpPr>
          <p:cNvPr id="13" name="Rectangle 12">
            <a:extLst>
              <a:ext uri="{FF2B5EF4-FFF2-40B4-BE49-F238E27FC236}">
                <a16:creationId xmlns:a16="http://schemas.microsoft.com/office/drawing/2014/main" id="{6322DDEA-8B45-0A39-2394-662EA8903DEC}"/>
              </a:ext>
            </a:extLst>
          </p:cNvPr>
          <p:cNvSpPr/>
          <p:nvPr/>
        </p:nvSpPr>
        <p:spPr>
          <a:xfrm>
            <a:off x="303638" y="3685353"/>
            <a:ext cx="1799892" cy="1874296"/>
          </a:xfrm>
          <a:prstGeom prst="rect">
            <a:avLst/>
          </a:prstGeom>
        </p:spPr>
        <p:txBody>
          <a:bodyPr wrap="square">
            <a:spAutoFit/>
          </a:bodyPr>
          <a:lstStyle/>
          <a:p>
            <a:pPr algn="ctr">
              <a:lnSpc>
                <a:spcPct val="107000"/>
              </a:lnSpc>
              <a:spcAft>
                <a:spcPts val="600"/>
              </a:spcAft>
            </a:pPr>
            <a:r>
              <a:rPr lang="fr-FR" sz="1200" b="1" dirty="0">
                <a:solidFill>
                  <a:schemeClr val="tx1">
                    <a:lumMod val="95000"/>
                    <a:lumOff val="5000"/>
                  </a:schemeClr>
                </a:solidFill>
                <a:latin typeface="+mj-lt"/>
                <a:ea typeface="Cambria" panose="02040503050406030204" pitchFamily="18" charset="0"/>
                <a:cs typeface="Times New Roman" panose="02020603050405020304" pitchFamily="18" charset="0"/>
              </a:rPr>
              <a:t>Mise en application du </a:t>
            </a:r>
            <a:r>
              <a:rPr lang="fr-FR" sz="1200" b="1" dirty="0">
                <a:solidFill>
                  <a:srgbClr val="ED1A3B"/>
                </a:solidFill>
                <a:latin typeface="+mj-lt"/>
                <a:ea typeface="Cambria" panose="02040503050406030204" pitchFamily="18" charset="0"/>
                <a:cs typeface="Times New Roman" panose="02020603050405020304" pitchFamily="18" charset="0"/>
              </a:rPr>
              <a:t>contrôle qualité des impuretés élémentaires</a:t>
            </a:r>
          </a:p>
          <a:p>
            <a:pPr algn="ctr">
              <a:lnSpc>
                <a:spcPct val="107000"/>
              </a:lnSpc>
            </a:pPr>
            <a:endParaRPr lang="en-IN" sz="1200" b="1" dirty="0">
              <a:solidFill>
                <a:srgbClr val="FF0000"/>
              </a:solidFill>
              <a:latin typeface="+mj-lt"/>
              <a:ea typeface="Cambria" panose="02040503050406030204" pitchFamily="18" charset="0"/>
              <a:cs typeface="Times New Roman" panose="02020603050405020304" pitchFamily="18" charset="0"/>
            </a:endParaRPr>
          </a:p>
          <a:p>
            <a:pPr algn="ctr">
              <a:lnSpc>
                <a:spcPct val="107000"/>
              </a:lnSpc>
              <a:spcAft>
                <a:spcPts val="600"/>
              </a:spcAft>
            </a:pPr>
            <a:r>
              <a:rPr lang="fr-FR" sz="1200" b="1" i="1" dirty="0">
                <a:solidFill>
                  <a:schemeClr val="tx1">
                    <a:lumMod val="95000"/>
                    <a:lumOff val="5000"/>
                  </a:schemeClr>
                </a:solidFill>
                <a:latin typeface="+mj-lt"/>
                <a:ea typeface="Cambria" panose="02040503050406030204" pitchFamily="18" charset="0"/>
                <a:cs typeface="Times New Roman" panose="02020603050405020304" pitchFamily="18" charset="0"/>
              </a:rPr>
              <a:t>Directive ICH Q3D, décembre 2014 </a:t>
            </a:r>
          </a:p>
          <a:p>
            <a:pPr algn="ctr">
              <a:lnSpc>
                <a:spcPct val="107000"/>
              </a:lnSpc>
              <a:spcAft>
                <a:spcPts val="600"/>
              </a:spcAft>
            </a:pPr>
            <a:r>
              <a:rPr lang="fr-FR" sz="1600" b="1" dirty="0">
                <a:solidFill>
                  <a:schemeClr val="tx1">
                    <a:lumMod val="95000"/>
                    <a:lumOff val="5000"/>
                  </a:schemeClr>
                </a:solidFill>
                <a:latin typeface="+mj-lt"/>
                <a:ea typeface="Cambria" panose="02040503050406030204" pitchFamily="18" charset="0"/>
                <a:cs typeface="Times New Roman" panose="02020603050405020304" pitchFamily="18" charset="0"/>
              </a:rPr>
              <a:t> </a:t>
            </a:r>
            <a:endParaRPr lang="fr-FR" sz="1400" i="1" dirty="0">
              <a:solidFill>
                <a:schemeClr val="tx1">
                  <a:lumMod val="95000"/>
                  <a:lumOff val="5000"/>
                </a:schemeClr>
              </a:solidFill>
              <a:latin typeface="+mj-lt"/>
              <a:ea typeface="Cambria" panose="02040503050406030204" pitchFamily="18" charset="0"/>
              <a:cs typeface="Times New Roman" panose="02020603050405020304" pitchFamily="18" charset="0"/>
            </a:endParaRPr>
          </a:p>
        </p:txBody>
      </p:sp>
      <p:sp>
        <p:nvSpPr>
          <p:cNvPr id="14" name="Round Same Side Corner Rectangle 2">
            <a:extLst>
              <a:ext uri="{FF2B5EF4-FFF2-40B4-BE49-F238E27FC236}">
                <a16:creationId xmlns:a16="http://schemas.microsoft.com/office/drawing/2014/main" id="{B00616A1-41B9-6660-238D-CB036CCDFD82}"/>
              </a:ext>
            </a:extLst>
          </p:cNvPr>
          <p:cNvSpPr/>
          <p:nvPr/>
        </p:nvSpPr>
        <p:spPr bwMode="auto">
          <a:xfrm>
            <a:off x="410298" y="1794575"/>
            <a:ext cx="1734045" cy="412165"/>
          </a:xfrm>
          <a:custGeom>
            <a:avLst/>
            <a:gdLst/>
            <a:ahLst/>
            <a:cxnLst/>
            <a:rect l="l" t="t" r="r" b="b"/>
            <a:pathLst>
              <a:path w="1417864" h="348343">
                <a:moveTo>
                  <a:pt x="1197632" y="87085"/>
                </a:moveTo>
                <a:cubicBezTo>
                  <a:pt x="1149536" y="87085"/>
                  <a:pt x="1110546" y="126075"/>
                  <a:pt x="1110546" y="174171"/>
                </a:cubicBezTo>
                <a:cubicBezTo>
                  <a:pt x="1110546" y="222267"/>
                  <a:pt x="1149536" y="261257"/>
                  <a:pt x="1197632" y="261257"/>
                </a:cubicBezTo>
                <a:cubicBezTo>
                  <a:pt x="1245728" y="261257"/>
                  <a:pt x="1284718" y="222267"/>
                  <a:pt x="1284718" y="174171"/>
                </a:cubicBezTo>
                <a:cubicBezTo>
                  <a:pt x="1284718" y="126075"/>
                  <a:pt x="1245728" y="87085"/>
                  <a:pt x="1197632" y="87085"/>
                </a:cubicBezTo>
                <a:close/>
                <a:moveTo>
                  <a:pt x="188686" y="87085"/>
                </a:moveTo>
                <a:cubicBezTo>
                  <a:pt x="140590" y="87085"/>
                  <a:pt x="101600" y="126075"/>
                  <a:pt x="101600" y="174171"/>
                </a:cubicBezTo>
                <a:cubicBezTo>
                  <a:pt x="101600" y="222267"/>
                  <a:pt x="140590" y="261257"/>
                  <a:pt x="188686" y="261257"/>
                </a:cubicBezTo>
                <a:cubicBezTo>
                  <a:pt x="236782" y="261257"/>
                  <a:pt x="275772" y="222267"/>
                  <a:pt x="275772" y="174171"/>
                </a:cubicBezTo>
                <a:cubicBezTo>
                  <a:pt x="275772" y="126075"/>
                  <a:pt x="236782" y="87085"/>
                  <a:pt x="188686" y="87085"/>
                </a:cubicBezTo>
                <a:close/>
                <a:moveTo>
                  <a:pt x="58058" y="0"/>
                </a:moveTo>
                <a:lnTo>
                  <a:pt x="1359806" y="0"/>
                </a:lnTo>
                <a:cubicBezTo>
                  <a:pt x="1391871" y="0"/>
                  <a:pt x="1417864" y="25993"/>
                  <a:pt x="1417864" y="58058"/>
                </a:cubicBezTo>
                <a:lnTo>
                  <a:pt x="1417864" y="348343"/>
                </a:lnTo>
                <a:lnTo>
                  <a:pt x="0" y="348343"/>
                </a:lnTo>
                <a:lnTo>
                  <a:pt x="0" y="58058"/>
                </a:lnTo>
                <a:cubicBezTo>
                  <a:pt x="0" y="25993"/>
                  <a:pt x="25993" y="0"/>
                  <a:pt x="58058"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16" name="Rectangle 29">
            <a:extLst>
              <a:ext uri="{FF2B5EF4-FFF2-40B4-BE49-F238E27FC236}">
                <a16:creationId xmlns:a16="http://schemas.microsoft.com/office/drawing/2014/main" id="{2D00593D-BA76-6429-C539-839B29225470}"/>
              </a:ext>
            </a:extLst>
          </p:cNvPr>
          <p:cNvSpPr>
            <a:spLocks noChangeArrowheads="1"/>
          </p:cNvSpPr>
          <p:nvPr/>
        </p:nvSpPr>
        <p:spPr bwMode="auto">
          <a:xfrm>
            <a:off x="8047051" y="3025583"/>
            <a:ext cx="1799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ts val="200"/>
              </a:spcBef>
            </a:pPr>
            <a:r>
              <a:rPr lang="en-US" altLang="en-US">
                <a:latin typeface="+mj-lt"/>
                <a:ea typeface="Open Sans Light" panose="020B0306030504020204" pitchFamily="34" charset="0"/>
                <a:cs typeface="Open Sans Light" panose="020B0306030504020204" pitchFamily="34" charset="0"/>
              </a:rPr>
              <a:t>Janvier </a:t>
            </a:r>
          </a:p>
          <a:p>
            <a:pPr algn="ctr"/>
            <a:r>
              <a:rPr lang="en-US" altLang="en-US" sz="2800" b="1">
                <a:latin typeface="+mj-lt"/>
                <a:ea typeface="Open Sans Extrabold" panose="020B0906030804020204" pitchFamily="34" charset="0"/>
                <a:cs typeface="Open Sans Extrabold" panose="020B0906030804020204" pitchFamily="34" charset="0"/>
              </a:rPr>
              <a:t>2023</a:t>
            </a:r>
          </a:p>
        </p:txBody>
      </p:sp>
      <p:sp>
        <p:nvSpPr>
          <p:cNvPr id="17" name="Rectangle 16">
            <a:extLst>
              <a:ext uri="{FF2B5EF4-FFF2-40B4-BE49-F238E27FC236}">
                <a16:creationId xmlns:a16="http://schemas.microsoft.com/office/drawing/2014/main" id="{19570ABD-234C-B615-E535-CE400607B576}"/>
              </a:ext>
            </a:extLst>
          </p:cNvPr>
          <p:cNvSpPr/>
          <p:nvPr/>
        </p:nvSpPr>
        <p:spPr bwMode="auto">
          <a:xfrm>
            <a:off x="7962660" y="4213095"/>
            <a:ext cx="2172664" cy="2010743"/>
          </a:xfrm>
          <a:prstGeom prst="rect">
            <a:avLst/>
          </a:prstGeom>
        </p:spPr>
        <p:txBody>
          <a:bodyPr wrap="square">
            <a:spAutoFit/>
          </a:bodyPr>
          <a:lstStyle/>
          <a:p>
            <a:pPr algn="ctr">
              <a:lnSpc>
                <a:spcPct val="107000"/>
              </a:lnSpc>
              <a:spcAft>
                <a:spcPts val="600"/>
              </a:spcAft>
            </a:pPr>
            <a:r>
              <a:rPr lang="fr-FR" sz="1200" b="1" dirty="0">
                <a:latin typeface="+mj-lt"/>
                <a:ea typeface="Cambria" panose="02040503050406030204" pitchFamily="18" charset="0"/>
                <a:cs typeface="Times New Roman" panose="02020603050405020304" pitchFamily="18" charset="0"/>
              </a:rPr>
              <a:t>Chaîne d’approvisionnement :</a:t>
            </a:r>
          </a:p>
          <a:p>
            <a:pPr algn="ctr">
              <a:lnSpc>
                <a:spcPct val="107000"/>
              </a:lnSpc>
              <a:spcAft>
                <a:spcPts val="600"/>
              </a:spcAft>
            </a:pPr>
            <a:r>
              <a:rPr lang="fr-FR" sz="1200" b="1" dirty="0">
                <a:latin typeface="+mj-lt"/>
                <a:ea typeface="Cambria" panose="02040503050406030204" pitchFamily="18" charset="0"/>
                <a:cs typeface="Times New Roman" panose="02020603050405020304" pitchFamily="18" charset="0"/>
              </a:rPr>
              <a:t>Application des </a:t>
            </a:r>
            <a:r>
              <a:rPr lang="fr-FR" sz="1200" b="1" dirty="0">
                <a:solidFill>
                  <a:srgbClr val="ED1A3B"/>
                </a:solidFill>
                <a:latin typeface="+mj-lt"/>
                <a:ea typeface="Cambria" panose="02040503050406030204" pitchFamily="18" charset="0"/>
                <a:cs typeface="Times New Roman" panose="02020603050405020304" pitchFamily="18" charset="0"/>
              </a:rPr>
              <a:t>nouvelles exigences des fiches de données de sécurité (FDS) </a:t>
            </a:r>
            <a:r>
              <a:rPr lang="fr-FR" sz="1200" b="1" dirty="0">
                <a:latin typeface="+mj-lt"/>
                <a:ea typeface="Cambria" panose="02040503050406030204" pitchFamily="18" charset="0"/>
                <a:cs typeface="Times New Roman" panose="02020603050405020304" pitchFamily="18" charset="0"/>
              </a:rPr>
              <a:t>dans le cadre du règlement </a:t>
            </a:r>
            <a:r>
              <a:rPr lang="fr-FR" sz="1200" b="1" dirty="0" err="1">
                <a:latin typeface="+mj-lt"/>
                <a:ea typeface="Cambria" panose="02040503050406030204" pitchFamily="18" charset="0"/>
                <a:cs typeface="Times New Roman" panose="02020603050405020304" pitchFamily="18" charset="0"/>
              </a:rPr>
              <a:t>Reach</a:t>
            </a:r>
            <a:r>
              <a:rPr lang="fr-FR" sz="1200" b="1" dirty="0">
                <a:latin typeface="+mj-lt"/>
                <a:ea typeface="Cambria" panose="02040503050406030204" pitchFamily="18" charset="0"/>
                <a:cs typeface="Times New Roman" panose="02020603050405020304" pitchFamily="18" charset="0"/>
              </a:rPr>
              <a:t>.</a:t>
            </a:r>
            <a:endParaRPr lang="en-US" sz="1200" b="1" dirty="0">
              <a:latin typeface="+mj-lt"/>
              <a:ea typeface="Cambria" panose="02040503050406030204" pitchFamily="18" charset="0"/>
              <a:cs typeface="Times New Roman" panose="02020603050405020304" pitchFamily="18" charset="0"/>
            </a:endParaRPr>
          </a:p>
          <a:p>
            <a:pPr algn="ctr">
              <a:lnSpc>
                <a:spcPct val="107000"/>
              </a:lnSpc>
              <a:spcAft>
                <a:spcPts val="600"/>
              </a:spcAft>
            </a:pPr>
            <a:r>
              <a:rPr lang="en-US" sz="1200" b="1" i="1" dirty="0">
                <a:solidFill>
                  <a:schemeClr val="tx1">
                    <a:lumMod val="95000"/>
                    <a:lumOff val="5000"/>
                  </a:schemeClr>
                </a:solidFill>
                <a:latin typeface="+mj-lt"/>
                <a:ea typeface="Cambria" panose="02040503050406030204" pitchFamily="18" charset="0"/>
                <a:cs typeface="Times New Roman" panose="02020603050405020304" pitchFamily="18" charset="0"/>
              </a:rPr>
              <a:t> </a:t>
            </a:r>
            <a:r>
              <a:rPr lang="en-US" sz="1200" b="1" i="1" dirty="0" err="1">
                <a:solidFill>
                  <a:schemeClr val="tx1">
                    <a:lumMod val="95000"/>
                    <a:lumOff val="5000"/>
                  </a:schemeClr>
                </a:solidFill>
                <a:latin typeface="+mj-lt"/>
                <a:ea typeface="Cambria" panose="02040503050406030204" pitchFamily="18" charset="0"/>
                <a:cs typeface="Times New Roman" panose="02020603050405020304" pitchFamily="18" charset="0"/>
              </a:rPr>
              <a:t>Règlement</a:t>
            </a:r>
            <a:r>
              <a:rPr lang="en-US" sz="1200" b="1" i="1" dirty="0">
                <a:solidFill>
                  <a:schemeClr val="tx1">
                    <a:lumMod val="95000"/>
                    <a:lumOff val="5000"/>
                  </a:schemeClr>
                </a:solidFill>
                <a:latin typeface="+mj-lt"/>
                <a:ea typeface="Cambria" panose="02040503050406030204" pitchFamily="18" charset="0"/>
                <a:cs typeface="Times New Roman" panose="02020603050405020304" pitchFamily="18" charset="0"/>
              </a:rPr>
              <a:t> 2020/878 du 18/06/20</a:t>
            </a:r>
          </a:p>
        </p:txBody>
      </p:sp>
      <p:sp>
        <p:nvSpPr>
          <p:cNvPr id="3" name="Round Same Side Corner Rectangle 2">
            <a:extLst>
              <a:ext uri="{FF2B5EF4-FFF2-40B4-BE49-F238E27FC236}">
                <a16:creationId xmlns:a16="http://schemas.microsoft.com/office/drawing/2014/main" id="{B0A515AE-BE89-C0F5-8A81-477864D1D3A2}"/>
              </a:ext>
            </a:extLst>
          </p:cNvPr>
          <p:cNvSpPr/>
          <p:nvPr/>
        </p:nvSpPr>
        <p:spPr bwMode="auto">
          <a:xfrm>
            <a:off x="6254499" y="1382428"/>
            <a:ext cx="1721226" cy="467037"/>
          </a:xfrm>
          <a:custGeom>
            <a:avLst/>
            <a:gdLst/>
            <a:ahLst/>
            <a:cxnLst/>
            <a:rect l="l" t="t" r="r" b="b"/>
            <a:pathLst>
              <a:path w="1417864" h="348343">
                <a:moveTo>
                  <a:pt x="1197632" y="87085"/>
                </a:moveTo>
                <a:cubicBezTo>
                  <a:pt x="1149536" y="87085"/>
                  <a:pt x="1110546" y="126075"/>
                  <a:pt x="1110546" y="174171"/>
                </a:cubicBezTo>
                <a:cubicBezTo>
                  <a:pt x="1110546" y="222267"/>
                  <a:pt x="1149536" y="261257"/>
                  <a:pt x="1197632" y="261257"/>
                </a:cubicBezTo>
                <a:cubicBezTo>
                  <a:pt x="1245728" y="261257"/>
                  <a:pt x="1284718" y="222267"/>
                  <a:pt x="1284718" y="174171"/>
                </a:cubicBezTo>
                <a:cubicBezTo>
                  <a:pt x="1284718" y="126075"/>
                  <a:pt x="1245728" y="87085"/>
                  <a:pt x="1197632" y="87085"/>
                </a:cubicBezTo>
                <a:close/>
                <a:moveTo>
                  <a:pt x="188686" y="87085"/>
                </a:moveTo>
                <a:cubicBezTo>
                  <a:pt x="140590" y="87085"/>
                  <a:pt x="101600" y="126075"/>
                  <a:pt x="101600" y="174171"/>
                </a:cubicBezTo>
                <a:cubicBezTo>
                  <a:pt x="101600" y="222267"/>
                  <a:pt x="140590" y="261257"/>
                  <a:pt x="188686" y="261257"/>
                </a:cubicBezTo>
                <a:cubicBezTo>
                  <a:pt x="236782" y="261257"/>
                  <a:pt x="275772" y="222267"/>
                  <a:pt x="275772" y="174171"/>
                </a:cubicBezTo>
                <a:cubicBezTo>
                  <a:pt x="275772" y="126075"/>
                  <a:pt x="236782" y="87085"/>
                  <a:pt x="188686" y="87085"/>
                </a:cubicBezTo>
                <a:close/>
                <a:moveTo>
                  <a:pt x="58058" y="0"/>
                </a:moveTo>
                <a:lnTo>
                  <a:pt x="1359806" y="0"/>
                </a:lnTo>
                <a:cubicBezTo>
                  <a:pt x="1391871" y="0"/>
                  <a:pt x="1417864" y="25993"/>
                  <a:pt x="1417864" y="58058"/>
                </a:cubicBezTo>
                <a:lnTo>
                  <a:pt x="1417864" y="348343"/>
                </a:lnTo>
                <a:lnTo>
                  <a:pt x="0" y="348343"/>
                </a:lnTo>
                <a:lnTo>
                  <a:pt x="0" y="58058"/>
                </a:lnTo>
                <a:cubicBezTo>
                  <a:pt x="0" y="25993"/>
                  <a:pt x="25993" y="0"/>
                  <a:pt x="58058"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19" name="Rectangle 18">
            <a:extLst>
              <a:ext uri="{FF2B5EF4-FFF2-40B4-BE49-F238E27FC236}">
                <a16:creationId xmlns:a16="http://schemas.microsoft.com/office/drawing/2014/main" id="{383AF091-C9CD-421F-AC21-91C3D4051EDF}"/>
              </a:ext>
            </a:extLst>
          </p:cNvPr>
          <p:cNvSpPr/>
          <p:nvPr/>
        </p:nvSpPr>
        <p:spPr bwMode="auto">
          <a:xfrm>
            <a:off x="10047713" y="1726426"/>
            <a:ext cx="1697747" cy="1387229"/>
          </a:xfrm>
          <a:prstGeom prst="rect">
            <a:avLst/>
          </a:prstGeom>
          <a:solidFill>
            <a:schemeClr val="bg1"/>
          </a:solidFill>
          <a:ln w="6350">
            <a:solidFill>
              <a:schemeClr val="bg1">
                <a:lumMod val="85000"/>
              </a:schemeClr>
            </a:solid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21" name="Round Same Side Corner Rectangle 2">
            <a:extLst>
              <a:ext uri="{FF2B5EF4-FFF2-40B4-BE49-F238E27FC236}">
                <a16:creationId xmlns:a16="http://schemas.microsoft.com/office/drawing/2014/main" id="{F3D570FA-BC9F-ABEA-96E8-69EFBCD2A092}"/>
              </a:ext>
            </a:extLst>
          </p:cNvPr>
          <p:cNvSpPr/>
          <p:nvPr/>
        </p:nvSpPr>
        <p:spPr bwMode="auto">
          <a:xfrm>
            <a:off x="8107198" y="2326665"/>
            <a:ext cx="1776278" cy="415898"/>
          </a:xfrm>
          <a:custGeom>
            <a:avLst/>
            <a:gdLst/>
            <a:ahLst/>
            <a:cxnLst/>
            <a:rect l="l" t="t" r="r" b="b"/>
            <a:pathLst>
              <a:path w="1417864" h="348343">
                <a:moveTo>
                  <a:pt x="1197632" y="87085"/>
                </a:moveTo>
                <a:cubicBezTo>
                  <a:pt x="1149536" y="87085"/>
                  <a:pt x="1110546" y="126075"/>
                  <a:pt x="1110546" y="174171"/>
                </a:cubicBezTo>
                <a:cubicBezTo>
                  <a:pt x="1110546" y="222267"/>
                  <a:pt x="1149536" y="261257"/>
                  <a:pt x="1197632" y="261257"/>
                </a:cubicBezTo>
                <a:cubicBezTo>
                  <a:pt x="1245728" y="261257"/>
                  <a:pt x="1284718" y="222267"/>
                  <a:pt x="1284718" y="174171"/>
                </a:cubicBezTo>
                <a:cubicBezTo>
                  <a:pt x="1284718" y="126075"/>
                  <a:pt x="1245728" y="87085"/>
                  <a:pt x="1197632" y="87085"/>
                </a:cubicBezTo>
                <a:close/>
                <a:moveTo>
                  <a:pt x="188686" y="87085"/>
                </a:moveTo>
                <a:cubicBezTo>
                  <a:pt x="140590" y="87085"/>
                  <a:pt x="101600" y="126075"/>
                  <a:pt x="101600" y="174171"/>
                </a:cubicBezTo>
                <a:cubicBezTo>
                  <a:pt x="101600" y="222267"/>
                  <a:pt x="140590" y="261257"/>
                  <a:pt x="188686" y="261257"/>
                </a:cubicBezTo>
                <a:cubicBezTo>
                  <a:pt x="236782" y="261257"/>
                  <a:pt x="275772" y="222267"/>
                  <a:pt x="275772" y="174171"/>
                </a:cubicBezTo>
                <a:cubicBezTo>
                  <a:pt x="275772" y="126075"/>
                  <a:pt x="236782" y="87085"/>
                  <a:pt x="188686" y="87085"/>
                </a:cubicBezTo>
                <a:close/>
                <a:moveTo>
                  <a:pt x="58058" y="0"/>
                </a:moveTo>
                <a:lnTo>
                  <a:pt x="1359806" y="0"/>
                </a:lnTo>
                <a:cubicBezTo>
                  <a:pt x="1391871" y="0"/>
                  <a:pt x="1417864" y="25993"/>
                  <a:pt x="1417864" y="58058"/>
                </a:cubicBezTo>
                <a:lnTo>
                  <a:pt x="1417864" y="348343"/>
                </a:lnTo>
                <a:lnTo>
                  <a:pt x="0" y="348343"/>
                </a:lnTo>
                <a:lnTo>
                  <a:pt x="0" y="58058"/>
                </a:lnTo>
                <a:cubicBezTo>
                  <a:pt x="0" y="25993"/>
                  <a:pt x="25993" y="0"/>
                  <a:pt x="58058"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24" name="Round Same Side Corner Rectangle 2">
            <a:extLst>
              <a:ext uri="{FF2B5EF4-FFF2-40B4-BE49-F238E27FC236}">
                <a16:creationId xmlns:a16="http://schemas.microsoft.com/office/drawing/2014/main" id="{8C1221AB-4CF0-C4F8-8DEC-CC756771D7F5}"/>
              </a:ext>
            </a:extLst>
          </p:cNvPr>
          <p:cNvSpPr/>
          <p:nvPr/>
        </p:nvSpPr>
        <p:spPr bwMode="auto">
          <a:xfrm>
            <a:off x="2341266" y="1629623"/>
            <a:ext cx="1748148" cy="415898"/>
          </a:xfrm>
          <a:custGeom>
            <a:avLst/>
            <a:gdLst/>
            <a:ahLst/>
            <a:cxnLst/>
            <a:rect l="l" t="t" r="r" b="b"/>
            <a:pathLst>
              <a:path w="1417864" h="348343">
                <a:moveTo>
                  <a:pt x="1197632" y="87085"/>
                </a:moveTo>
                <a:cubicBezTo>
                  <a:pt x="1149536" y="87085"/>
                  <a:pt x="1110546" y="126075"/>
                  <a:pt x="1110546" y="174171"/>
                </a:cubicBezTo>
                <a:cubicBezTo>
                  <a:pt x="1110546" y="222267"/>
                  <a:pt x="1149536" y="261257"/>
                  <a:pt x="1197632" y="261257"/>
                </a:cubicBezTo>
                <a:cubicBezTo>
                  <a:pt x="1245728" y="261257"/>
                  <a:pt x="1284718" y="222267"/>
                  <a:pt x="1284718" y="174171"/>
                </a:cubicBezTo>
                <a:cubicBezTo>
                  <a:pt x="1284718" y="126075"/>
                  <a:pt x="1245728" y="87085"/>
                  <a:pt x="1197632" y="87085"/>
                </a:cubicBezTo>
                <a:close/>
                <a:moveTo>
                  <a:pt x="188686" y="87085"/>
                </a:moveTo>
                <a:cubicBezTo>
                  <a:pt x="140590" y="87085"/>
                  <a:pt x="101600" y="126075"/>
                  <a:pt x="101600" y="174171"/>
                </a:cubicBezTo>
                <a:cubicBezTo>
                  <a:pt x="101600" y="222267"/>
                  <a:pt x="140590" y="261257"/>
                  <a:pt x="188686" y="261257"/>
                </a:cubicBezTo>
                <a:cubicBezTo>
                  <a:pt x="236782" y="261257"/>
                  <a:pt x="275772" y="222267"/>
                  <a:pt x="275772" y="174171"/>
                </a:cubicBezTo>
                <a:cubicBezTo>
                  <a:pt x="275772" y="126075"/>
                  <a:pt x="236782" y="87085"/>
                  <a:pt x="188686" y="87085"/>
                </a:cubicBezTo>
                <a:close/>
                <a:moveTo>
                  <a:pt x="58058" y="0"/>
                </a:moveTo>
                <a:lnTo>
                  <a:pt x="1359806" y="0"/>
                </a:lnTo>
                <a:cubicBezTo>
                  <a:pt x="1391871" y="0"/>
                  <a:pt x="1417864" y="25993"/>
                  <a:pt x="1417864" y="58058"/>
                </a:cubicBezTo>
                <a:lnTo>
                  <a:pt x="1417864" y="348343"/>
                </a:lnTo>
                <a:lnTo>
                  <a:pt x="0" y="348343"/>
                </a:lnTo>
                <a:lnTo>
                  <a:pt x="0" y="58058"/>
                </a:lnTo>
                <a:cubicBezTo>
                  <a:pt x="0" y="25993"/>
                  <a:pt x="25993" y="0"/>
                  <a:pt x="58058"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25" name="Round Same Side Corner Rectangle 2">
            <a:extLst>
              <a:ext uri="{FF2B5EF4-FFF2-40B4-BE49-F238E27FC236}">
                <a16:creationId xmlns:a16="http://schemas.microsoft.com/office/drawing/2014/main" id="{283D6507-2092-A8BA-3A0B-6F7E57F4BD37}"/>
              </a:ext>
            </a:extLst>
          </p:cNvPr>
          <p:cNvSpPr/>
          <p:nvPr/>
        </p:nvSpPr>
        <p:spPr bwMode="auto">
          <a:xfrm>
            <a:off x="4217956" y="2301950"/>
            <a:ext cx="1751068" cy="417798"/>
          </a:xfrm>
          <a:custGeom>
            <a:avLst/>
            <a:gdLst/>
            <a:ahLst/>
            <a:cxnLst/>
            <a:rect l="l" t="t" r="r" b="b"/>
            <a:pathLst>
              <a:path w="1417864" h="348343">
                <a:moveTo>
                  <a:pt x="1197632" y="87085"/>
                </a:moveTo>
                <a:cubicBezTo>
                  <a:pt x="1149536" y="87085"/>
                  <a:pt x="1110546" y="126075"/>
                  <a:pt x="1110546" y="174171"/>
                </a:cubicBezTo>
                <a:cubicBezTo>
                  <a:pt x="1110546" y="222267"/>
                  <a:pt x="1149536" y="261257"/>
                  <a:pt x="1197632" y="261257"/>
                </a:cubicBezTo>
                <a:cubicBezTo>
                  <a:pt x="1245728" y="261257"/>
                  <a:pt x="1284718" y="222267"/>
                  <a:pt x="1284718" y="174171"/>
                </a:cubicBezTo>
                <a:cubicBezTo>
                  <a:pt x="1284718" y="126075"/>
                  <a:pt x="1245728" y="87085"/>
                  <a:pt x="1197632" y="87085"/>
                </a:cubicBezTo>
                <a:close/>
                <a:moveTo>
                  <a:pt x="188686" y="87085"/>
                </a:moveTo>
                <a:cubicBezTo>
                  <a:pt x="140590" y="87085"/>
                  <a:pt x="101600" y="126075"/>
                  <a:pt x="101600" y="174171"/>
                </a:cubicBezTo>
                <a:cubicBezTo>
                  <a:pt x="101600" y="222267"/>
                  <a:pt x="140590" y="261257"/>
                  <a:pt x="188686" y="261257"/>
                </a:cubicBezTo>
                <a:cubicBezTo>
                  <a:pt x="236782" y="261257"/>
                  <a:pt x="275772" y="222267"/>
                  <a:pt x="275772" y="174171"/>
                </a:cubicBezTo>
                <a:cubicBezTo>
                  <a:pt x="275772" y="126075"/>
                  <a:pt x="236782" y="87085"/>
                  <a:pt x="188686" y="87085"/>
                </a:cubicBezTo>
                <a:close/>
                <a:moveTo>
                  <a:pt x="58058" y="0"/>
                </a:moveTo>
                <a:lnTo>
                  <a:pt x="1359806" y="0"/>
                </a:lnTo>
                <a:cubicBezTo>
                  <a:pt x="1391871" y="0"/>
                  <a:pt x="1417864" y="25993"/>
                  <a:pt x="1417864" y="58058"/>
                </a:cubicBezTo>
                <a:lnTo>
                  <a:pt x="1417864" y="348343"/>
                </a:lnTo>
                <a:lnTo>
                  <a:pt x="0" y="348343"/>
                </a:lnTo>
                <a:lnTo>
                  <a:pt x="0" y="58058"/>
                </a:lnTo>
                <a:cubicBezTo>
                  <a:pt x="0" y="25993"/>
                  <a:pt x="25993" y="0"/>
                  <a:pt x="58058"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26" name="Rectangle 29">
            <a:extLst>
              <a:ext uri="{FF2B5EF4-FFF2-40B4-BE49-F238E27FC236}">
                <a16:creationId xmlns:a16="http://schemas.microsoft.com/office/drawing/2014/main" id="{DA687021-F1E9-F59E-BEFA-302711D1D13D}"/>
              </a:ext>
            </a:extLst>
          </p:cNvPr>
          <p:cNvSpPr>
            <a:spLocks noChangeArrowheads="1"/>
          </p:cNvSpPr>
          <p:nvPr/>
        </p:nvSpPr>
        <p:spPr bwMode="auto">
          <a:xfrm>
            <a:off x="9975829" y="2113406"/>
            <a:ext cx="1799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ts val="200"/>
              </a:spcBef>
            </a:pPr>
            <a:r>
              <a:rPr lang="en-US" altLang="en-US" err="1">
                <a:latin typeface="+mj-lt"/>
                <a:ea typeface="Open Sans Light" panose="020B0306030504020204" pitchFamily="34" charset="0"/>
                <a:cs typeface="Open Sans Light" panose="020B0306030504020204" pitchFamily="34" charset="0"/>
              </a:rPr>
              <a:t>Août</a:t>
            </a:r>
            <a:endParaRPr lang="en-US" altLang="en-US">
              <a:latin typeface="+mj-lt"/>
              <a:ea typeface="Open Sans Light" panose="020B0306030504020204" pitchFamily="34" charset="0"/>
              <a:cs typeface="Open Sans Light" panose="020B0306030504020204" pitchFamily="34" charset="0"/>
            </a:endParaRPr>
          </a:p>
          <a:p>
            <a:pPr algn="ctr"/>
            <a:r>
              <a:rPr lang="en-US" altLang="en-US" sz="2800" b="1">
                <a:latin typeface="+mj-lt"/>
                <a:ea typeface="Open Sans Extrabold" panose="020B0906030804020204" pitchFamily="34" charset="0"/>
                <a:cs typeface="Open Sans Extrabold" panose="020B0906030804020204" pitchFamily="34" charset="0"/>
              </a:rPr>
              <a:t>2023</a:t>
            </a:r>
          </a:p>
        </p:txBody>
      </p:sp>
      <p:sp>
        <p:nvSpPr>
          <p:cNvPr id="27" name="Rectangle 26">
            <a:extLst>
              <a:ext uri="{FF2B5EF4-FFF2-40B4-BE49-F238E27FC236}">
                <a16:creationId xmlns:a16="http://schemas.microsoft.com/office/drawing/2014/main" id="{44DEA910-8F39-B3BE-D11E-E4A5BF113734}"/>
              </a:ext>
            </a:extLst>
          </p:cNvPr>
          <p:cNvSpPr/>
          <p:nvPr/>
        </p:nvSpPr>
        <p:spPr bwMode="auto">
          <a:xfrm>
            <a:off x="9810254" y="3171325"/>
            <a:ext cx="2172664" cy="1143326"/>
          </a:xfrm>
          <a:prstGeom prst="rect">
            <a:avLst/>
          </a:prstGeom>
        </p:spPr>
        <p:txBody>
          <a:bodyPr wrap="square">
            <a:spAutoFit/>
          </a:bodyPr>
          <a:lstStyle/>
          <a:p>
            <a:pPr algn="ctr">
              <a:lnSpc>
                <a:spcPct val="107000"/>
              </a:lnSpc>
              <a:spcAft>
                <a:spcPts val="600"/>
              </a:spcAft>
            </a:pPr>
            <a:endParaRPr lang="fr-FR" sz="1200" b="1" dirty="0">
              <a:latin typeface="+mj-lt"/>
              <a:ea typeface="Cambria" panose="02040503050406030204" pitchFamily="18" charset="0"/>
              <a:cs typeface="Times New Roman" panose="02020603050405020304" pitchFamily="18" charset="0"/>
            </a:endParaRPr>
          </a:p>
          <a:p>
            <a:pPr algn="ctr">
              <a:lnSpc>
                <a:spcPct val="107000"/>
              </a:lnSpc>
              <a:spcAft>
                <a:spcPts val="600"/>
              </a:spcAft>
            </a:pPr>
            <a:r>
              <a:rPr lang="fr-FR" sz="1200" b="1" dirty="0">
                <a:latin typeface="+mj-lt"/>
                <a:ea typeface="Cambria" panose="02040503050406030204" pitchFamily="18" charset="0"/>
                <a:cs typeface="Times New Roman" panose="02020603050405020304" pitchFamily="18" charset="0"/>
              </a:rPr>
              <a:t>Application de la</a:t>
            </a:r>
            <a:r>
              <a:rPr lang="fr-FR" sz="1200" b="1" dirty="0">
                <a:solidFill>
                  <a:srgbClr val="FF0000"/>
                </a:solidFill>
                <a:latin typeface="+mj-lt"/>
                <a:ea typeface="Cambria" panose="02040503050406030204" pitchFamily="18" charset="0"/>
                <a:cs typeface="Times New Roman" panose="02020603050405020304" pitchFamily="18" charset="0"/>
              </a:rPr>
              <a:t> </a:t>
            </a:r>
            <a:r>
              <a:rPr lang="fr-FR" sz="1200" b="1" dirty="0">
                <a:solidFill>
                  <a:srgbClr val="ED1A3B"/>
                </a:solidFill>
                <a:latin typeface="+mj-lt"/>
                <a:ea typeface="Cambria" panose="02040503050406030204" pitchFamily="18" charset="0"/>
                <a:cs typeface="Times New Roman" panose="02020603050405020304" pitchFamily="18" charset="0"/>
              </a:rPr>
              <a:t>nouvelle annexe 1 des BPF de l’UE sur la fabrication de médicaments stériles</a:t>
            </a:r>
            <a:endParaRPr lang="en-US" sz="1200" b="1" i="1" dirty="0">
              <a:solidFill>
                <a:srgbClr val="ED1A3B"/>
              </a:solidFill>
              <a:latin typeface="+mj-lt"/>
              <a:ea typeface="Cambria" panose="0204050305040603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3CD39D7E-D3F1-8F96-E7DE-3E7B27C74451}"/>
              </a:ext>
            </a:extLst>
          </p:cNvPr>
          <p:cNvSpPr/>
          <p:nvPr/>
        </p:nvSpPr>
        <p:spPr>
          <a:xfrm>
            <a:off x="2729294" y="6316139"/>
            <a:ext cx="6079057" cy="293156"/>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fr-FR" sz="1000" i="1">
                <a:solidFill>
                  <a:schemeClr val="accent1"/>
                </a:solidFill>
              </a:rPr>
              <a:t>Green Deal et stratégie européenne pour la durabilité des produits chimiques </a:t>
            </a:r>
          </a:p>
        </p:txBody>
      </p:sp>
      <p:sp>
        <p:nvSpPr>
          <p:cNvPr id="5" name="Round Same Side Corner Rectangle 2">
            <a:extLst>
              <a:ext uri="{FF2B5EF4-FFF2-40B4-BE49-F238E27FC236}">
                <a16:creationId xmlns:a16="http://schemas.microsoft.com/office/drawing/2014/main" id="{9ED56382-DF92-11A1-7912-60C82B081A4A}"/>
              </a:ext>
            </a:extLst>
          </p:cNvPr>
          <p:cNvSpPr/>
          <p:nvPr/>
        </p:nvSpPr>
        <p:spPr bwMode="auto">
          <a:xfrm>
            <a:off x="10008447" y="1428418"/>
            <a:ext cx="1776278" cy="415898"/>
          </a:xfrm>
          <a:custGeom>
            <a:avLst/>
            <a:gdLst/>
            <a:ahLst/>
            <a:cxnLst/>
            <a:rect l="l" t="t" r="r" b="b"/>
            <a:pathLst>
              <a:path w="1417864" h="348343">
                <a:moveTo>
                  <a:pt x="1197632" y="87085"/>
                </a:moveTo>
                <a:cubicBezTo>
                  <a:pt x="1149536" y="87085"/>
                  <a:pt x="1110546" y="126075"/>
                  <a:pt x="1110546" y="174171"/>
                </a:cubicBezTo>
                <a:cubicBezTo>
                  <a:pt x="1110546" y="222267"/>
                  <a:pt x="1149536" y="261257"/>
                  <a:pt x="1197632" y="261257"/>
                </a:cubicBezTo>
                <a:cubicBezTo>
                  <a:pt x="1245728" y="261257"/>
                  <a:pt x="1284718" y="222267"/>
                  <a:pt x="1284718" y="174171"/>
                </a:cubicBezTo>
                <a:cubicBezTo>
                  <a:pt x="1284718" y="126075"/>
                  <a:pt x="1245728" y="87085"/>
                  <a:pt x="1197632" y="87085"/>
                </a:cubicBezTo>
                <a:close/>
                <a:moveTo>
                  <a:pt x="188686" y="87085"/>
                </a:moveTo>
                <a:cubicBezTo>
                  <a:pt x="140590" y="87085"/>
                  <a:pt x="101600" y="126075"/>
                  <a:pt x="101600" y="174171"/>
                </a:cubicBezTo>
                <a:cubicBezTo>
                  <a:pt x="101600" y="222267"/>
                  <a:pt x="140590" y="261257"/>
                  <a:pt x="188686" y="261257"/>
                </a:cubicBezTo>
                <a:cubicBezTo>
                  <a:pt x="236782" y="261257"/>
                  <a:pt x="275772" y="222267"/>
                  <a:pt x="275772" y="174171"/>
                </a:cubicBezTo>
                <a:cubicBezTo>
                  <a:pt x="275772" y="126075"/>
                  <a:pt x="236782" y="87085"/>
                  <a:pt x="188686" y="87085"/>
                </a:cubicBezTo>
                <a:close/>
                <a:moveTo>
                  <a:pt x="58058" y="0"/>
                </a:moveTo>
                <a:lnTo>
                  <a:pt x="1359806" y="0"/>
                </a:lnTo>
                <a:cubicBezTo>
                  <a:pt x="1391871" y="0"/>
                  <a:pt x="1417864" y="25993"/>
                  <a:pt x="1417864" y="58058"/>
                </a:cubicBezTo>
                <a:lnTo>
                  <a:pt x="1417864" y="348343"/>
                </a:lnTo>
                <a:lnTo>
                  <a:pt x="0" y="348343"/>
                </a:lnTo>
                <a:lnTo>
                  <a:pt x="0" y="58058"/>
                </a:lnTo>
                <a:cubicBezTo>
                  <a:pt x="0" y="25993"/>
                  <a:pt x="25993" y="0"/>
                  <a:pt x="58058"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800"/>
          </a:p>
        </p:txBody>
      </p:sp>
      <p:sp>
        <p:nvSpPr>
          <p:cNvPr id="6" name="Rectangle 29">
            <a:extLst>
              <a:ext uri="{FF2B5EF4-FFF2-40B4-BE49-F238E27FC236}">
                <a16:creationId xmlns:a16="http://schemas.microsoft.com/office/drawing/2014/main" id="{3CC28A36-5B1A-FFB9-02E7-5322E3CA8221}"/>
              </a:ext>
            </a:extLst>
          </p:cNvPr>
          <p:cNvSpPr>
            <a:spLocks noChangeArrowheads="1"/>
          </p:cNvSpPr>
          <p:nvPr/>
        </p:nvSpPr>
        <p:spPr bwMode="auto">
          <a:xfrm>
            <a:off x="6175633" y="2161641"/>
            <a:ext cx="17998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ts val="200"/>
              </a:spcBef>
            </a:pPr>
            <a:r>
              <a:rPr lang="en-US" altLang="en-US" err="1">
                <a:latin typeface="+mj-lt"/>
                <a:ea typeface="Open Sans Light" panose="020B0306030504020204" pitchFamily="34" charset="0"/>
                <a:cs typeface="Open Sans Light" panose="020B0306030504020204" pitchFamily="34" charset="0"/>
              </a:rPr>
              <a:t>Depuis</a:t>
            </a:r>
            <a:r>
              <a:rPr lang="en-US" altLang="en-US">
                <a:latin typeface="+mj-lt"/>
                <a:ea typeface="Open Sans Light" panose="020B0306030504020204" pitchFamily="34" charset="0"/>
                <a:cs typeface="Open Sans Light" panose="020B0306030504020204" pitchFamily="34" charset="0"/>
              </a:rPr>
              <a:t> </a:t>
            </a:r>
            <a:r>
              <a:rPr lang="en-US" altLang="en-US" err="1">
                <a:latin typeface="+mj-lt"/>
                <a:ea typeface="Open Sans Light" panose="020B0306030504020204" pitchFamily="34" charset="0"/>
                <a:cs typeface="Open Sans Light" panose="020B0306030504020204" pitchFamily="34" charset="0"/>
              </a:rPr>
              <a:t>juin</a:t>
            </a:r>
            <a:r>
              <a:rPr lang="en-US" altLang="en-US">
                <a:latin typeface="+mj-lt"/>
                <a:ea typeface="Open Sans Light" panose="020B0306030504020204" pitchFamily="34" charset="0"/>
                <a:cs typeface="Open Sans Light" panose="020B0306030504020204" pitchFamily="34" charset="0"/>
              </a:rPr>
              <a:t> </a:t>
            </a:r>
            <a:r>
              <a:rPr lang="en-US" altLang="en-US" sz="2800" b="1">
                <a:latin typeface="+mj-lt"/>
                <a:ea typeface="Open Sans Extrabold" panose="020B0906030804020204" pitchFamily="34" charset="0"/>
                <a:cs typeface="Open Sans Extrabold" panose="020B0906030804020204" pitchFamily="34" charset="0"/>
              </a:rPr>
              <a:t>2020</a:t>
            </a:r>
          </a:p>
        </p:txBody>
      </p:sp>
    </p:spTree>
    <p:extLst>
      <p:ext uri="{BB962C8B-B14F-4D97-AF65-F5344CB8AC3E}">
        <p14:creationId xmlns:p14="http://schemas.microsoft.com/office/powerpoint/2010/main" val="16683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Procédé 11">
            <a:extLst>
              <a:ext uri="{FF2B5EF4-FFF2-40B4-BE49-F238E27FC236}">
                <a16:creationId xmlns:a16="http://schemas.microsoft.com/office/drawing/2014/main" id="{B4FB9883-A5FC-5EB5-5B3E-0AE280CF3925}"/>
              </a:ext>
            </a:extLst>
          </p:cNvPr>
          <p:cNvSpPr/>
          <p:nvPr/>
        </p:nvSpPr>
        <p:spPr>
          <a:xfrm>
            <a:off x="434988" y="2833837"/>
            <a:ext cx="11322000" cy="3008163"/>
          </a:xfrm>
          <a:prstGeom prst="flowChartProcess">
            <a:avLst/>
          </a:prstGeom>
          <a:noFill/>
          <a:ln>
            <a:solidFill>
              <a:srgbClr val="65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 avec coins arrondis en haut 47">
            <a:extLst>
              <a:ext uri="{FF2B5EF4-FFF2-40B4-BE49-F238E27FC236}">
                <a16:creationId xmlns:a16="http://schemas.microsoft.com/office/drawing/2014/main" id="{E2C68170-7A84-72C2-86EE-9BCAF739A690}"/>
              </a:ext>
            </a:extLst>
          </p:cNvPr>
          <p:cNvSpPr/>
          <p:nvPr/>
        </p:nvSpPr>
        <p:spPr>
          <a:xfrm>
            <a:off x="416988" y="2342394"/>
            <a:ext cx="11358000" cy="580482"/>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buClr>
                <a:srgbClr val="ED1A3B"/>
              </a:buClr>
            </a:pPr>
            <a:r>
              <a:rPr lang="fr-FR" sz="1400" b="0" i="1">
                <a:solidFill>
                  <a:schemeClr val="bg1"/>
                </a:solidFill>
              </a:rPr>
              <a:t>La contribution</a:t>
            </a:r>
            <a:r>
              <a:rPr lang="fr-FR" sz="1400" i="1">
                <a:solidFill>
                  <a:schemeClr val="bg1"/>
                </a:solidFill>
              </a:rPr>
              <a:t> </a:t>
            </a:r>
            <a:r>
              <a:rPr lang="fr-FR" sz="1400" b="0" i="1">
                <a:solidFill>
                  <a:schemeClr val="bg1"/>
                </a:solidFill>
              </a:rPr>
              <a:t>aux comptes publics, </a:t>
            </a:r>
            <a:r>
              <a:rPr lang="fr-FR" sz="1400" b="0" i="1" u="sng">
                <a:solidFill>
                  <a:schemeClr val="bg1"/>
                </a:solidFill>
              </a:rPr>
              <a:t>même avant claus</a:t>
            </a:r>
            <a:r>
              <a:rPr lang="fr-FR" sz="1400" i="1" u="sng">
                <a:solidFill>
                  <a:schemeClr val="bg1"/>
                </a:solidFill>
              </a:rPr>
              <a:t>e de sauvegarde</a:t>
            </a:r>
            <a:r>
              <a:rPr lang="fr-FR" sz="1400" i="1">
                <a:solidFill>
                  <a:schemeClr val="bg1"/>
                </a:solidFill>
              </a:rPr>
              <a:t>,</a:t>
            </a:r>
            <a:r>
              <a:rPr lang="fr-FR" sz="1400" b="0" i="1">
                <a:solidFill>
                  <a:schemeClr val="bg1"/>
                </a:solidFill>
              </a:rPr>
              <a:t> dépasse la dépense de l’Assurance maladie</a:t>
            </a:r>
          </a:p>
        </p:txBody>
      </p:sp>
      <p:sp>
        <p:nvSpPr>
          <p:cNvPr id="2" name="Titre 1"/>
          <p:cNvSpPr>
            <a:spLocks noGrp="1"/>
          </p:cNvSpPr>
          <p:nvPr>
            <p:ph type="title"/>
          </p:nvPr>
        </p:nvSpPr>
        <p:spPr>
          <a:xfrm>
            <a:off x="407988" y="754117"/>
            <a:ext cx="11276012" cy="646331"/>
          </a:xfrm>
        </p:spPr>
        <p:txBody>
          <a:bodyPr lIns="0" tIns="0" rIns="0" bIns="0"/>
          <a:lstStyle/>
          <a:p>
            <a:pPr>
              <a:lnSpc>
                <a:spcPct val="100000"/>
              </a:lnSpc>
            </a:pPr>
            <a:r>
              <a:rPr lang="fr-FR" sz="2400" dirty="0"/>
              <a:t>Le G5 Santé, UNE CHARGE ? NON, UNE CONTRIBUTION positive AUX COMPTES PUBLICS</a:t>
            </a:r>
          </a:p>
        </p:txBody>
      </p:sp>
      <p:sp>
        <p:nvSpPr>
          <p:cNvPr id="6" name="ZoneTexte 5">
            <a:extLst>
              <a:ext uri="{FF2B5EF4-FFF2-40B4-BE49-F238E27FC236}">
                <a16:creationId xmlns:a16="http://schemas.microsoft.com/office/drawing/2014/main" id="{98994421-C592-3528-B8CC-DF6F0EEF75E9}"/>
              </a:ext>
            </a:extLst>
          </p:cNvPr>
          <p:cNvSpPr txBox="1"/>
          <p:nvPr/>
        </p:nvSpPr>
        <p:spPr>
          <a:xfrm>
            <a:off x="630123" y="4726691"/>
            <a:ext cx="4581313" cy="692497"/>
          </a:xfrm>
          <a:prstGeom prst="rect">
            <a:avLst/>
          </a:prstGeom>
          <a:noFill/>
        </p:spPr>
        <p:txBody>
          <a:bodyPr wrap="square">
            <a:spAutoFit/>
          </a:bodyPr>
          <a:lstStyle/>
          <a:p>
            <a:pPr>
              <a:spcAft>
                <a:spcPts val="1000"/>
              </a:spcAft>
              <a:buClr>
                <a:srgbClr val="ED1A3B"/>
              </a:buClr>
            </a:pPr>
            <a:r>
              <a:rPr lang="fr-FR" sz="1400" b="1">
                <a:solidFill>
                  <a:srgbClr val="245EAC"/>
                </a:solidFill>
              </a:rPr>
              <a:t>Coût maximum estimé </a:t>
            </a:r>
            <a:br>
              <a:rPr lang="fr-FR" sz="1400" b="1">
                <a:solidFill>
                  <a:srgbClr val="245EAC"/>
                </a:solidFill>
              </a:rPr>
            </a:br>
            <a:r>
              <a:rPr lang="fr-FR" sz="1400" b="0">
                <a:solidFill>
                  <a:srgbClr val="245EAC"/>
                </a:solidFill>
              </a:rPr>
              <a:t>pour l’Assurance maladie obligatoire</a:t>
            </a:r>
            <a:br>
              <a:rPr lang="fr-FR" sz="1400" b="0">
                <a:solidFill>
                  <a:srgbClr val="ED1A3B"/>
                </a:solidFill>
              </a:rPr>
            </a:br>
            <a:r>
              <a:rPr lang="fr-FR" sz="1100" b="0" i="1"/>
              <a:t>(y compris diagnostics</a:t>
            </a:r>
            <a:r>
              <a:rPr lang="fr-FR" sz="1100" i="1"/>
              <a:t>, </a:t>
            </a:r>
            <a:r>
              <a:rPr lang="fr-FR" sz="1100" b="0" i="1"/>
              <a:t>part industrie, hors coût de la distribution)   </a:t>
            </a:r>
          </a:p>
        </p:txBody>
      </p:sp>
      <p:sp>
        <p:nvSpPr>
          <p:cNvPr id="15" name="ZoneTexte 14">
            <a:extLst>
              <a:ext uri="{FF2B5EF4-FFF2-40B4-BE49-F238E27FC236}">
                <a16:creationId xmlns:a16="http://schemas.microsoft.com/office/drawing/2014/main" id="{6C16B286-7D84-6C43-3785-DC92E603212E}"/>
              </a:ext>
            </a:extLst>
          </p:cNvPr>
          <p:cNvSpPr txBox="1"/>
          <p:nvPr/>
        </p:nvSpPr>
        <p:spPr>
          <a:xfrm>
            <a:off x="4191503" y="3367774"/>
            <a:ext cx="3816243" cy="523220"/>
          </a:xfrm>
          <a:prstGeom prst="rect">
            <a:avLst/>
          </a:prstGeom>
          <a:noFill/>
        </p:spPr>
        <p:txBody>
          <a:bodyPr wrap="square">
            <a:spAutoFit/>
          </a:bodyPr>
          <a:lstStyle/>
          <a:p>
            <a:pPr algn="r">
              <a:buClr>
                <a:srgbClr val="ED1A3B"/>
              </a:buClr>
            </a:pPr>
            <a:r>
              <a:rPr lang="fr-FR" sz="1400" b="1">
                <a:solidFill>
                  <a:srgbClr val="339933"/>
                </a:solidFill>
              </a:rPr>
              <a:t>Apport estimé </a:t>
            </a:r>
            <a:r>
              <a:rPr lang="fr-FR" sz="1400" b="0">
                <a:solidFill>
                  <a:srgbClr val="339933"/>
                </a:solidFill>
              </a:rPr>
              <a:t>des entreprises du G5 Santé aux comptes publics </a:t>
            </a:r>
          </a:p>
        </p:txBody>
      </p:sp>
      <p:pic>
        <p:nvPicPr>
          <p:cNvPr id="1026" name="Picture 2" descr="Vector libra isolated on white background illustration">
            <a:extLst>
              <a:ext uri="{FF2B5EF4-FFF2-40B4-BE49-F238E27FC236}">
                <a16:creationId xmlns:a16="http://schemas.microsoft.com/office/drawing/2014/main" id="{ABDD5133-027A-3CE0-7694-50A363BF4DA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3796" b="37674"/>
          <a:stretch/>
        </p:blipFill>
        <p:spPr bwMode="auto">
          <a:xfrm>
            <a:off x="4510033" y="4519560"/>
            <a:ext cx="3137010" cy="89499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CE2F669E-4F6C-5E57-9BC1-CBE66B47A086}"/>
              </a:ext>
            </a:extLst>
          </p:cNvPr>
          <p:cNvSpPr txBox="1"/>
          <p:nvPr/>
        </p:nvSpPr>
        <p:spPr>
          <a:xfrm>
            <a:off x="4675521" y="3986337"/>
            <a:ext cx="1315316" cy="523220"/>
          </a:xfrm>
          <a:prstGeom prst="rect">
            <a:avLst/>
          </a:prstGeom>
          <a:noFill/>
        </p:spPr>
        <p:txBody>
          <a:bodyPr wrap="square" rtlCol="0">
            <a:spAutoFit/>
          </a:bodyPr>
          <a:lstStyle/>
          <a:p>
            <a:r>
              <a:rPr lang="fr-FR" sz="2800" b="1">
                <a:solidFill>
                  <a:srgbClr val="245EAC"/>
                </a:solidFill>
              </a:rPr>
              <a:t>4,2</a:t>
            </a:r>
            <a:r>
              <a:rPr lang="fr-FR" sz="800" b="1">
                <a:solidFill>
                  <a:srgbClr val="245EAC"/>
                </a:solidFill>
              </a:rPr>
              <a:t> </a:t>
            </a:r>
            <a:r>
              <a:rPr lang="fr-FR" sz="1200" b="1" i="1">
                <a:solidFill>
                  <a:srgbClr val="245EAC"/>
                </a:solidFill>
              </a:rPr>
              <a:t>Mds€**</a:t>
            </a:r>
            <a:endParaRPr lang="fr-FR" sz="1600" b="1" i="1">
              <a:solidFill>
                <a:srgbClr val="245EAC"/>
              </a:solidFill>
            </a:endParaRPr>
          </a:p>
        </p:txBody>
      </p:sp>
      <p:sp>
        <p:nvSpPr>
          <p:cNvPr id="19" name="ZoneTexte 18">
            <a:extLst>
              <a:ext uri="{FF2B5EF4-FFF2-40B4-BE49-F238E27FC236}">
                <a16:creationId xmlns:a16="http://schemas.microsoft.com/office/drawing/2014/main" id="{28CFD395-D82E-C412-97F2-E2EFCC2F103A}"/>
              </a:ext>
            </a:extLst>
          </p:cNvPr>
          <p:cNvSpPr txBox="1"/>
          <p:nvPr/>
        </p:nvSpPr>
        <p:spPr>
          <a:xfrm>
            <a:off x="6395457" y="4424594"/>
            <a:ext cx="1149930" cy="523220"/>
          </a:xfrm>
          <a:prstGeom prst="rect">
            <a:avLst/>
          </a:prstGeom>
          <a:noFill/>
        </p:spPr>
        <p:txBody>
          <a:bodyPr wrap="square" rtlCol="0">
            <a:spAutoFit/>
          </a:bodyPr>
          <a:lstStyle/>
          <a:p>
            <a:r>
              <a:rPr lang="fr-FR" sz="2800" b="1">
                <a:solidFill>
                  <a:srgbClr val="339933"/>
                </a:solidFill>
              </a:rPr>
              <a:t>4,8</a:t>
            </a:r>
            <a:r>
              <a:rPr lang="fr-FR" sz="800" b="1">
                <a:solidFill>
                  <a:srgbClr val="339933"/>
                </a:solidFill>
              </a:rPr>
              <a:t> </a:t>
            </a:r>
            <a:r>
              <a:rPr lang="fr-FR" sz="1200" b="1" i="1">
                <a:solidFill>
                  <a:srgbClr val="339933"/>
                </a:solidFill>
              </a:rPr>
              <a:t>Mds€</a:t>
            </a:r>
            <a:endParaRPr lang="fr-FR" sz="1600" b="1" i="1">
              <a:solidFill>
                <a:srgbClr val="339933"/>
              </a:solidFill>
            </a:endParaRPr>
          </a:p>
        </p:txBody>
      </p:sp>
      <p:pic>
        <p:nvPicPr>
          <p:cNvPr id="24" name="Picture 2" descr="assurance-maladie-logo-png - Science Accueil">
            <a:extLst>
              <a:ext uri="{FF2B5EF4-FFF2-40B4-BE49-F238E27FC236}">
                <a16:creationId xmlns:a16="http://schemas.microsoft.com/office/drawing/2014/main" id="{1F58E1CB-5AE3-503E-E94D-3AA749807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533" y="4280143"/>
            <a:ext cx="839050" cy="383581"/>
          </a:xfrm>
          <a:prstGeom prst="rect">
            <a:avLst/>
          </a:prstGeom>
          <a:noFill/>
          <a:extLst>
            <a:ext uri="{909E8E84-426E-40DD-AFC4-6F175D3DCCD1}">
              <a14:hiddenFill xmlns:a14="http://schemas.microsoft.com/office/drawing/2010/main">
                <a:solidFill>
                  <a:srgbClr val="FFFFFF"/>
                </a:solidFill>
              </a14:hiddenFill>
            </a:ext>
          </a:extLst>
        </p:spPr>
      </p:pic>
      <p:sp>
        <p:nvSpPr>
          <p:cNvPr id="29" name="Arc 28">
            <a:extLst>
              <a:ext uri="{FF2B5EF4-FFF2-40B4-BE49-F238E27FC236}">
                <a16:creationId xmlns:a16="http://schemas.microsoft.com/office/drawing/2014/main" id="{668EB3DA-9853-283D-D00B-62EA37496717}"/>
              </a:ext>
            </a:extLst>
          </p:cNvPr>
          <p:cNvSpPr/>
          <p:nvPr/>
        </p:nvSpPr>
        <p:spPr>
          <a:xfrm rot="3550833" flipH="1">
            <a:off x="3527819" y="3794567"/>
            <a:ext cx="789072" cy="1794894"/>
          </a:xfrm>
          <a:prstGeom prst="arc">
            <a:avLst>
              <a:gd name="adj1" fmla="val 16728515"/>
              <a:gd name="adj2" fmla="val 4057815"/>
            </a:avLst>
          </a:prstGeom>
          <a:ln w="28575" cap="rnd">
            <a:solidFill>
              <a:srgbClr val="245EAC"/>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62"/>
          </a:p>
        </p:txBody>
      </p:sp>
      <p:sp>
        <p:nvSpPr>
          <p:cNvPr id="30" name="Arc 29">
            <a:extLst>
              <a:ext uri="{FF2B5EF4-FFF2-40B4-BE49-F238E27FC236}">
                <a16:creationId xmlns:a16="http://schemas.microsoft.com/office/drawing/2014/main" id="{F6CA26F1-D36F-055B-04B3-CFD58FCB93D9}"/>
              </a:ext>
            </a:extLst>
          </p:cNvPr>
          <p:cNvSpPr/>
          <p:nvPr/>
        </p:nvSpPr>
        <p:spPr>
          <a:xfrm rot="10178644" flipH="1">
            <a:off x="6702649" y="3370221"/>
            <a:ext cx="590594" cy="1215277"/>
          </a:xfrm>
          <a:prstGeom prst="arc">
            <a:avLst>
              <a:gd name="adj1" fmla="val 17192722"/>
              <a:gd name="adj2" fmla="val 20751584"/>
            </a:avLst>
          </a:prstGeom>
          <a:ln w="28575" cap="rnd">
            <a:solidFill>
              <a:srgbClr val="339933"/>
            </a:solidFill>
            <a:prstDash val="sysDot"/>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62"/>
          </a:p>
        </p:txBody>
      </p:sp>
      <p:sp>
        <p:nvSpPr>
          <p:cNvPr id="50" name="Rectangle : avec coins arrondis en haut 49">
            <a:extLst>
              <a:ext uri="{FF2B5EF4-FFF2-40B4-BE49-F238E27FC236}">
                <a16:creationId xmlns:a16="http://schemas.microsoft.com/office/drawing/2014/main" id="{2DA4568D-9919-EEF7-D41D-1ED04F6E5960}"/>
              </a:ext>
            </a:extLst>
          </p:cNvPr>
          <p:cNvSpPr/>
          <p:nvPr/>
        </p:nvSpPr>
        <p:spPr>
          <a:xfrm>
            <a:off x="426909" y="1688180"/>
            <a:ext cx="11338158" cy="558713"/>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buClr>
                <a:srgbClr val="ED1A3B"/>
              </a:buClr>
            </a:pPr>
            <a:r>
              <a:rPr lang="fr-FR" sz="1400" i="1">
                <a:solidFill>
                  <a:schemeClr val="bg1"/>
                </a:solidFill>
              </a:rPr>
              <a:t>Le G5 Santé représente 1/5</a:t>
            </a:r>
            <a:r>
              <a:rPr lang="fr-FR" sz="1400" i="1" baseline="30000">
                <a:solidFill>
                  <a:schemeClr val="bg1"/>
                </a:solidFill>
              </a:rPr>
              <a:t>ème</a:t>
            </a:r>
            <a:r>
              <a:rPr lang="fr-FR" sz="1400" i="1">
                <a:solidFill>
                  <a:schemeClr val="bg1"/>
                </a:solidFill>
              </a:rPr>
              <a:t> du marché pharmaceutique régulé net* français 2022</a:t>
            </a:r>
            <a:endParaRPr lang="fr-FR" sz="1400" b="0" i="1">
              <a:solidFill>
                <a:schemeClr val="bg1"/>
              </a:solidFill>
            </a:endParaRPr>
          </a:p>
        </p:txBody>
      </p:sp>
      <p:sp>
        <p:nvSpPr>
          <p:cNvPr id="54" name="Espace réservé du texte 5">
            <a:extLst>
              <a:ext uri="{FF2B5EF4-FFF2-40B4-BE49-F238E27FC236}">
                <a16:creationId xmlns:a16="http://schemas.microsoft.com/office/drawing/2014/main" id="{2EF2C10E-0847-3B82-0749-D58D791FC035}"/>
              </a:ext>
            </a:extLst>
          </p:cNvPr>
          <p:cNvSpPr txBox="1">
            <a:spLocks/>
          </p:cNvSpPr>
          <p:nvPr/>
        </p:nvSpPr>
        <p:spPr>
          <a:xfrm>
            <a:off x="1423547" y="6210022"/>
            <a:ext cx="9332661" cy="553998"/>
          </a:xfrm>
          <a:prstGeom prst="rect">
            <a:avLst/>
          </a:prstGeom>
        </p:spPr>
        <p:txBody>
          <a:bodyPr wrap="square" lIns="0" tIns="0" rIns="0" bIns="0">
            <a:spAutoFit/>
          </a:bodyPr>
          <a:lstStyle>
            <a:lvl1pPr indent="0" defTabSz="1218786">
              <a:lnSpc>
                <a:spcPct val="100000"/>
              </a:lnSpc>
              <a:spcBef>
                <a:spcPts val="0"/>
              </a:spcBef>
              <a:spcAft>
                <a:spcPts val="800"/>
              </a:spcAft>
              <a:buFont typeface="Arial" pitchFamily="34" charset="0"/>
              <a:buNone/>
              <a:defRPr sz="900" b="0">
                <a:solidFill>
                  <a:srgbClr val="707070"/>
                </a:solidFill>
                <a:ea typeface="Source Sans Pro Light" panose="020B0403030403020204" pitchFamily="34" charset="0"/>
                <a:cs typeface="Source Sans Pro Light" panose="020B0403030403020204" pitchFamily="34" charset="0"/>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pPr>
              <a:spcAft>
                <a:spcPts val="0"/>
              </a:spcAft>
            </a:pPr>
            <a:r>
              <a:rPr lang="fr-FR" dirty="0"/>
              <a:t>Sources : BDO-BIPE d’après données G5, GERS, CNAM et DGFIP</a:t>
            </a:r>
          </a:p>
          <a:p>
            <a:pPr>
              <a:spcAft>
                <a:spcPts val="0"/>
              </a:spcAft>
            </a:pPr>
            <a:r>
              <a:rPr lang="fr-FR" dirty="0"/>
              <a:t>* Hors </a:t>
            </a:r>
            <a:r>
              <a:rPr lang="fr-FR" dirty="0" err="1"/>
              <a:t>bioMérieux</a:t>
            </a:r>
            <a:r>
              <a:rPr lang="fr-FR" dirty="0"/>
              <a:t>, marché régulé (hors intra GHS)</a:t>
            </a:r>
          </a:p>
          <a:p>
            <a:pPr>
              <a:spcAft>
                <a:spcPts val="0"/>
              </a:spcAft>
            </a:pPr>
            <a:r>
              <a:rPr lang="fr-FR" dirty="0"/>
              <a:t>** Remboursement Assurance maladie obligatoire ville et hôpital (inclus les intra GHS en prix JO donc avant remises commerciales)</a:t>
            </a:r>
          </a:p>
          <a:p>
            <a:pPr>
              <a:spcAft>
                <a:spcPts val="0"/>
              </a:spcAft>
            </a:pPr>
            <a:r>
              <a:rPr lang="fr-FR" dirty="0"/>
              <a:t>*** La clause de sauvegarde n’est pas une taxe en soi, elle est comptablement déduite du CA des laboratoires et vient </a:t>
            </a:r>
            <a:r>
              <a:rPr lang="fr-FR" i="1" dirty="0"/>
              <a:t>in fine</a:t>
            </a:r>
            <a:r>
              <a:rPr lang="fr-FR" dirty="0"/>
              <a:t> en déduction des coûts de l’Assurance maladie</a:t>
            </a:r>
          </a:p>
        </p:txBody>
      </p:sp>
      <p:sp>
        <p:nvSpPr>
          <p:cNvPr id="4" name="Rectangle à coins arrondis 4">
            <a:extLst>
              <a:ext uri="{FF2B5EF4-FFF2-40B4-BE49-F238E27FC236}">
                <a16:creationId xmlns:a16="http://schemas.microsoft.com/office/drawing/2014/main" id="{FCEE3D17-A790-2A3D-A7C4-C731BADE9FEC}"/>
              </a:ext>
            </a:extLst>
          </p:cNvPr>
          <p:cNvSpPr/>
          <p:nvPr/>
        </p:nvSpPr>
        <p:spPr>
          <a:xfrm>
            <a:off x="8326276" y="3200639"/>
            <a:ext cx="2664440" cy="409703"/>
          </a:xfrm>
          <a:prstGeom prst="roundRect">
            <a:avLst/>
          </a:prstGeom>
          <a:solidFill>
            <a:srgbClr val="33993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t>+ Cotisations sociales </a:t>
            </a:r>
            <a:endParaRPr lang="en-GB" sz="1400"/>
          </a:p>
        </p:txBody>
      </p:sp>
      <p:sp>
        <p:nvSpPr>
          <p:cNvPr id="10" name="Rectangle à coins arrondis 5">
            <a:extLst>
              <a:ext uri="{FF2B5EF4-FFF2-40B4-BE49-F238E27FC236}">
                <a16:creationId xmlns:a16="http://schemas.microsoft.com/office/drawing/2014/main" id="{60C1DAD3-80AC-DD03-E723-7F86F3B1AB26}"/>
              </a:ext>
            </a:extLst>
          </p:cNvPr>
          <p:cNvSpPr/>
          <p:nvPr/>
        </p:nvSpPr>
        <p:spPr>
          <a:xfrm>
            <a:off x="8326276" y="3716336"/>
            <a:ext cx="2664440" cy="409703"/>
          </a:xfrm>
          <a:prstGeom prst="roundRect">
            <a:avLst/>
          </a:prstGeom>
          <a:solidFill>
            <a:srgbClr val="33993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t>+ Impôt sur le revenu </a:t>
            </a:r>
            <a:endParaRPr lang="en-GB" sz="1400"/>
          </a:p>
        </p:txBody>
      </p:sp>
      <p:sp>
        <p:nvSpPr>
          <p:cNvPr id="13" name="Rectangle à coins arrondis 6">
            <a:extLst>
              <a:ext uri="{FF2B5EF4-FFF2-40B4-BE49-F238E27FC236}">
                <a16:creationId xmlns:a16="http://schemas.microsoft.com/office/drawing/2014/main" id="{35401D56-7646-3EF5-5ABD-6B7E6B357816}"/>
              </a:ext>
            </a:extLst>
          </p:cNvPr>
          <p:cNvSpPr/>
          <p:nvPr/>
        </p:nvSpPr>
        <p:spPr>
          <a:xfrm>
            <a:off x="8326276" y="4232033"/>
            <a:ext cx="2664440" cy="409703"/>
          </a:xfrm>
          <a:prstGeom prst="roundRect">
            <a:avLst/>
          </a:prstGeom>
          <a:solidFill>
            <a:srgbClr val="33993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dirty="0"/>
              <a:t>+ impôts et taxes </a:t>
            </a:r>
            <a:br>
              <a:rPr lang="fr-FR" sz="1400" dirty="0"/>
            </a:br>
            <a:r>
              <a:rPr lang="fr-FR" sz="1400" dirty="0"/>
              <a:t>industriels et sectoriels</a:t>
            </a:r>
          </a:p>
        </p:txBody>
      </p:sp>
      <p:sp>
        <p:nvSpPr>
          <p:cNvPr id="16" name="Accolade ouvrante 15">
            <a:extLst>
              <a:ext uri="{FF2B5EF4-FFF2-40B4-BE49-F238E27FC236}">
                <a16:creationId xmlns:a16="http://schemas.microsoft.com/office/drawing/2014/main" id="{771763CF-2777-D415-2AD9-681245CA737F}"/>
              </a:ext>
            </a:extLst>
          </p:cNvPr>
          <p:cNvSpPr/>
          <p:nvPr/>
        </p:nvSpPr>
        <p:spPr>
          <a:xfrm>
            <a:off x="8076897" y="3197130"/>
            <a:ext cx="147723" cy="1972689"/>
          </a:xfrm>
          <a:prstGeom prst="leftBrace">
            <a:avLst>
              <a:gd name="adj1" fmla="val 60194"/>
              <a:gd name="adj2" fmla="val 77079"/>
            </a:avLst>
          </a:prstGeom>
          <a:noFill/>
          <a:ln w="1905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ectangle à coins arrondis 7">
            <a:extLst>
              <a:ext uri="{FF2B5EF4-FFF2-40B4-BE49-F238E27FC236}">
                <a16:creationId xmlns:a16="http://schemas.microsoft.com/office/drawing/2014/main" id="{7ADC478F-0411-5992-B887-BAB1FCC42C66}"/>
              </a:ext>
            </a:extLst>
          </p:cNvPr>
          <p:cNvSpPr/>
          <p:nvPr/>
        </p:nvSpPr>
        <p:spPr>
          <a:xfrm>
            <a:off x="8326276" y="4747730"/>
            <a:ext cx="2664440" cy="409703"/>
          </a:xfrm>
          <a:prstGeom prst="roundRect">
            <a:avLst/>
          </a:pr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t>- Crédit Impôt Recherche (CIR)</a:t>
            </a:r>
            <a:endParaRPr lang="en-GB" sz="1400"/>
          </a:p>
        </p:txBody>
      </p:sp>
      <p:grpSp>
        <p:nvGrpSpPr>
          <p:cNvPr id="9" name="Groupe 8">
            <a:extLst>
              <a:ext uri="{FF2B5EF4-FFF2-40B4-BE49-F238E27FC236}">
                <a16:creationId xmlns:a16="http://schemas.microsoft.com/office/drawing/2014/main" id="{EE9C85B7-287F-2D19-6439-CF6F8E41392F}"/>
              </a:ext>
            </a:extLst>
          </p:cNvPr>
          <p:cNvGrpSpPr/>
          <p:nvPr/>
        </p:nvGrpSpPr>
        <p:grpSpPr>
          <a:xfrm>
            <a:off x="6720776" y="4048187"/>
            <a:ext cx="383753" cy="383753"/>
            <a:chOff x="5649056" y="2864280"/>
            <a:chExt cx="1060612" cy="1060612"/>
          </a:xfrm>
        </p:grpSpPr>
        <p:sp>
          <p:nvSpPr>
            <p:cNvPr id="5" name="Organigramme : Connecteur 4">
              <a:extLst>
                <a:ext uri="{FF2B5EF4-FFF2-40B4-BE49-F238E27FC236}">
                  <a16:creationId xmlns:a16="http://schemas.microsoft.com/office/drawing/2014/main" id="{9D9C0F3F-7050-DCD6-A7DB-315B87424C18}"/>
                </a:ext>
              </a:extLst>
            </p:cNvPr>
            <p:cNvSpPr/>
            <p:nvPr/>
          </p:nvSpPr>
          <p:spPr>
            <a:xfrm>
              <a:off x="5649056" y="2864280"/>
              <a:ext cx="1060612" cy="1060612"/>
            </a:xfrm>
            <a:prstGeom prst="flowChartConnector">
              <a:avLst/>
            </a:prstGeom>
            <a:solidFill>
              <a:schemeClr val="bg1">
                <a:lumMod val="95000"/>
              </a:schemeClr>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4" descr="G5 Santé - Le cercle de réflexion des industries de santé françaises">
              <a:extLst>
                <a:ext uri="{FF2B5EF4-FFF2-40B4-BE49-F238E27FC236}">
                  <a16:creationId xmlns:a16="http://schemas.microsoft.com/office/drawing/2014/main" id="{85B6CD61-23B9-48AE-FB8F-783F02A0F25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7581" y="3002248"/>
              <a:ext cx="763564" cy="78467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 name="Rectangle à coins arrondis 7">
            <a:extLst>
              <a:ext uri="{FF2B5EF4-FFF2-40B4-BE49-F238E27FC236}">
                <a16:creationId xmlns:a16="http://schemas.microsoft.com/office/drawing/2014/main" id="{9EBFB95B-A95D-72F9-2139-CFD881286E09}"/>
              </a:ext>
            </a:extLst>
          </p:cNvPr>
          <p:cNvSpPr/>
          <p:nvPr/>
        </p:nvSpPr>
        <p:spPr>
          <a:xfrm>
            <a:off x="8326277" y="5263427"/>
            <a:ext cx="2664440" cy="409703"/>
          </a:xfrm>
          <a:prstGeom prst="roundRect">
            <a:avLst/>
          </a:prstGeom>
          <a:solidFill>
            <a:schemeClr val="bg1"/>
          </a:solidFill>
          <a:ln w="6350">
            <a:solidFill>
              <a:srgbClr val="ED1A3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solidFill>
                  <a:srgbClr val="ED1A3B"/>
                </a:solidFill>
              </a:rPr>
              <a:t>Clause de sauvegarde </a:t>
            </a:r>
          </a:p>
          <a:p>
            <a:pPr algn="ctr"/>
            <a:r>
              <a:rPr lang="fr-FR" sz="1400">
                <a:solidFill>
                  <a:srgbClr val="ED1A3B"/>
                </a:solidFill>
              </a:rPr>
              <a:t>non comptabilisée***</a:t>
            </a:r>
            <a:endParaRPr lang="en-GB" sz="1400">
              <a:solidFill>
                <a:srgbClr val="ED1A3B"/>
              </a:solidFill>
            </a:endParaRPr>
          </a:p>
        </p:txBody>
      </p:sp>
    </p:spTree>
    <p:extLst>
      <p:ext uri="{BB962C8B-B14F-4D97-AF65-F5344CB8AC3E}">
        <p14:creationId xmlns:p14="http://schemas.microsoft.com/office/powerpoint/2010/main" val="261495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
            <a:extLst>
              <a:ext uri="{FF2B5EF4-FFF2-40B4-BE49-F238E27FC236}">
                <a16:creationId xmlns:a16="http://schemas.microsoft.com/office/drawing/2014/main" id="{427AFCB4-0975-72CC-C1D6-855FE2813B4F}"/>
              </a:ext>
            </a:extLst>
          </p:cNvPr>
          <p:cNvSpPr txBox="1">
            <a:spLocks noChangeArrowheads="1"/>
          </p:cNvSpPr>
          <p:nvPr/>
        </p:nvSpPr>
        <p:spPr bwMode="auto">
          <a:xfrm>
            <a:off x="957820" y="3501984"/>
            <a:ext cx="3701089" cy="1157542"/>
          </a:xfrm>
          <a:prstGeom prst="rect">
            <a:avLst/>
          </a:prstGeom>
          <a:noFill/>
          <a:ln>
            <a:noFill/>
          </a:ln>
          <a:effectLst/>
        </p:spPr>
        <p:txBody>
          <a:bodyPr wrap="square" lIns="78340" tIns="39170" rIns="78340" bIns="39170">
            <a:spAutoFit/>
          </a:bodyPr>
          <a:lstStyle/>
          <a:p>
            <a:pPr defTabSz="843817" fontAlgn="base">
              <a:spcAft>
                <a:spcPts val="600"/>
              </a:spcAft>
            </a:pPr>
            <a:r>
              <a:rPr lang="fr-FR" sz="1400" b="1">
                <a:latin typeface="+mj-lt"/>
                <a:ea typeface="Times New Roman" panose="02020603050405020304" pitchFamily="18" charset="0"/>
              </a:rPr>
              <a:t>Pierre CAVÉ, </a:t>
            </a:r>
            <a:r>
              <a:rPr lang="fr-FR" sz="1400">
                <a:latin typeface="+mj-lt"/>
                <a:ea typeface="Times New Roman" panose="02020603050405020304" pitchFamily="18" charset="0"/>
              </a:rPr>
              <a:t>Associé </a:t>
            </a:r>
          </a:p>
          <a:p>
            <a:pPr defTabSz="843817" fontAlgn="base">
              <a:spcAft>
                <a:spcPts val="600"/>
              </a:spcAft>
            </a:pPr>
            <a:r>
              <a:rPr lang="fr-FR" sz="1400">
                <a:latin typeface="+mj-lt"/>
                <a:ea typeface="Times New Roman" panose="02020603050405020304" pitchFamily="18" charset="0"/>
              </a:rPr>
              <a:t>pierre.cave@bdo.fr</a:t>
            </a:r>
          </a:p>
          <a:p>
            <a:pPr fontAlgn="base">
              <a:lnSpc>
                <a:spcPct val="120000"/>
              </a:lnSpc>
            </a:pPr>
            <a:r>
              <a:rPr lang="fr-FR" sz="1400" kern="1200">
                <a:effectLst/>
                <a:latin typeface="+mj-lt"/>
                <a:ea typeface="Times New Roman" panose="02020603050405020304" pitchFamily="18" charset="0"/>
              </a:rPr>
              <a:t>Mobile +33 (6) 15 31 04 </a:t>
            </a:r>
            <a:r>
              <a:rPr lang="fr-FR" sz="1400">
                <a:latin typeface="+mj-lt"/>
              </a:rPr>
              <a:t>28</a:t>
            </a:r>
          </a:p>
          <a:p>
            <a:pPr fontAlgn="base">
              <a:lnSpc>
                <a:spcPct val="120000"/>
              </a:lnSpc>
            </a:pPr>
            <a:r>
              <a:rPr lang="fr-FR" sz="1400" kern="1200">
                <a:effectLst/>
                <a:latin typeface="+mj-lt"/>
                <a:ea typeface="Times New Roman" panose="02020603050405020304" pitchFamily="18" charset="0"/>
              </a:rPr>
              <a:t>Tel +33 (1) 70 37  23 18 </a:t>
            </a:r>
          </a:p>
        </p:txBody>
      </p:sp>
      <p:grpSp>
        <p:nvGrpSpPr>
          <p:cNvPr id="2" name="Groupe 1">
            <a:extLst>
              <a:ext uri="{FF2B5EF4-FFF2-40B4-BE49-F238E27FC236}">
                <a16:creationId xmlns:a16="http://schemas.microsoft.com/office/drawing/2014/main" id="{1D00DA95-A52C-B68D-B5E7-5C547EC49D54}"/>
              </a:ext>
            </a:extLst>
          </p:cNvPr>
          <p:cNvGrpSpPr/>
          <p:nvPr/>
        </p:nvGrpSpPr>
        <p:grpSpPr>
          <a:xfrm>
            <a:off x="544775" y="2079763"/>
            <a:ext cx="300382" cy="300380"/>
            <a:chOff x="6438014" y="1142048"/>
            <a:chExt cx="511315" cy="511315"/>
          </a:xfrm>
          <a:solidFill>
            <a:schemeClr val="bg1">
              <a:lumMod val="50000"/>
            </a:schemeClr>
          </a:solidFill>
        </p:grpSpPr>
        <p:sp>
          <p:nvSpPr>
            <p:cNvPr id="3" name="Ellipse 2">
              <a:extLst>
                <a:ext uri="{FF2B5EF4-FFF2-40B4-BE49-F238E27FC236}">
                  <a16:creationId xmlns:a16="http://schemas.microsoft.com/office/drawing/2014/main" id="{8F2902A8-3D1B-0506-E680-355DCFB72679}"/>
                </a:ext>
              </a:extLst>
            </p:cNvPr>
            <p:cNvSpPr/>
            <p:nvPr/>
          </p:nvSpPr>
          <p:spPr bwMode="auto">
            <a:xfrm>
              <a:off x="6438014" y="1142048"/>
              <a:ext cx="511315" cy="511315"/>
            </a:xfrm>
            <a:prstGeom prst="ellipse">
              <a:avLst/>
            </a:prstGeom>
            <a:grpFill/>
            <a:ln w="9525" cap="flat" cmpd="sng" algn="ctr">
              <a:noFill/>
              <a:prstDash val="solid"/>
              <a:round/>
              <a:headEnd type="none" w="med" len="med"/>
              <a:tailEnd type="none" w="med" len="med"/>
            </a:ln>
            <a:effectLst/>
          </p:spPr>
          <p:txBody>
            <a:bodyPr vert="horz" wrap="square" lIns="0" tIns="44159" rIns="0" bIns="44159" numCol="1" rtlCol="0" anchor="ctr" anchorCtr="0" compatLnSpc="1">
              <a:prstTxWarp prst="textNoShape">
                <a:avLst/>
              </a:prstTxWarp>
            </a:bodyPr>
            <a:lstStyle/>
            <a:p>
              <a:pPr defTabSz="914112" fontAlgn="base">
                <a:spcBef>
                  <a:spcPct val="0"/>
                </a:spcBef>
                <a:spcAft>
                  <a:spcPct val="0"/>
                </a:spcAft>
                <a:buClrTx/>
                <a:buFontTx/>
                <a:buNone/>
              </a:pPr>
              <a:endParaRPr lang="fr-FR" sz="1662" kern="1200">
                <a:solidFill>
                  <a:srgbClr val="FF6600"/>
                </a:solidFill>
                <a:latin typeface="Arial Black" pitchFamily="34" charset="0"/>
                <a:ea typeface="+mn-ea"/>
                <a:cs typeface="+mn-cs"/>
              </a:endParaRPr>
            </a:p>
          </p:txBody>
        </p:sp>
        <p:pic>
          <p:nvPicPr>
            <p:cNvPr id="4" name="Image 3">
              <a:extLst>
                <a:ext uri="{FF2B5EF4-FFF2-40B4-BE49-F238E27FC236}">
                  <a16:creationId xmlns:a16="http://schemas.microsoft.com/office/drawing/2014/main" id="{14A5DF86-BCCB-4C62-EDF1-4FF6C673A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9116" y="1215092"/>
              <a:ext cx="392456" cy="392457"/>
            </a:xfrm>
            <a:prstGeom prst="rect">
              <a:avLst/>
            </a:prstGeom>
            <a:noFill/>
          </p:spPr>
        </p:pic>
      </p:grpSp>
      <p:sp>
        <p:nvSpPr>
          <p:cNvPr id="11" name="Text Box 20">
            <a:extLst>
              <a:ext uri="{FF2B5EF4-FFF2-40B4-BE49-F238E27FC236}">
                <a16:creationId xmlns:a16="http://schemas.microsoft.com/office/drawing/2014/main" id="{4444EF07-1209-B0B2-7D19-9152BF38F7C0}"/>
              </a:ext>
            </a:extLst>
          </p:cNvPr>
          <p:cNvSpPr txBox="1">
            <a:spLocks noChangeArrowheads="1"/>
          </p:cNvSpPr>
          <p:nvPr/>
        </p:nvSpPr>
        <p:spPr bwMode="auto">
          <a:xfrm>
            <a:off x="957820" y="2079763"/>
            <a:ext cx="3701089" cy="1157542"/>
          </a:xfrm>
          <a:prstGeom prst="rect">
            <a:avLst/>
          </a:prstGeom>
          <a:noFill/>
          <a:ln>
            <a:noFill/>
          </a:ln>
          <a:effectLst/>
        </p:spPr>
        <p:txBody>
          <a:bodyPr wrap="square" lIns="78340" tIns="39170" rIns="78340" bIns="39170">
            <a:spAutoFit/>
          </a:bodyPr>
          <a:lstStyle/>
          <a:p>
            <a:pPr defTabSz="843817" fontAlgn="base">
              <a:spcAft>
                <a:spcPts val="600"/>
              </a:spcAft>
            </a:pPr>
            <a:r>
              <a:rPr lang="fr-FR" sz="1400" b="1" dirty="0">
                <a:latin typeface="+mj-lt"/>
                <a:ea typeface="Times New Roman" panose="02020603050405020304" pitchFamily="18" charset="0"/>
              </a:rPr>
              <a:t>Jacques MARQUAY, </a:t>
            </a:r>
            <a:r>
              <a:rPr lang="fr-FR" sz="1400" dirty="0">
                <a:latin typeface="+mj-lt"/>
                <a:ea typeface="Times New Roman" panose="02020603050405020304" pitchFamily="18" charset="0"/>
              </a:rPr>
              <a:t>Directeur</a:t>
            </a:r>
          </a:p>
          <a:p>
            <a:pPr defTabSz="843817" fontAlgn="base">
              <a:spcAft>
                <a:spcPts val="600"/>
              </a:spcAft>
            </a:pPr>
            <a:r>
              <a:rPr lang="fr-FR" sz="1400" dirty="0">
                <a:latin typeface="+mj-lt"/>
                <a:ea typeface="Times New Roman" panose="02020603050405020304" pitchFamily="18" charset="0"/>
              </a:rPr>
              <a:t>jacques.marquay@bdo.fr</a:t>
            </a:r>
          </a:p>
          <a:p>
            <a:pPr fontAlgn="base">
              <a:lnSpc>
                <a:spcPct val="120000"/>
              </a:lnSpc>
            </a:pPr>
            <a:r>
              <a:rPr lang="fr-FR" sz="1400" kern="1200" dirty="0">
                <a:effectLst/>
                <a:latin typeface="+mj-lt"/>
                <a:ea typeface="Times New Roman" panose="02020603050405020304" pitchFamily="18" charset="0"/>
              </a:rPr>
              <a:t>Mobile +33 (6) 87 90 87 38</a:t>
            </a:r>
            <a:endParaRPr lang="fr-FR" sz="1400" dirty="0">
              <a:latin typeface="+mj-lt"/>
            </a:endParaRPr>
          </a:p>
          <a:p>
            <a:pPr fontAlgn="base">
              <a:lnSpc>
                <a:spcPct val="120000"/>
              </a:lnSpc>
            </a:pPr>
            <a:r>
              <a:rPr lang="fr-FR" sz="1400" kern="1200" dirty="0">
                <a:effectLst/>
                <a:latin typeface="+mj-lt"/>
                <a:ea typeface="Times New Roman" panose="02020603050405020304" pitchFamily="18" charset="0"/>
              </a:rPr>
              <a:t>Tel +33 (1) 70 37 23 </a:t>
            </a:r>
            <a:r>
              <a:rPr lang="fr-FR" sz="1400" dirty="0">
                <a:latin typeface="+mj-lt"/>
                <a:ea typeface="Times New Roman" panose="02020603050405020304" pitchFamily="18" charset="0"/>
              </a:rPr>
              <a:t>87</a:t>
            </a:r>
            <a:r>
              <a:rPr lang="fr-FR" sz="1400" kern="1200" dirty="0">
                <a:effectLst/>
                <a:latin typeface="+mj-lt"/>
                <a:ea typeface="Times New Roman" panose="02020603050405020304" pitchFamily="18" charset="0"/>
              </a:rPr>
              <a:t> </a:t>
            </a:r>
          </a:p>
        </p:txBody>
      </p:sp>
    </p:spTree>
    <p:extLst>
      <p:ext uri="{BB962C8B-B14F-4D97-AF65-F5344CB8AC3E}">
        <p14:creationId xmlns:p14="http://schemas.microsoft.com/office/powerpoint/2010/main" val="341922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re 1">
            <a:extLst>
              <a:ext uri="{FF2B5EF4-FFF2-40B4-BE49-F238E27FC236}">
                <a16:creationId xmlns:a16="http://schemas.microsoft.com/office/drawing/2014/main" id="{5A632F00-3972-0446-8E8C-A2E2B6720607}"/>
              </a:ext>
            </a:extLst>
          </p:cNvPr>
          <p:cNvSpPr>
            <a:spLocks noGrp="1"/>
          </p:cNvSpPr>
          <p:nvPr>
            <p:ph type="title"/>
          </p:nvPr>
        </p:nvSpPr>
        <p:spPr/>
        <p:txBody>
          <a:bodyPr/>
          <a:lstStyle/>
          <a:p>
            <a:r>
              <a:rPr lang="fr-FR">
                <a:cs typeface="Sakkal Majalla" panose="02000000000000000000" pitchFamily="2" charset="-78"/>
              </a:rPr>
              <a:t>AGENDA</a:t>
            </a:r>
            <a:endParaRPr lang="fr-FR" spc="-30"/>
          </a:p>
        </p:txBody>
      </p:sp>
      <p:sp>
        <p:nvSpPr>
          <p:cNvPr id="4" name="Espace réservé du texte 3">
            <a:extLst>
              <a:ext uri="{FF2B5EF4-FFF2-40B4-BE49-F238E27FC236}">
                <a16:creationId xmlns:a16="http://schemas.microsoft.com/office/drawing/2014/main" id="{FB0CA7BA-AB42-495C-B558-B69F854E6654}"/>
              </a:ext>
            </a:extLst>
          </p:cNvPr>
          <p:cNvSpPr>
            <a:spLocks noGrp="1"/>
          </p:cNvSpPr>
          <p:nvPr>
            <p:ph type="body" sz="quarter" idx="14"/>
          </p:nvPr>
        </p:nvSpPr>
        <p:spPr/>
        <p:txBody>
          <a:bodyPr/>
          <a:lstStyle/>
          <a:p>
            <a:endParaRPr lang="fr-FR"/>
          </a:p>
        </p:txBody>
      </p:sp>
      <p:sp>
        <p:nvSpPr>
          <p:cNvPr id="6" name="Parenthèse ouvrante 5">
            <a:extLst>
              <a:ext uri="{FF2B5EF4-FFF2-40B4-BE49-F238E27FC236}">
                <a16:creationId xmlns:a16="http://schemas.microsoft.com/office/drawing/2014/main" id="{D3DD3CB5-AB5B-4075-94E6-031D4E9A8CFE}"/>
              </a:ext>
            </a:extLst>
          </p:cNvPr>
          <p:cNvSpPr/>
          <p:nvPr/>
        </p:nvSpPr>
        <p:spPr>
          <a:xfrm>
            <a:off x="4865467" y="1955976"/>
            <a:ext cx="531812" cy="3223163"/>
          </a:xfrm>
          <a:prstGeom prst="leftBracket">
            <a:avLst>
              <a:gd name="adj" fmla="val 68312"/>
            </a:avLst>
          </a:prstGeom>
          <a:ln w="111125">
            <a:solidFill>
              <a:srgbClr val="ED1A3B"/>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latin typeface="Trebuchet MS" panose="020B0603020202020204" pitchFamily="34" charset="0"/>
            </a:endParaRPr>
          </a:p>
        </p:txBody>
      </p:sp>
      <p:sp>
        <p:nvSpPr>
          <p:cNvPr id="3" name="ZoneTexte 2">
            <a:extLst>
              <a:ext uri="{FF2B5EF4-FFF2-40B4-BE49-F238E27FC236}">
                <a16:creationId xmlns:a16="http://schemas.microsoft.com/office/drawing/2014/main" id="{3B807F18-3C49-F2D1-C80A-064551D2AA27}"/>
              </a:ext>
            </a:extLst>
          </p:cNvPr>
          <p:cNvSpPr txBox="1"/>
          <p:nvPr/>
        </p:nvSpPr>
        <p:spPr>
          <a:xfrm>
            <a:off x="5505518" y="2367228"/>
            <a:ext cx="5208724" cy="2400657"/>
          </a:xfrm>
          <a:prstGeom prst="rect">
            <a:avLst/>
          </a:prstGeom>
          <a:noFill/>
        </p:spPr>
        <p:txBody>
          <a:bodyPr wrap="square" rtlCol="0">
            <a:spAutoFit/>
          </a:bodyPr>
          <a:lstStyle/>
          <a:p>
            <a:pPr marL="234900" indent="-234900">
              <a:spcBef>
                <a:spcPts val="1200"/>
              </a:spcBef>
              <a:buClr>
                <a:srgbClr val="ED1A3B"/>
              </a:buClr>
              <a:buFont typeface="+mj-lt"/>
              <a:buAutoNum type="arabicPeriod"/>
            </a:pPr>
            <a:r>
              <a:rPr lang="fr-FR" altLang="fr-FR" sz="2000" dirty="0">
                <a:solidFill>
                  <a:srgbClr val="ED1A3B"/>
                </a:solidFill>
                <a:latin typeface="+mj-lt"/>
              </a:rPr>
              <a:t>La place de la France dans l’industrie de santé et la régulation</a:t>
            </a:r>
          </a:p>
          <a:p>
            <a:pPr marL="234900" indent="-234900">
              <a:spcBef>
                <a:spcPts val="1200"/>
              </a:spcBef>
              <a:buClr>
                <a:srgbClr val="ED1A3B"/>
              </a:buClr>
              <a:buFont typeface="+mj-lt"/>
              <a:buAutoNum type="arabicPeriod"/>
            </a:pPr>
            <a:endParaRPr lang="fr-FR" altLang="fr-FR" sz="2000" dirty="0">
              <a:latin typeface="+mj-lt"/>
            </a:endParaRPr>
          </a:p>
          <a:p>
            <a:pPr marL="234900" indent="-234900">
              <a:spcBef>
                <a:spcPts val="1200"/>
              </a:spcBef>
              <a:buClr>
                <a:schemeClr val="tx1"/>
              </a:buClr>
              <a:buFont typeface="+mj-lt"/>
              <a:buAutoNum type="arabicPeriod"/>
            </a:pPr>
            <a:r>
              <a:rPr lang="fr-FR" altLang="fr-FR" sz="2000" dirty="0">
                <a:latin typeface="+mj-lt"/>
              </a:rPr>
              <a:t>Contribution économique et sociale </a:t>
            </a:r>
            <a:br>
              <a:rPr lang="fr-FR" altLang="fr-FR" sz="2000" dirty="0">
                <a:latin typeface="+mj-lt"/>
              </a:rPr>
            </a:br>
            <a:r>
              <a:rPr lang="fr-FR" altLang="fr-FR" sz="2000" dirty="0">
                <a:latin typeface="+mj-lt"/>
              </a:rPr>
              <a:t>du G5 Santé</a:t>
            </a:r>
          </a:p>
          <a:p>
            <a:pPr>
              <a:spcBef>
                <a:spcPts val="1200"/>
              </a:spcBef>
              <a:buClr>
                <a:srgbClr val="70706F"/>
              </a:buClr>
            </a:pPr>
            <a:endParaRPr lang="fr-FR" altLang="fr-FR" sz="2000" dirty="0">
              <a:latin typeface="+mj-lt"/>
            </a:endParaRPr>
          </a:p>
        </p:txBody>
      </p:sp>
      <p:pic>
        <p:nvPicPr>
          <p:cNvPr id="5" name="Picture 6" descr="Isometric pharmacy Vectors &amp; Illustrations for Free Download | Freepik">
            <a:extLst>
              <a:ext uri="{FF2B5EF4-FFF2-40B4-BE49-F238E27FC236}">
                <a16:creationId xmlns:a16="http://schemas.microsoft.com/office/drawing/2014/main" id="{BED75AC6-994E-E12C-FA90-A173DBFD4FB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1791" y="1947914"/>
            <a:ext cx="3065766" cy="353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6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a:cxnSpLocks/>
          </p:cNvCxnSpPr>
          <p:nvPr/>
        </p:nvCxnSpPr>
        <p:spPr>
          <a:xfrm>
            <a:off x="407988" y="4407761"/>
            <a:ext cx="1137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Espace réservé du graphique 8"/>
          <p:cNvGraphicFramePr>
            <a:graphicFrameLocks noGrp="1"/>
          </p:cNvGraphicFramePr>
          <p:nvPr>
            <p:ph type="chart" sz="quarter" idx="16"/>
            <p:extLst>
              <p:ext uri="{D42A27DB-BD31-4B8C-83A1-F6EECF244321}">
                <p14:modId xmlns:p14="http://schemas.microsoft.com/office/powerpoint/2010/main" val="1063858615"/>
              </p:ext>
            </p:extLst>
          </p:nvPr>
        </p:nvGraphicFramePr>
        <p:xfrm>
          <a:off x="407988" y="1954602"/>
          <a:ext cx="11341099" cy="446433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8A02E15-948A-E642-B927-11AC0A85722C}"/>
              </a:ext>
            </a:extLst>
          </p:cNvPr>
          <p:cNvSpPr/>
          <p:nvPr/>
        </p:nvSpPr>
        <p:spPr>
          <a:xfrm>
            <a:off x="407988" y="4417597"/>
            <a:ext cx="11376024" cy="1438000"/>
          </a:xfrm>
          <a:prstGeom prst="rect">
            <a:avLst/>
          </a:prstGeom>
          <a:solidFill>
            <a:schemeClr val="bg1">
              <a:lumMod val="85000"/>
              <a:alpha val="33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897" y="5102729"/>
            <a:ext cx="360429" cy="36000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3118" y="5102729"/>
            <a:ext cx="360429" cy="360000"/>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6234" y="5102729"/>
            <a:ext cx="360429" cy="36000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1560" y="5102729"/>
            <a:ext cx="360429" cy="360000"/>
          </a:xfrm>
          <a:prstGeom prst="rect">
            <a:avLst/>
          </a:prstGeom>
        </p:spPr>
      </p:pic>
      <p:pic>
        <p:nvPicPr>
          <p:cNvPr id="19" name="Imag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0781" y="5102729"/>
            <a:ext cx="360429" cy="360000"/>
          </a:xfrm>
          <a:prstGeom prst="rect">
            <a:avLst/>
          </a:prstGeom>
        </p:spPr>
      </p:pic>
      <p:pic>
        <p:nvPicPr>
          <p:cNvPr id="24" name="Imag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7415" y="5102729"/>
            <a:ext cx="360429" cy="360000"/>
          </a:xfrm>
          <a:prstGeom prst="rect">
            <a:avLst/>
          </a:prstGeom>
        </p:spPr>
      </p:pic>
      <p:pic>
        <p:nvPicPr>
          <p:cNvPr id="25" name="Imag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0002" y="5102729"/>
            <a:ext cx="360429" cy="360000"/>
          </a:xfrm>
          <a:prstGeom prst="rect">
            <a:avLst/>
          </a:prstGeom>
        </p:spPr>
      </p:pic>
      <p:pic>
        <p:nvPicPr>
          <p:cNvPr id="26" name="Imag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82339" y="5102729"/>
            <a:ext cx="360429" cy="360000"/>
          </a:xfrm>
          <a:prstGeom prst="rect">
            <a:avLst/>
          </a:prstGeom>
        </p:spPr>
      </p:pic>
      <p:pic>
        <p:nvPicPr>
          <p:cNvPr id="27" name="Imag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65455" y="5102729"/>
            <a:ext cx="360429" cy="360000"/>
          </a:xfrm>
          <a:prstGeom prst="rect">
            <a:avLst/>
          </a:prstGeom>
        </p:spPr>
      </p:pic>
      <p:pic>
        <p:nvPicPr>
          <p:cNvPr id="29" name="Imag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77793" y="5102729"/>
            <a:ext cx="360429" cy="360000"/>
          </a:xfrm>
          <a:prstGeom prst="rect">
            <a:avLst/>
          </a:prstGeom>
        </p:spPr>
      </p:pic>
      <p:sp>
        <p:nvSpPr>
          <p:cNvPr id="28" name="Zone de texte 13"/>
          <p:cNvSpPr txBox="1"/>
          <p:nvPr/>
        </p:nvSpPr>
        <p:spPr>
          <a:xfrm>
            <a:off x="8698091" y="3226745"/>
            <a:ext cx="1607777" cy="3045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lnSpc>
                <a:spcPts val="1400"/>
              </a:lnSpc>
            </a:pPr>
            <a:r>
              <a:rPr lang="fr-FR" sz="1600" b="1">
                <a:latin typeface="Trebuchet MS" panose="020B0603020202020204" pitchFamily="34" charset="0"/>
                <a:ea typeface="Times New Roman" panose="02020603050405020304" pitchFamily="18" charset="0"/>
                <a:cs typeface="Times New Roman" panose="02020603050405020304" pitchFamily="18" charset="0"/>
              </a:rPr>
              <a:t>6 5 7 9</a:t>
            </a:r>
            <a:r>
              <a:rPr lang="fr-FR" sz="1200" b="1" baseline="50000">
                <a:latin typeface="Trebuchet MS" panose="020B0603020202020204" pitchFamily="34" charset="0"/>
                <a:ea typeface="Times New Roman" panose="02020603050405020304" pitchFamily="18" charset="0"/>
                <a:cs typeface="Times New Roman" panose="02020603050405020304" pitchFamily="18" charset="0"/>
              </a:rPr>
              <a:t>è</a:t>
            </a:r>
            <a:r>
              <a:rPr lang="fr-FR" sz="1600" b="1">
                <a:latin typeface="Trebuchet MS" panose="020B0603020202020204" pitchFamily="34" charset="0"/>
                <a:ea typeface="Times New Roman" panose="02020603050405020304" pitchFamily="18" charset="0"/>
                <a:cs typeface="Times New Roman" panose="02020603050405020304" pitchFamily="18" charset="0"/>
              </a:rPr>
              <a:t> place</a:t>
            </a:r>
          </a:p>
        </p:txBody>
      </p:sp>
      <p:cxnSp>
        <p:nvCxnSpPr>
          <p:cNvPr id="30" name="Connecteur droit avec flèche 29"/>
          <p:cNvCxnSpPr>
            <a:cxnSpLocks/>
          </p:cNvCxnSpPr>
          <p:nvPr/>
        </p:nvCxnSpPr>
        <p:spPr>
          <a:xfrm flipV="1">
            <a:off x="8854533" y="3516842"/>
            <a:ext cx="0" cy="180000"/>
          </a:xfrm>
          <a:prstGeom prst="straightConnector1">
            <a:avLst/>
          </a:prstGeom>
          <a:ln w="19050">
            <a:solidFill>
              <a:srgbClr val="0070C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cxnSpLocks/>
          </p:cNvCxnSpPr>
          <p:nvPr/>
        </p:nvCxnSpPr>
        <p:spPr>
          <a:xfrm flipV="1">
            <a:off x="9046013" y="3516842"/>
            <a:ext cx="0" cy="180000"/>
          </a:xfrm>
          <a:prstGeom prst="straightConnector1">
            <a:avLst/>
          </a:prstGeom>
          <a:ln w="19050">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a:xfrm flipV="1">
            <a:off x="9237493" y="3516842"/>
            <a:ext cx="0" cy="180000"/>
          </a:xfrm>
          <a:prstGeom prst="straightConnector1">
            <a:avLst/>
          </a:prstGeom>
          <a:ln w="19050">
            <a:solidFill>
              <a:srgbClr val="7F7F7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 name="Connecteur droit avec flèche 1">
            <a:extLst>
              <a:ext uri="{FF2B5EF4-FFF2-40B4-BE49-F238E27FC236}">
                <a16:creationId xmlns:a16="http://schemas.microsoft.com/office/drawing/2014/main" id="{E0DE3B36-F595-EF8E-58C2-5CEA5143E813}"/>
              </a:ext>
            </a:extLst>
          </p:cNvPr>
          <p:cNvCxnSpPr>
            <a:cxnSpLocks/>
          </p:cNvCxnSpPr>
          <p:nvPr/>
        </p:nvCxnSpPr>
        <p:spPr>
          <a:xfrm flipV="1">
            <a:off x="9428974" y="3516842"/>
            <a:ext cx="0" cy="180000"/>
          </a:xfrm>
          <a:prstGeom prst="straightConnector1">
            <a:avLst/>
          </a:prstGeom>
          <a:ln w="19050">
            <a:solidFill>
              <a:srgbClr val="ED1A3B"/>
            </a:solidFill>
            <a:tailEnd type="triangle" w="sm" len="sm"/>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64A78A54-D53C-4329-F3FB-3F6B02F466B3}"/>
              </a:ext>
            </a:extLst>
          </p:cNvPr>
          <p:cNvPicPr>
            <a:picLocks noChangeAspect="1"/>
          </p:cNvPicPr>
          <p:nvPr/>
        </p:nvPicPr>
        <p:blipFill>
          <a:blip r:embed="rId14"/>
          <a:stretch>
            <a:fillRect/>
          </a:stretch>
        </p:blipFill>
        <p:spPr>
          <a:xfrm>
            <a:off x="7094676" y="5102729"/>
            <a:ext cx="360429" cy="360000"/>
          </a:xfrm>
          <a:prstGeom prst="rect">
            <a:avLst/>
          </a:prstGeom>
        </p:spPr>
      </p:pic>
      <p:sp>
        <p:nvSpPr>
          <p:cNvPr id="17" name="ZoneTexte 16">
            <a:extLst>
              <a:ext uri="{FF2B5EF4-FFF2-40B4-BE49-F238E27FC236}">
                <a16:creationId xmlns:a16="http://schemas.microsoft.com/office/drawing/2014/main" id="{15281F72-3389-8F38-5F4E-2ABADBBEFAC4}"/>
              </a:ext>
            </a:extLst>
          </p:cNvPr>
          <p:cNvSpPr txBox="1"/>
          <p:nvPr/>
        </p:nvSpPr>
        <p:spPr>
          <a:xfrm>
            <a:off x="1101118" y="4791164"/>
            <a:ext cx="720000" cy="261610"/>
          </a:xfrm>
          <a:prstGeom prst="rect">
            <a:avLst/>
          </a:prstGeom>
          <a:noFill/>
        </p:spPr>
        <p:txBody>
          <a:bodyPr wrap="none" rtlCol="0">
            <a:spAutoFit/>
          </a:bodyPr>
          <a:lstStyle/>
          <a:p>
            <a:pPr algn="ctr"/>
            <a:r>
              <a:rPr lang="fr-FR" sz="1100"/>
              <a:t>Suisse</a:t>
            </a:r>
          </a:p>
        </p:txBody>
      </p:sp>
      <p:sp>
        <p:nvSpPr>
          <p:cNvPr id="18" name="ZoneTexte 17">
            <a:extLst>
              <a:ext uri="{FF2B5EF4-FFF2-40B4-BE49-F238E27FC236}">
                <a16:creationId xmlns:a16="http://schemas.microsoft.com/office/drawing/2014/main" id="{172E67B0-57CA-0F43-75CB-C584288F93EC}"/>
              </a:ext>
            </a:extLst>
          </p:cNvPr>
          <p:cNvSpPr txBox="1"/>
          <p:nvPr/>
        </p:nvSpPr>
        <p:spPr>
          <a:xfrm>
            <a:off x="2066286" y="4791164"/>
            <a:ext cx="720000" cy="261610"/>
          </a:xfrm>
          <a:prstGeom prst="rect">
            <a:avLst/>
          </a:prstGeom>
          <a:noFill/>
        </p:spPr>
        <p:txBody>
          <a:bodyPr wrap="none" rtlCol="0">
            <a:spAutoFit/>
          </a:bodyPr>
          <a:lstStyle/>
          <a:p>
            <a:pPr algn="ctr"/>
            <a:r>
              <a:rPr lang="fr-FR" sz="1100"/>
              <a:t>Irlande</a:t>
            </a:r>
          </a:p>
        </p:txBody>
      </p:sp>
      <p:sp>
        <p:nvSpPr>
          <p:cNvPr id="20" name="ZoneTexte 19">
            <a:extLst>
              <a:ext uri="{FF2B5EF4-FFF2-40B4-BE49-F238E27FC236}">
                <a16:creationId xmlns:a16="http://schemas.microsoft.com/office/drawing/2014/main" id="{9ADFD957-52BA-EA39-9CF2-301ACBC15416}"/>
              </a:ext>
            </a:extLst>
          </p:cNvPr>
          <p:cNvSpPr txBox="1"/>
          <p:nvPr/>
        </p:nvSpPr>
        <p:spPr>
          <a:xfrm>
            <a:off x="3031454" y="4791164"/>
            <a:ext cx="720000" cy="261610"/>
          </a:xfrm>
          <a:prstGeom prst="rect">
            <a:avLst/>
          </a:prstGeom>
          <a:noFill/>
        </p:spPr>
        <p:txBody>
          <a:bodyPr wrap="none" rtlCol="0">
            <a:spAutoFit/>
          </a:bodyPr>
          <a:lstStyle/>
          <a:p>
            <a:pPr algn="ctr"/>
            <a:r>
              <a:rPr lang="fr-FR" sz="1100"/>
              <a:t>Allemagne</a:t>
            </a:r>
          </a:p>
        </p:txBody>
      </p:sp>
      <p:sp>
        <p:nvSpPr>
          <p:cNvPr id="21" name="ZoneTexte 20">
            <a:extLst>
              <a:ext uri="{FF2B5EF4-FFF2-40B4-BE49-F238E27FC236}">
                <a16:creationId xmlns:a16="http://schemas.microsoft.com/office/drawing/2014/main" id="{E0A49C7F-B4F5-B31D-730F-2AF582C15CDD}"/>
              </a:ext>
            </a:extLst>
          </p:cNvPr>
          <p:cNvSpPr txBox="1"/>
          <p:nvPr/>
        </p:nvSpPr>
        <p:spPr>
          <a:xfrm>
            <a:off x="3996622" y="4791164"/>
            <a:ext cx="720000" cy="261610"/>
          </a:xfrm>
          <a:prstGeom prst="rect">
            <a:avLst/>
          </a:prstGeom>
          <a:noFill/>
        </p:spPr>
        <p:txBody>
          <a:bodyPr wrap="none" rtlCol="0">
            <a:spAutoFit/>
          </a:bodyPr>
          <a:lstStyle/>
          <a:p>
            <a:pPr algn="ctr"/>
            <a:r>
              <a:rPr lang="fr-FR" sz="1100"/>
              <a:t>Danemark</a:t>
            </a:r>
          </a:p>
        </p:txBody>
      </p:sp>
      <p:sp>
        <p:nvSpPr>
          <p:cNvPr id="33" name="ZoneTexte 32">
            <a:extLst>
              <a:ext uri="{FF2B5EF4-FFF2-40B4-BE49-F238E27FC236}">
                <a16:creationId xmlns:a16="http://schemas.microsoft.com/office/drawing/2014/main" id="{B2BCBBC0-27CB-0408-85E9-0EE9772C0ECA}"/>
              </a:ext>
            </a:extLst>
          </p:cNvPr>
          <p:cNvSpPr txBox="1"/>
          <p:nvPr/>
        </p:nvSpPr>
        <p:spPr>
          <a:xfrm>
            <a:off x="4961790" y="4791164"/>
            <a:ext cx="720000" cy="261610"/>
          </a:xfrm>
          <a:prstGeom prst="rect">
            <a:avLst/>
          </a:prstGeom>
          <a:noFill/>
        </p:spPr>
        <p:txBody>
          <a:bodyPr wrap="none" rtlCol="0">
            <a:spAutoFit/>
          </a:bodyPr>
          <a:lstStyle/>
          <a:p>
            <a:pPr algn="ctr"/>
            <a:r>
              <a:rPr lang="fr-FR" sz="1100"/>
              <a:t>Pays-Bas</a:t>
            </a:r>
          </a:p>
        </p:txBody>
      </p:sp>
      <p:sp>
        <p:nvSpPr>
          <p:cNvPr id="34" name="ZoneTexte 33">
            <a:extLst>
              <a:ext uri="{FF2B5EF4-FFF2-40B4-BE49-F238E27FC236}">
                <a16:creationId xmlns:a16="http://schemas.microsoft.com/office/drawing/2014/main" id="{678C9256-34CA-FB79-FDB0-B1D4EDF60852}"/>
              </a:ext>
            </a:extLst>
          </p:cNvPr>
          <p:cNvSpPr txBox="1"/>
          <p:nvPr/>
        </p:nvSpPr>
        <p:spPr>
          <a:xfrm>
            <a:off x="5926958" y="4791164"/>
            <a:ext cx="720000" cy="261610"/>
          </a:xfrm>
          <a:prstGeom prst="rect">
            <a:avLst/>
          </a:prstGeom>
          <a:noFill/>
        </p:spPr>
        <p:txBody>
          <a:bodyPr wrap="none" rtlCol="0">
            <a:spAutoFit/>
          </a:bodyPr>
          <a:lstStyle/>
          <a:p>
            <a:pPr algn="ctr"/>
            <a:r>
              <a:rPr lang="fr-FR" sz="1100"/>
              <a:t>Belgique</a:t>
            </a:r>
          </a:p>
        </p:txBody>
      </p:sp>
      <p:sp>
        <p:nvSpPr>
          <p:cNvPr id="35" name="ZoneTexte 34">
            <a:extLst>
              <a:ext uri="{FF2B5EF4-FFF2-40B4-BE49-F238E27FC236}">
                <a16:creationId xmlns:a16="http://schemas.microsoft.com/office/drawing/2014/main" id="{79679C47-C302-6653-E972-0639C6B45EAE}"/>
              </a:ext>
            </a:extLst>
          </p:cNvPr>
          <p:cNvSpPr txBox="1"/>
          <p:nvPr/>
        </p:nvSpPr>
        <p:spPr>
          <a:xfrm>
            <a:off x="6892126" y="4791164"/>
            <a:ext cx="720000" cy="261610"/>
          </a:xfrm>
          <a:prstGeom prst="rect">
            <a:avLst/>
          </a:prstGeom>
          <a:noFill/>
        </p:spPr>
        <p:txBody>
          <a:bodyPr wrap="none" rtlCol="0">
            <a:spAutoFit/>
          </a:bodyPr>
          <a:lstStyle/>
          <a:p>
            <a:pPr algn="ctr"/>
            <a:r>
              <a:rPr lang="fr-FR" sz="1100"/>
              <a:t>Suède</a:t>
            </a:r>
          </a:p>
        </p:txBody>
      </p:sp>
      <p:sp>
        <p:nvSpPr>
          <p:cNvPr id="36" name="ZoneTexte 35">
            <a:extLst>
              <a:ext uri="{FF2B5EF4-FFF2-40B4-BE49-F238E27FC236}">
                <a16:creationId xmlns:a16="http://schemas.microsoft.com/office/drawing/2014/main" id="{ACC11364-C809-2633-FC65-3B553F326D1B}"/>
              </a:ext>
            </a:extLst>
          </p:cNvPr>
          <p:cNvSpPr txBox="1"/>
          <p:nvPr/>
        </p:nvSpPr>
        <p:spPr>
          <a:xfrm>
            <a:off x="7857294" y="4791164"/>
            <a:ext cx="720000" cy="261610"/>
          </a:xfrm>
          <a:prstGeom prst="rect">
            <a:avLst/>
          </a:prstGeom>
          <a:noFill/>
        </p:spPr>
        <p:txBody>
          <a:bodyPr wrap="none" rtlCol="0">
            <a:spAutoFit/>
          </a:bodyPr>
          <a:lstStyle/>
          <a:p>
            <a:pPr algn="ctr"/>
            <a:r>
              <a:rPr lang="fr-FR" sz="1100"/>
              <a:t>Italie</a:t>
            </a:r>
          </a:p>
        </p:txBody>
      </p:sp>
      <p:sp>
        <p:nvSpPr>
          <p:cNvPr id="37" name="ZoneTexte 36">
            <a:extLst>
              <a:ext uri="{FF2B5EF4-FFF2-40B4-BE49-F238E27FC236}">
                <a16:creationId xmlns:a16="http://schemas.microsoft.com/office/drawing/2014/main" id="{C92CDA45-208B-FE8A-3BB7-E191BFAC6309}"/>
              </a:ext>
            </a:extLst>
          </p:cNvPr>
          <p:cNvSpPr txBox="1"/>
          <p:nvPr/>
        </p:nvSpPr>
        <p:spPr>
          <a:xfrm>
            <a:off x="8862502" y="4791164"/>
            <a:ext cx="639920" cy="261610"/>
          </a:xfrm>
          <a:prstGeom prst="rect">
            <a:avLst/>
          </a:prstGeom>
          <a:noFill/>
        </p:spPr>
        <p:txBody>
          <a:bodyPr wrap="none" rtlCol="0">
            <a:spAutoFit/>
          </a:bodyPr>
          <a:lstStyle/>
          <a:p>
            <a:pPr algn="ctr"/>
            <a:r>
              <a:rPr lang="fr-FR" sz="1100" b="1">
                <a:solidFill>
                  <a:srgbClr val="ED1A3B"/>
                </a:solidFill>
              </a:rPr>
              <a:t>France</a:t>
            </a:r>
          </a:p>
        </p:txBody>
      </p:sp>
      <p:sp>
        <p:nvSpPr>
          <p:cNvPr id="38" name="ZoneTexte 37">
            <a:extLst>
              <a:ext uri="{FF2B5EF4-FFF2-40B4-BE49-F238E27FC236}">
                <a16:creationId xmlns:a16="http://schemas.microsoft.com/office/drawing/2014/main" id="{81FE2C89-AD70-10F3-EF8A-E4B4772BFE23}"/>
              </a:ext>
            </a:extLst>
          </p:cNvPr>
          <p:cNvSpPr txBox="1"/>
          <p:nvPr/>
        </p:nvSpPr>
        <p:spPr>
          <a:xfrm>
            <a:off x="9640120" y="4791164"/>
            <a:ext cx="1015021" cy="261610"/>
          </a:xfrm>
          <a:prstGeom prst="rect">
            <a:avLst/>
          </a:prstGeom>
          <a:noFill/>
        </p:spPr>
        <p:txBody>
          <a:bodyPr wrap="none" rtlCol="0">
            <a:spAutoFit/>
          </a:bodyPr>
          <a:lstStyle/>
          <a:p>
            <a:pPr algn="ctr"/>
            <a:r>
              <a:rPr lang="fr-FR" sz="1100" dirty="0"/>
              <a:t>Royaume-Uni</a:t>
            </a:r>
          </a:p>
        </p:txBody>
      </p:sp>
      <p:sp>
        <p:nvSpPr>
          <p:cNvPr id="39" name="ZoneTexte 38">
            <a:extLst>
              <a:ext uri="{FF2B5EF4-FFF2-40B4-BE49-F238E27FC236}">
                <a16:creationId xmlns:a16="http://schemas.microsoft.com/office/drawing/2014/main" id="{F66DE954-1358-8E70-A51E-1D234D7DD192}"/>
              </a:ext>
            </a:extLst>
          </p:cNvPr>
          <p:cNvSpPr txBox="1"/>
          <p:nvPr/>
        </p:nvSpPr>
        <p:spPr>
          <a:xfrm>
            <a:off x="10752801" y="4791164"/>
            <a:ext cx="720000" cy="261610"/>
          </a:xfrm>
          <a:prstGeom prst="rect">
            <a:avLst/>
          </a:prstGeom>
          <a:noFill/>
        </p:spPr>
        <p:txBody>
          <a:bodyPr wrap="none" rtlCol="0">
            <a:spAutoFit/>
          </a:bodyPr>
          <a:lstStyle/>
          <a:p>
            <a:pPr algn="ctr"/>
            <a:r>
              <a:rPr lang="fr-FR" sz="1100"/>
              <a:t>Espagne</a:t>
            </a:r>
          </a:p>
        </p:txBody>
      </p:sp>
      <p:sp>
        <p:nvSpPr>
          <p:cNvPr id="11" name="Rectangle 37">
            <a:extLst>
              <a:ext uri="{FF2B5EF4-FFF2-40B4-BE49-F238E27FC236}">
                <a16:creationId xmlns:a16="http://schemas.microsoft.com/office/drawing/2014/main" id="{D5B1388B-8008-2BFF-3BD2-4DE3C074C524}"/>
              </a:ext>
            </a:extLst>
          </p:cNvPr>
          <p:cNvSpPr>
            <a:spLocks noChangeArrowheads="1"/>
          </p:cNvSpPr>
          <p:nvPr/>
        </p:nvSpPr>
        <p:spPr bwMode="auto">
          <a:xfrm>
            <a:off x="1322276" y="6434276"/>
            <a:ext cx="9221239" cy="314872"/>
          </a:xfrm>
          <a:prstGeom prst="rect">
            <a:avLst/>
          </a:prstGeom>
        </p:spPr>
        <p:txBody>
          <a:bodyPr/>
          <a:lstStyle/>
          <a:p>
            <a:r>
              <a:rPr lang="fr-FR" altLang="fr-FR" sz="900">
                <a:solidFill>
                  <a:srgbClr val="404040">
                    <a:lumMod val="60000"/>
                    <a:lumOff val="40000"/>
                  </a:srgbClr>
                </a:solidFill>
              </a:rPr>
              <a:t>Source : OCDE sur la base du</a:t>
            </a:r>
            <a:r>
              <a:rPr lang="fr-FR" sz="900">
                <a:solidFill>
                  <a:srgbClr val="404040">
                    <a:lumMod val="60000"/>
                    <a:lumOff val="40000"/>
                  </a:srgbClr>
                </a:solidFill>
              </a:rPr>
              <a:t> code Produits pharmaceutiques de la nomenclature ISIC </a:t>
            </a:r>
            <a:r>
              <a:rPr lang="fr-FR" sz="900" err="1">
                <a:solidFill>
                  <a:srgbClr val="404040">
                    <a:lumMod val="60000"/>
                    <a:lumOff val="40000"/>
                  </a:srgbClr>
                </a:solidFill>
              </a:rPr>
              <a:t>Rev</a:t>
            </a:r>
            <a:r>
              <a:rPr lang="fr-FR" sz="900">
                <a:solidFill>
                  <a:srgbClr val="404040">
                    <a:lumMod val="60000"/>
                    <a:lumOff val="40000"/>
                  </a:srgbClr>
                </a:solidFill>
              </a:rPr>
              <a:t> 3 (inclut également la fabrication de substances actives)</a:t>
            </a:r>
          </a:p>
          <a:p>
            <a:endParaRPr lang="fr-FR" sz="900">
              <a:solidFill>
                <a:srgbClr val="404040">
                  <a:lumMod val="60000"/>
                  <a:lumOff val="40000"/>
                </a:srgbClr>
              </a:solidFill>
            </a:endParaRPr>
          </a:p>
        </p:txBody>
      </p:sp>
      <p:sp>
        <p:nvSpPr>
          <p:cNvPr id="15" name="Titre 14">
            <a:extLst>
              <a:ext uri="{FF2B5EF4-FFF2-40B4-BE49-F238E27FC236}">
                <a16:creationId xmlns:a16="http://schemas.microsoft.com/office/drawing/2014/main" id="{61E1DAF4-69AA-A358-0E8E-DBC3D0D624DA}"/>
              </a:ext>
            </a:extLst>
          </p:cNvPr>
          <p:cNvSpPr>
            <a:spLocks noGrp="1"/>
          </p:cNvSpPr>
          <p:nvPr>
            <p:ph type="title"/>
          </p:nvPr>
        </p:nvSpPr>
        <p:spPr/>
        <p:txBody>
          <a:bodyPr lIns="0" tIns="0" rIns="0" bIns="0"/>
          <a:lstStyle/>
          <a:p>
            <a:r>
              <a:rPr lang="fr-FR" sz="2400" dirty="0"/>
              <a:t>Balance commerciale : la France recule depuis 2010. à marché intérieur stable, la production interne a perdu du terrain</a:t>
            </a:r>
          </a:p>
        </p:txBody>
      </p:sp>
      <p:sp>
        <p:nvSpPr>
          <p:cNvPr id="40" name="Espace réservé du texte 39">
            <a:extLst>
              <a:ext uri="{FF2B5EF4-FFF2-40B4-BE49-F238E27FC236}">
                <a16:creationId xmlns:a16="http://schemas.microsoft.com/office/drawing/2014/main" id="{EC19CD70-A5B9-62B7-BCA9-55035DA1EEB7}"/>
              </a:ext>
            </a:extLst>
          </p:cNvPr>
          <p:cNvSpPr>
            <a:spLocks noGrp="1"/>
          </p:cNvSpPr>
          <p:nvPr>
            <p:ph type="body" sz="quarter" idx="17"/>
          </p:nvPr>
        </p:nvSpPr>
        <p:spPr>
          <a:xfrm>
            <a:off x="442385" y="1530236"/>
            <a:ext cx="11272167" cy="276999"/>
          </a:xfrm>
        </p:spPr>
        <p:txBody>
          <a:bodyPr/>
          <a:lstStyle/>
          <a:p>
            <a:r>
              <a:rPr lang="fr-FR" sz="1800" b="0" dirty="0">
                <a:solidFill>
                  <a:schemeClr val="tx1"/>
                </a:solidFill>
              </a:rPr>
              <a:t>Balance commerciale pharmaceutique entre 2000 et 2021 en Mds€</a:t>
            </a:r>
          </a:p>
        </p:txBody>
      </p:sp>
    </p:spTree>
    <p:extLst>
      <p:ext uri="{BB962C8B-B14F-4D97-AF65-F5344CB8AC3E}">
        <p14:creationId xmlns:p14="http://schemas.microsoft.com/office/powerpoint/2010/main" val="325737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7C1361F2-5586-CBA3-256F-1D383AA7D3E8}"/>
              </a:ext>
            </a:extLst>
          </p:cNvPr>
          <p:cNvSpPr>
            <a:spLocks noGrp="1"/>
          </p:cNvSpPr>
          <p:nvPr>
            <p:ph type="title"/>
          </p:nvPr>
        </p:nvSpPr>
        <p:spPr>
          <a:xfrm>
            <a:off x="422835" y="770467"/>
            <a:ext cx="11328397" cy="295466"/>
          </a:xfrm>
          <a:ln>
            <a:noFill/>
          </a:ln>
        </p:spPr>
        <p:txBody>
          <a:bodyPr/>
          <a:lstStyle/>
          <a:p>
            <a:r>
              <a:rPr lang="fr-FR" altLang="fr-FR" sz="2400" i="0" u="none" cap="all" dirty="0">
                <a:solidFill>
                  <a:srgbClr val="ED1A3B"/>
                </a:solidFill>
                <a:latin typeface="+mj-lt"/>
              </a:rPr>
              <a:t>LE médicament porte l’essentiel des économies de l’</a:t>
            </a:r>
            <a:r>
              <a:rPr lang="fr-FR" altLang="fr-FR" sz="2400" i="0" u="none" cap="all" dirty="0" err="1">
                <a:solidFill>
                  <a:srgbClr val="ED1A3B"/>
                </a:solidFill>
                <a:latin typeface="+mj-lt"/>
              </a:rPr>
              <a:t>Ondam</a:t>
            </a:r>
            <a:endParaRPr lang="fr-FR" sz="2400" dirty="0"/>
          </a:p>
        </p:txBody>
      </p:sp>
      <p:sp>
        <p:nvSpPr>
          <p:cNvPr id="4" name="Espace réservé du texte 4">
            <a:extLst>
              <a:ext uri="{FF2B5EF4-FFF2-40B4-BE49-F238E27FC236}">
                <a16:creationId xmlns:a16="http://schemas.microsoft.com/office/drawing/2014/main" id="{FE305AC1-1E1B-4330-8FF2-150D278CA785}"/>
              </a:ext>
            </a:extLst>
          </p:cNvPr>
          <p:cNvSpPr txBox="1">
            <a:spLocks/>
          </p:cNvSpPr>
          <p:nvPr/>
        </p:nvSpPr>
        <p:spPr>
          <a:xfrm>
            <a:off x="333509" y="1349208"/>
            <a:ext cx="11698462" cy="553998"/>
          </a:xfrm>
          <a:prstGeom prst="rect">
            <a:avLst/>
          </a:prstGeom>
        </p:spPr>
        <p:txBody>
          <a:bodyPr/>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endParaRPr lang="fr-FR" sz="1100" b="0" i="1" dirty="0">
              <a:solidFill>
                <a:schemeClr val="tx1"/>
              </a:solidFill>
            </a:endParaRPr>
          </a:p>
        </p:txBody>
      </p:sp>
      <p:sp>
        <p:nvSpPr>
          <p:cNvPr id="19" name="Espace réservé du texte 5">
            <a:extLst>
              <a:ext uri="{FF2B5EF4-FFF2-40B4-BE49-F238E27FC236}">
                <a16:creationId xmlns:a16="http://schemas.microsoft.com/office/drawing/2014/main" id="{97593CE9-12B5-41F4-ABE1-41CB788A33BB}"/>
              </a:ext>
            </a:extLst>
          </p:cNvPr>
          <p:cNvSpPr txBox="1">
            <a:spLocks/>
          </p:cNvSpPr>
          <p:nvPr/>
        </p:nvSpPr>
        <p:spPr>
          <a:xfrm>
            <a:off x="1328542" y="6426567"/>
            <a:ext cx="9332661" cy="138499"/>
          </a:xfrm>
          <a:prstGeom prst="rect">
            <a:avLst/>
          </a:prstGeom>
        </p:spPr>
        <p:txBody>
          <a:bodyPr/>
          <a:lstStyle>
            <a:defPPr>
              <a:defRPr lang="fr-FR"/>
            </a:defPPr>
            <a:lvl1pPr>
              <a:defRPr sz="800">
                <a:solidFill>
                  <a:srgbClr val="404040">
                    <a:lumMod val="60000"/>
                    <a:lumOff val="40000"/>
                  </a:srgbClr>
                </a:solidFill>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r>
              <a:rPr lang="fr-FR" sz="900" dirty="0"/>
              <a:t>Sources : BDO-BIPE d’après CEPS, GERS, Acoss, CCSS, Comités d’alerte de la SS, INSEE</a:t>
            </a:r>
          </a:p>
        </p:txBody>
      </p:sp>
      <p:graphicFrame>
        <p:nvGraphicFramePr>
          <p:cNvPr id="8" name="Graphique 7">
            <a:extLst>
              <a:ext uri="{FF2B5EF4-FFF2-40B4-BE49-F238E27FC236}">
                <a16:creationId xmlns:a16="http://schemas.microsoft.com/office/drawing/2014/main" id="{DE78124E-ED99-3F83-B872-D2D11F269593}"/>
              </a:ext>
            </a:extLst>
          </p:cNvPr>
          <p:cNvGraphicFramePr/>
          <p:nvPr>
            <p:extLst>
              <p:ext uri="{D42A27DB-BD31-4B8C-83A1-F6EECF244321}">
                <p14:modId xmlns:p14="http://schemas.microsoft.com/office/powerpoint/2010/main" val="2893802928"/>
              </p:ext>
            </p:extLst>
          </p:nvPr>
        </p:nvGraphicFramePr>
        <p:xfrm>
          <a:off x="156899" y="1886192"/>
          <a:ext cx="8499304" cy="435500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Connecteur droit 9">
            <a:extLst>
              <a:ext uri="{FF2B5EF4-FFF2-40B4-BE49-F238E27FC236}">
                <a16:creationId xmlns:a16="http://schemas.microsoft.com/office/drawing/2014/main" id="{D5D1D618-F1CA-975E-471E-AB82FDDFAB97}"/>
              </a:ext>
            </a:extLst>
          </p:cNvPr>
          <p:cNvCxnSpPr>
            <a:cxnSpLocks/>
          </p:cNvCxnSpPr>
          <p:nvPr/>
        </p:nvCxnSpPr>
        <p:spPr>
          <a:xfrm>
            <a:off x="575147" y="5158740"/>
            <a:ext cx="76056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0212828D-905A-2F55-DFF0-E5DAE8FAF729}"/>
              </a:ext>
            </a:extLst>
          </p:cNvPr>
          <p:cNvSpPr txBox="1"/>
          <p:nvPr/>
        </p:nvSpPr>
        <p:spPr>
          <a:xfrm>
            <a:off x="7851686" y="4763796"/>
            <a:ext cx="1109116" cy="307777"/>
          </a:xfrm>
          <a:prstGeom prst="rect">
            <a:avLst/>
          </a:prstGeom>
          <a:noFill/>
        </p:spPr>
        <p:txBody>
          <a:bodyPr wrap="square" rtlCol="0">
            <a:spAutoFit/>
          </a:bodyPr>
          <a:lstStyle/>
          <a:p>
            <a:r>
              <a:rPr lang="fr-FR" sz="1400">
                <a:solidFill>
                  <a:srgbClr val="EE2645"/>
                </a:solidFill>
              </a:rPr>
              <a:t>25,3 Mds€</a:t>
            </a:r>
          </a:p>
        </p:txBody>
      </p:sp>
      <p:sp>
        <p:nvSpPr>
          <p:cNvPr id="5" name="ZoneTexte 4">
            <a:extLst>
              <a:ext uri="{FF2B5EF4-FFF2-40B4-BE49-F238E27FC236}">
                <a16:creationId xmlns:a16="http://schemas.microsoft.com/office/drawing/2014/main" id="{FAA2D892-7070-BEDA-873C-98E1AB6DCDA7}"/>
              </a:ext>
            </a:extLst>
          </p:cNvPr>
          <p:cNvSpPr txBox="1"/>
          <p:nvPr/>
        </p:nvSpPr>
        <p:spPr>
          <a:xfrm>
            <a:off x="8840098" y="4496991"/>
            <a:ext cx="3078763" cy="646331"/>
          </a:xfrm>
          <a:prstGeom prst="rect">
            <a:avLst/>
          </a:prstGeom>
          <a:noFill/>
        </p:spPr>
        <p:txBody>
          <a:bodyPr wrap="square" rtlCol="0">
            <a:spAutoFit/>
          </a:bodyPr>
          <a:lstStyle/>
          <a:p>
            <a:r>
              <a:rPr lang="fr-FR" sz="1200" dirty="0">
                <a:solidFill>
                  <a:srgbClr val="ED1A3B"/>
                </a:solidFill>
              </a:rPr>
              <a:t>CAHT des médicaments </a:t>
            </a:r>
          </a:p>
          <a:p>
            <a:r>
              <a:rPr lang="fr-FR" sz="1200" u="sng" dirty="0">
                <a:solidFill>
                  <a:srgbClr val="ED1A3B"/>
                </a:solidFill>
              </a:rPr>
              <a:t>net des reversements et de clause</a:t>
            </a:r>
          </a:p>
          <a:p>
            <a:r>
              <a:rPr lang="fr-FR" sz="1200" b="1" dirty="0">
                <a:solidFill>
                  <a:srgbClr val="ED1A3B"/>
                </a:solidFill>
              </a:rPr>
              <a:t>(+0,7% en moyenne annuelle)</a:t>
            </a:r>
          </a:p>
        </p:txBody>
      </p:sp>
      <p:sp>
        <p:nvSpPr>
          <p:cNvPr id="9" name="ZoneTexte 8">
            <a:extLst>
              <a:ext uri="{FF2B5EF4-FFF2-40B4-BE49-F238E27FC236}">
                <a16:creationId xmlns:a16="http://schemas.microsoft.com/office/drawing/2014/main" id="{E99C37B8-8B25-301F-15E4-A164EDB76D4C}"/>
              </a:ext>
            </a:extLst>
          </p:cNvPr>
          <p:cNvSpPr txBox="1"/>
          <p:nvPr/>
        </p:nvSpPr>
        <p:spPr>
          <a:xfrm>
            <a:off x="8828585" y="1931963"/>
            <a:ext cx="2795636" cy="646331"/>
          </a:xfrm>
          <a:prstGeom prst="rect">
            <a:avLst/>
          </a:prstGeom>
          <a:noFill/>
        </p:spPr>
        <p:txBody>
          <a:bodyPr wrap="square" rtlCol="0">
            <a:spAutoFit/>
          </a:bodyPr>
          <a:lstStyle/>
          <a:p>
            <a:r>
              <a:rPr lang="fr-FR" sz="1200">
                <a:solidFill>
                  <a:srgbClr val="003399"/>
                </a:solidFill>
              </a:rPr>
              <a:t>Tendanciel des dépenses de l’ONDAM avant régulation </a:t>
            </a:r>
          </a:p>
          <a:p>
            <a:r>
              <a:rPr lang="fr-FR" sz="1200" b="1">
                <a:solidFill>
                  <a:srgbClr val="003399"/>
                </a:solidFill>
              </a:rPr>
              <a:t>(+4,1% en moyenne annuelle)</a:t>
            </a:r>
          </a:p>
        </p:txBody>
      </p:sp>
      <p:sp>
        <p:nvSpPr>
          <p:cNvPr id="13" name="ZoneTexte 12">
            <a:extLst>
              <a:ext uri="{FF2B5EF4-FFF2-40B4-BE49-F238E27FC236}">
                <a16:creationId xmlns:a16="http://schemas.microsoft.com/office/drawing/2014/main" id="{BA4A1E63-4DDA-E493-0848-255B1DD8F226}"/>
              </a:ext>
            </a:extLst>
          </p:cNvPr>
          <p:cNvSpPr txBox="1"/>
          <p:nvPr/>
        </p:nvSpPr>
        <p:spPr>
          <a:xfrm>
            <a:off x="8828585" y="3033969"/>
            <a:ext cx="2795636" cy="461665"/>
          </a:xfrm>
          <a:prstGeom prst="rect">
            <a:avLst/>
          </a:prstGeom>
          <a:noFill/>
        </p:spPr>
        <p:txBody>
          <a:bodyPr wrap="square" rtlCol="0">
            <a:spAutoFit/>
          </a:bodyPr>
          <a:lstStyle/>
          <a:p>
            <a:r>
              <a:rPr lang="fr-FR" sz="1200" dirty="0" err="1">
                <a:solidFill>
                  <a:schemeClr val="accent1"/>
                </a:solidFill>
              </a:rPr>
              <a:t>Ondam</a:t>
            </a:r>
            <a:r>
              <a:rPr lang="fr-FR" sz="1200" dirty="0">
                <a:solidFill>
                  <a:schemeClr val="accent1"/>
                </a:solidFill>
              </a:rPr>
              <a:t> (hors Covid, hors Ségur) (+2,5% en moyenne annuelle)</a:t>
            </a:r>
          </a:p>
        </p:txBody>
      </p:sp>
      <p:sp>
        <p:nvSpPr>
          <p:cNvPr id="15" name="ZoneTexte 14">
            <a:extLst>
              <a:ext uri="{FF2B5EF4-FFF2-40B4-BE49-F238E27FC236}">
                <a16:creationId xmlns:a16="http://schemas.microsoft.com/office/drawing/2014/main" id="{34CDBDCA-4080-05FC-D5F1-4DF0CC3FEE7A}"/>
              </a:ext>
            </a:extLst>
          </p:cNvPr>
          <p:cNvSpPr txBox="1"/>
          <p:nvPr/>
        </p:nvSpPr>
        <p:spPr>
          <a:xfrm>
            <a:off x="8828585" y="4104320"/>
            <a:ext cx="3078765" cy="276999"/>
          </a:xfrm>
          <a:prstGeom prst="rect">
            <a:avLst/>
          </a:prstGeom>
          <a:noFill/>
        </p:spPr>
        <p:txBody>
          <a:bodyPr wrap="square" rtlCol="0">
            <a:spAutoFit/>
          </a:bodyPr>
          <a:lstStyle/>
          <a:p>
            <a:r>
              <a:rPr lang="fr-FR" sz="1200">
                <a:solidFill>
                  <a:srgbClr val="218F8B"/>
                </a:solidFill>
              </a:rPr>
              <a:t>Inflation (+1,4% en moyenne annuelle)</a:t>
            </a:r>
          </a:p>
        </p:txBody>
      </p:sp>
      <p:cxnSp>
        <p:nvCxnSpPr>
          <p:cNvPr id="6" name="Connecteur droit avec flèche 5">
            <a:extLst>
              <a:ext uri="{FF2B5EF4-FFF2-40B4-BE49-F238E27FC236}">
                <a16:creationId xmlns:a16="http://schemas.microsoft.com/office/drawing/2014/main" id="{7EA8BDD4-FFCF-FC46-8AF5-27C5657B029B}"/>
              </a:ext>
            </a:extLst>
          </p:cNvPr>
          <p:cNvCxnSpPr/>
          <p:nvPr/>
        </p:nvCxnSpPr>
        <p:spPr>
          <a:xfrm>
            <a:off x="7851686" y="2449418"/>
            <a:ext cx="0" cy="1116000"/>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E862381-3E8F-F635-AF06-31684C0B745E}"/>
              </a:ext>
            </a:extLst>
          </p:cNvPr>
          <p:cNvSpPr txBox="1"/>
          <p:nvPr/>
        </p:nvSpPr>
        <p:spPr>
          <a:xfrm>
            <a:off x="6457634" y="3027174"/>
            <a:ext cx="1454244" cy="276999"/>
          </a:xfrm>
          <a:prstGeom prst="rect">
            <a:avLst/>
          </a:prstGeom>
          <a:noFill/>
        </p:spPr>
        <p:txBody>
          <a:bodyPr wrap="none" rtlCol="0">
            <a:spAutoFit/>
          </a:bodyPr>
          <a:lstStyle/>
          <a:p>
            <a:r>
              <a:rPr lang="fr-FR" sz="1200">
                <a:solidFill>
                  <a:schemeClr val="accent1"/>
                </a:solidFill>
              </a:rPr>
              <a:t>Économies ONDAM</a:t>
            </a:r>
          </a:p>
        </p:txBody>
      </p:sp>
      <p:cxnSp>
        <p:nvCxnSpPr>
          <p:cNvPr id="11" name="Connecteur droit avec flèche 10">
            <a:extLst>
              <a:ext uri="{FF2B5EF4-FFF2-40B4-BE49-F238E27FC236}">
                <a16:creationId xmlns:a16="http://schemas.microsoft.com/office/drawing/2014/main" id="{9506D7C8-DD94-6004-3CA1-F244BE04BD04}"/>
              </a:ext>
            </a:extLst>
          </p:cNvPr>
          <p:cNvCxnSpPr>
            <a:cxnSpLocks/>
          </p:cNvCxnSpPr>
          <p:nvPr/>
        </p:nvCxnSpPr>
        <p:spPr>
          <a:xfrm>
            <a:off x="7852519" y="3661213"/>
            <a:ext cx="7118" cy="1260000"/>
          </a:xfrm>
          <a:prstGeom prst="straightConnector1">
            <a:avLst/>
          </a:prstGeom>
          <a:ln>
            <a:solidFill>
              <a:srgbClr val="ED1A3B"/>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F181FAB-5758-FD5A-75C1-928487DD5F6D}"/>
              </a:ext>
            </a:extLst>
          </p:cNvPr>
          <p:cNvSpPr txBox="1"/>
          <p:nvPr/>
        </p:nvSpPr>
        <p:spPr>
          <a:xfrm>
            <a:off x="7911878" y="3452051"/>
            <a:ext cx="1109116" cy="307777"/>
          </a:xfrm>
          <a:prstGeom prst="rect">
            <a:avLst/>
          </a:prstGeom>
          <a:noFill/>
        </p:spPr>
        <p:txBody>
          <a:bodyPr wrap="square" rtlCol="0">
            <a:spAutoFit/>
          </a:bodyPr>
          <a:lstStyle/>
          <a:p>
            <a:r>
              <a:rPr lang="fr-FR" sz="1400" dirty="0">
                <a:solidFill>
                  <a:schemeClr val="tx2">
                    <a:lumMod val="50000"/>
                  </a:schemeClr>
                </a:solidFill>
              </a:rPr>
              <a:t>32,8 Mds€</a:t>
            </a:r>
          </a:p>
        </p:txBody>
      </p:sp>
      <p:sp>
        <p:nvSpPr>
          <p:cNvPr id="17" name="ZoneTexte 16">
            <a:extLst>
              <a:ext uri="{FF2B5EF4-FFF2-40B4-BE49-F238E27FC236}">
                <a16:creationId xmlns:a16="http://schemas.microsoft.com/office/drawing/2014/main" id="{C5C31F09-FC7D-18C5-9214-D29DBEB17DA6}"/>
              </a:ext>
            </a:extLst>
          </p:cNvPr>
          <p:cNvSpPr txBox="1"/>
          <p:nvPr/>
        </p:nvSpPr>
        <p:spPr>
          <a:xfrm>
            <a:off x="8840098" y="3434429"/>
            <a:ext cx="2795636" cy="461665"/>
          </a:xfrm>
          <a:prstGeom prst="rect">
            <a:avLst/>
          </a:prstGeom>
          <a:noFill/>
        </p:spPr>
        <p:txBody>
          <a:bodyPr wrap="square" rtlCol="0">
            <a:spAutoFit/>
          </a:bodyPr>
          <a:lstStyle/>
          <a:p>
            <a:r>
              <a:rPr lang="fr-FR" sz="1200">
                <a:solidFill>
                  <a:schemeClr val="tx2">
                    <a:lumMod val="50000"/>
                  </a:schemeClr>
                </a:solidFill>
              </a:rPr>
              <a:t>CAHT des médicaments </a:t>
            </a:r>
            <a:r>
              <a:rPr lang="fr-FR" sz="1200" u="sng">
                <a:solidFill>
                  <a:schemeClr val="tx2">
                    <a:lumMod val="50000"/>
                  </a:schemeClr>
                </a:solidFill>
              </a:rPr>
              <a:t>brut</a:t>
            </a:r>
            <a:r>
              <a:rPr lang="fr-FR" sz="1200">
                <a:solidFill>
                  <a:schemeClr val="tx2">
                    <a:lumMod val="50000"/>
                  </a:schemeClr>
                </a:solidFill>
              </a:rPr>
              <a:t> (+2,5% en moyenne annuelle)</a:t>
            </a:r>
          </a:p>
        </p:txBody>
      </p:sp>
      <p:sp>
        <p:nvSpPr>
          <p:cNvPr id="14" name="Rectangle 13">
            <a:extLst>
              <a:ext uri="{FF2B5EF4-FFF2-40B4-BE49-F238E27FC236}">
                <a16:creationId xmlns:a16="http://schemas.microsoft.com/office/drawing/2014/main" id="{8C111F43-944A-F1C3-2440-F75546379272}"/>
              </a:ext>
            </a:extLst>
          </p:cNvPr>
          <p:cNvSpPr/>
          <p:nvPr/>
        </p:nvSpPr>
        <p:spPr>
          <a:xfrm>
            <a:off x="5822862" y="4246037"/>
            <a:ext cx="2014588" cy="84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347D2FAE-DB58-0732-D418-5318F2734A83}"/>
              </a:ext>
            </a:extLst>
          </p:cNvPr>
          <p:cNvSpPr txBox="1"/>
          <p:nvPr/>
        </p:nvSpPr>
        <p:spPr>
          <a:xfrm>
            <a:off x="5909601" y="4202896"/>
            <a:ext cx="2028825" cy="184666"/>
          </a:xfrm>
          <a:prstGeom prst="rect">
            <a:avLst/>
          </a:prstGeom>
          <a:noFill/>
        </p:spPr>
        <p:txBody>
          <a:bodyPr wrap="square" lIns="0" tIns="0" rIns="0" bIns="0" rtlCol="0">
            <a:spAutoFit/>
          </a:bodyPr>
          <a:lstStyle/>
          <a:p>
            <a:r>
              <a:rPr lang="fr-FR" sz="1200" dirty="0">
                <a:solidFill>
                  <a:srgbClr val="ED1A3B"/>
                </a:solidFill>
              </a:rPr>
              <a:t>Reversements médicaments</a:t>
            </a:r>
          </a:p>
        </p:txBody>
      </p:sp>
      <p:sp>
        <p:nvSpPr>
          <p:cNvPr id="22" name="Espace réservé du texte 39">
            <a:extLst>
              <a:ext uri="{FF2B5EF4-FFF2-40B4-BE49-F238E27FC236}">
                <a16:creationId xmlns:a16="http://schemas.microsoft.com/office/drawing/2014/main" id="{FE0C3C1F-3193-6D14-3836-C081083A0E71}"/>
              </a:ext>
            </a:extLst>
          </p:cNvPr>
          <p:cNvSpPr txBox="1">
            <a:spLocks/>
          </p:cNvSpPr>
          <p:nvPr/>
        </p:nvSpPr>
        <p:spPr>
          <a:xfrm>
            <a:off x="442385" y="1340271"/>
            <a:ext cx="11272167" cy="276999"/>
          </a:xfrm>
          <a:prstGeom prst="rect">
            <a:avLst/>
          </a:prstGeom>
        </p:spPr>
        <p:txBody>
          <a:bodyPr lIns="0" tIns="0" rIns="0" bIns="0"/>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fr-FR" sz="1800" b="0" dirty="0">
                <a:solidFill>
                  <a:schemeClr val="tx1"/>
                </a:solidFill>
              </a:rPr>
              <a:t>Evolution du marché des médicaments régulés en comparaison avec l’ONDAM et l’inflation </a:t>
            </a:r>
          </a:p>
          <a:p>
            <a:pPr>
              <a:spcAft>
                <a:spcPts val="0"/>
              </a:spcAft>
            </a:pPr>
            <a:r>
              <a:rPr lang="fr-FR" sz="1200" b="0" dirty="0">
                <a:solidFill>
                  <a:schemeClr val="tx1"/>
                </a:solidFill>
              </a:rPr>
              <a:t>(en % par rapport à 2010)</a:t>
            </a:r>
            <a:endParaRPr lang="fr-FR" sz="1100" b="0" i="1" dirty="0">
              <a:solidFill>
                <a:schemeClr val="tx1"/>
              </a:solidFill>
            </a:endParaRPr>
          </a:p>
        </p:txBody>
      </p:sp>
    </p:spTree>
    <p:extLst>
      <p:ext uri="{BB962C8B-B14F-4D97-AF65-F5344CB8AC3E}">
        <p14:creationId xmlns:p14="http://schemas.microsoft.com/office/powerpoint/2010/main" val="198270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0628604-0D34-DD42-C38E-67135940EB66}"/>
              </a:ext>
            </a:extLst>
          </p:cNvPr>
          <p:cNvSpPr>
            <a:spLocks noGrp="1"/>
          </p:cNvSpPr>
          <p:nvPr>
            <p:ph type="title"/>
          </p:nvPr>
        </p:nvSpPr>
        <p:spPr>
          <a:xfrm>
            <a:off x="422835" y="770467"/>
            <a:ext cx="11328397" cy="295466"/>
          </a:xfrm>
        </p:spPr>
        <p:txBody>
          <a:bodyPr/>
          <a:lstStyle/>
          <a:p>
            <a:r>
              <a:rPr lang="fr-FR" altLang="fr-FR" sz="2400" i="0" u="none" cap="all" dirty="0">
                <a:solidFill>
                  <a:srgbClr val="ED1A3B"/>
                </a:solidFill>
                <a:latin typeface="+mj-lt"/>
              </a:rPr>
              <a:t>L’enveloppe médicament 2023 inférieure au ca NET de 2022</a:t>
            </a:r>
            <a:endParaRPr lang="fr-FR" sz="2400" dirty="0"/>
          </a:p>
        </p:txBody>
      </p:sp>
      <p:sp>
        <p:nvSpPr>
          <p:cNvPr id="4" name="Espace réservé du texte 4">
            <a:extLst>
              <a:ext uri="{FF2B5EF4-FFF2-40B4-BE49-F238E27FC236}">
                <a16:creationId xmlns:a16="http://schemas.microsoft.com/office/drawing/2014/main" id="{FE305AC1-1E1B-4330-8FF2-150D278CA785}"/>
              </a:ext>
            </a:extLst>
          </p:cNvPr>
          <p:cNvSpPr txBox="1">
            <a:spLocks/>
          </p:cNvSpPr>
          <p:nvPr/>
        </p:nvSpPr>
        <p:spPr>
          <a:xfrm>
            <a:off x="342496" y="1308741"/>
            <a:ext cx="11419440" cy="406466"/>
          </a:xfrm>
          <a:prstGeom prst="rect">
            <a:avLst/>
          </a:prstGeom>
        </p:spPr>
        <p:txBody>
          <a:bodyPr/>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fr-FR" sz="1800" b="0" dirty="0">
                <a:solidFill>
                  <a:schemeClr val="tx1"/>
                </a:solidFill>
              </a:rPr>
              <a:t>Evolution et décomposition du marché des médicaments remboursable (hors GHS, Métropole + DOM)</a:t>
            </a:r>
          </a:p>
        </p:txBody>
      </p:sp>
      <p:sp>
        <p:nvSpPr>
          <p:cNvPr id="19" name="Espace réservé du texte 5">
            <a:extLst>
              <a:ext uri="{FF2B5EF4-FFF2-40B4-BE49-F238E27FC236}">
                <a16:creationId xmlns:a16="http://schemas.microsoft.com/office/drawing/2014/main" id="{97593CE9-12B5-41F4-ABE1-41CB788A33BB}"/>
              </a:ext>
            </a:extLst>
          </p:cNvPr>
          <p:cNvSpPr txBox="1">
            <a:spLocks/>
          </p:cNvSpPr>
          <p:nvPr/>
        </p:nvSpPr>
        <p:spPr>
          <a:xfrm>
            <a:off x="1323550" y="6392807"/>
            <a:ext cx="9332661" cy="169277"/>
          </a:xfrm>
          <a:prstGeom prst="rect">
            <a:avLst/>
          </a:prstGeom>
        </p:spPr>
        <p:txBody>
          <a:bodyPr/>
          <a:lstStyle>
            <a:defPPr>
              <a:defRPr lang="fr-FR"/>
            </a:defPPr>
            <a:lvl1pPr>
              <a:defRPr sz="800">
                <a:solidFill>
                  <a:srgbClr val="404040">
                    <a:lumMod val="60000"/>
                    <a:lumOff val="40000"/>
                  </a:srgbClr>
                </a:solidFill>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r>
              <a:rPr lang="fr-FR" sz="900" dirty="0"/>
              <a:t>Sources : CEPS, LEEM, calculs BDO-BIPE. </a:t>
            </a:r>
          </a:p>
          <a:p>
            <a:r>
              <a:rPr lang="fr-FR" sz="900" dirty="0"/>
              <a:t>* Montant revu à 24,9 Mds€ dans le PLFSS 2024</a:t>
            </a:r>
          </a:p>
        </p:txBody>
      </p:sp>
      <p:sp>
        <p:nvSpPr>
          <p:cNvPr id="7" name="ZoneTexte 6">
            <a:extLst>
              <a:ext uri="{FF2B5EF4-FFF2-40B4-BE49-F238E27FC236}">
                <a16:creationId xmlns:a16="http://schemas.microsoft.com/office/drawing/2014/main" id="{881CFE9B-ED97-4234-FD83-2FE5EEDA17D6}"/>
              </a:ext>
            </a:extLst>
          </p:cNvPr>
          <p:cNvSpPr txBox="1"/>
          <p:nvPr/>
        </p:nvSpPr>
        <p:spPr>
          <a:xfrm>
            <a:off x="9828903" y="3931517"/>
            <a:ext cx="2070100" cy="584775"/>
          </a:xfrm>
          <a:prstGeom prst="rect">
            <a:avLst/>
          </a:prstGeom>
          <a:noFill/>
        </p:spPr>
        <p:txBody>
          <a:bodyPr wrap="square" rtlCol="0">
            <a:spAutoFit/>
          </a:bodyPr>
          <a:lstStyle/>
          <a:p>
            <a:r>
              <a:rPr lang="fr-FR" sz="1600" b="1" dirty="0">
                <a:solidFill>
                  <a:srgbClr val="002060"/>
                </a:solidFill>
              </a:rPr>
              <a:t>CA net des reversements</a:t>
            </a:r>
          </a:p>
        </p:txBody>
      </p:sp>
      <p:sp>
        <p:nvSpPr>
          <p:cNvPr id="5" name="Parenthèse fermante 4">
            <a:extLst>
              <a:ext uri="{FF2B5EF4-FFF2-40B4-BE49-F238E27FC236}">
                <a16:creationId xmlns:a16="http://schemas.microsoft.com/office/drawing/2014/main" id="{DF12CB0E-28D8-625C-3D89-CEAA66E161AC}"/>
              </a:ext>
            </a:extLst>
          </p:cNvPr>
          <p:cNvSpPr/>
          <p:nvPr/>
        </p:nvSpPr>
        <p:spPr>
          <a:xfrm>
            <a:off x="9550515" y="3255998"/>
            <a:ext cx="116735" cy="2088000"/>
          </a:xfrm>
          <a:prstGeom prst="rightBracket">
            <a:avLst>
              <a:gd name="adj" fmla="val 66178"/>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984DEDEF-4BB7-E6EB-AD66-033F9E1FE212}"/>
              </a:ext>
            </a:extLst>
          </p:cNvPr>
          <p:cNvSpPr txBox="1"/>
          <p:nvPr/>
        </p:nvSpPr>
        <p:spPr>
          <a:xfrm>
            <a:off x="9812338" y="1821656"/>
            <a:ext cx="2340993" cy="1323439"/>
          </a:xfrm>
          <a:prstGeom prst="rect">
            <a:avLst/>
          </a:prstGeom>
          <a:noFill/>
        </p:spPr>
        <p:txBody>
          <a:bodyPr wrap="square" rtlCol="0">
            <a:spAutoFit/>
          </a:bodyPr>
          <a:lstStyle/>
          <a:p>
            <a:r>
              <a:rPr lang="fr-FR" sz="1600" dirty="0">
                <a:solidFill>
                  <a:schemeClr val="tx2"/>
                </a:solidFill>
              </a:rPr>
              <a:t>Reversements et taxations spécifiques :</a:t>
            </a:r>
          </a:p>
          <a:p>
            <a:r>
              <a:rPr lang="fr-FR" sz="1600" dirty="0">
                <a:solidFill>
                  <a:schemeClr val="tx2"/>
                </a:solidFill>
              </a:rPr>
              <a:t>25% en 2022 versus</a:t>
            </a:r>
          </a:p>
          <a:p>
            <a:r>
              <a:rPr lang="fr-FR" sz="1600" dirty="0">
                <a:solidFill>
                  <a:schemeClr val="tx2"/>
                </a:solidFill>
              </a:rPr>
              <a:t>9% en 2017</a:t>
            </a:r>
          </a:p>
          <a:p>
            <a:r>
              <a:rPr lang="fr-FR" sz="1600" dirty="0">
                <a:solidFill>
                  <a:schemeClr val="tx2"/>
                </a:solidFill>
              </a:rPr>
              <a:t>3% en 2010</a:t>
            </a:r>
          </a:p>
        </p:txBody>
      </p:sp>
      <p:sp>
        <p:nvSpPr>
          <p:cNvPr id="10" name="ZoneTexte 9">
            <a:extLst>
              <a:ext uri="{FF2B5EF4-FFF2-40B4-BE49-F238E27FC236}">
                <a16:creationId xmlns:a16="http://schemas.microsoft.com/office/drawing/2014/main" id="{ED7F61A1-B258-468D-E33A-6D99A8CC9EFD}"/>
              </a:ext>
            </a:extLst>
          </p:cNvPr>
          <p:cNvSpPr txBox="1"/>
          <p:nvPr/>
        </p:nvSpPr>
        <p:spPr>
          <a:xfrm>
            <a:off x="9763697" y="3120532"/>
            <a:ext cx="1467195" cy="584775"/>
          </a:xfrm>
          <a:prstGeom prst="rect">
            <a:avLst/>
          </a:prstGeom>
          <a:solidFill>
            <a:schemeClr val="bg1"/>
          </a:solidFill>
          <a:ln>
            <a:solidFill>
              <a:srgbClr val="1C4F9C"/>
            </a:solidFill>
          </a:ln>
        </p:spPr>
        <p:txBody>
          <a:bodyPr wrap="square" rtlCol="0">
            <a:spAutoFit/>
          </a:bodyPr>
          <a:lstStyle/>
          <a:p>
            <a:r>
              <a:rPr lang="fr-FR" sz="1600" dirty="0">
                <a:solidFill>
                  <a:srgbClr val="1C4F9C"/>
                </a:solidFill>
              </a:rPr>
              <a:t>M 2023 voté à 24,6 Mds€*</a:t>
            </a:r>
          </a:p>
        </p:txBody>
      </p:sp>
      <p:sp>
        <p:nvSpPr>
          <p:cNvPr id="15" name="Parenthèse fermante 14">
            <a:extLst>
              <a:ext uri="{FF2B5EF4-FFF2-40B4-BE49-F238E27FC236}">
                <a16:creationId xmlns:a16="http://schemas.microsoft.com/office/drawing/2014/main" id="{DCAB4534-FD6D-689B-5952-8CB729E82587}"/>
              </a:ext>
            </a:extLst>
          </p:cNvPr>
          <p:cNvSpPr/>
          <p:nvPr/>
        </p:nvSpPr>
        <p:spPr>
          <a:xfrm>
            <a:off x="9547980" y="2078263"/>
            <a:ext cx="116735" cy="1152000"/>
          </a:xfrm>
          <a:prstGeom prst="rightBracket">
            <a:avLst>
              <a:gd name="adj" fmla="val 85833"/>
            </a:avLst>
          </a:prstGeom>
          <a:ln>
            <a:solidFill>
              <a:srgbClr val="ED1A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aphicFrame>
        <p:nvGraphicFramePr>
          <p:cNvPr id="2" name="Graphique 1">
            <a:extLst>
              <a:ext uri="{FF2B5EF4-FFF2-40B4-BE49-F238E27FC236}">
                <a16:creationId xmlns:a16="http://schemas.microsoft.com/office/drawing/2014/main" id="{9B65733C-E10C-6C30-EAEC-065A20D668CE}"/>
              </a:ext>
            </a:extLst>
          </p:cNvPr>
          <p:cNvGraphicFramePr/>
          <p:nvPr>
            <p:extLst>
              <p:ext uri="{D42A27DB-BD31-4B8C-83A1-F6EECF244321}">
                <p14:modId xmlns:p14="http://schemas.microsoft.com/office/powerpoint/2010/main" val="2183335829"/>
              </p:ext>
            </p:extLst>
          </p:nvPr>
        </p:nvGraphicFramePr>
        <p:xfrm>
          <a:off x="544995" y="1282637"/>
          <a:ext cx="9255220" cy="453370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A816411A-224C-0D13-3983-E496C7C1277D}"/>
              </a:ext>
            </a:extLst>
          </p:cNvPr>
          <p:cNvSpPr/>
          <p:nvPr/>
        </p:nvSpPr>
        <p:spPr>
          <a:xfrm>
            <a:off x="8917150" y="3243163"/>
            <a:ext cx="540000" cy="45719"/>
          </a:xfrm>
          <a:prstGeom prst="rect">
            <a:avLst/>
          </a:prstGeom>
          <a:solidFill>
            <a:schemeClr val="bg1"/>
          </a:solidFill>
          <a:ln>
            <a:solidFill>
              <a:srgbClr val="1C4F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3887285C-78BF-7FA0-43EC-40CE8DE953E6}"/>
              </a:ext>
            </a:extLst>
          </p:cNvPr>
          <p:cNvSpPr txBox="1"/>
          <p:nvPr/>
        </p:nvSpPr>
        <p:spPr>
          <a:xfrm>
            <a:off x="8886744" y="1747908"/>
            <a:ext cx="1109116" cy="307777"/>
          </a:xfrm>
          <a:prstGeom prst="rect">
            <a:avLst/>
          </a:prstGeom>
          <a:noFill/>
        </p:spPr>
        <p:txBody>
          <a:bodyPr wrap="square" rtlCol="0">
            <a:spAutoFit/>
          </a:bodyPr>
          <a:lstStyle/>
          <a:p>
            <a:r>
              <a:rPr lang="fr-FR" sz="1400" dirty="0">
                <a:solidFill>
                  <a:schemeClr val="tx2">
                    <a:lumMod val="50000"/>
                  </a:schemeClr>
                </a:solidFill>
              </a:rPr>
              <a:t>32,8</a:t>
            </a:r>
          </a:p>
        </p:txBody>
      </p:sp>
      <p:sp>
        <p:nvSpPr>
          <p:cNvPr id="13" name="Parenthèse fermante 12">
            <a:extLst>
              <a:ext uri="{FF2B5EF4-FFF2-40B4-BE49-F238E27FC236}">
                <a16:creationId xmlns:a16="http://schemas.microsoft.com/office/drawing/2014/main" id="{3D68B08A-C2A5-543B-3D6C-8F53F8FBDB56}"/>
              </a:ext>
            </a:extLst>
          </p:cNvPr>
          <p:cNvSpPr/>
          <p:nvPr/>
        </p:nvSpPr>
        <p:spPr>
          <a:xfrm rot="5400000">
            <a:off x="4295476" y="2803466"/>
            <a:ext cx="108000" cy="5976000"/>
          </a:xfrm>
          <a:prstGeom prst="rightBracket">
            <a:avLst>
              <a:gd name="adj" fmla="val 85833"/>
            </a:avLst>
          </a:prstGeom>
          <a:ln>
            <a:solidFill>
              <a:srgbClr val="B70E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Parenthèse fermante 13">
            <a:extLst>
              <a:ext uri="{FF2B5EF4-FFF2-40B4-BE49-F238E27FC236}">
                <a16:creationId xmlns:a16="http://schemas.microsoft.com/office/drawing/2014/main" id="{FE682847-A935-974A-0886-0A424F3E99E8}"/>
              </a:ext>
            </a:extLst>
          </p:cNvPr>
          <p:cNvSpPr/>
          <p:nvPr/>
        </p:nvSpPr>
        <p:spPr>
          <a:xfrm rot="5400000">
            <a:off x="8270640" y="4909466"/>
            <a:ext cx="108000" cy="1764000"/>
          </a:xfrm>
          <a:prstGeom prst="rightBracket">
            <a:avLst>
              <a:gd name="adj" fmla="val 85833"/>
            </a:avLst>
          </a:prstGeom>
          <a:ln>
            <a:solidFill>
              <a:srgbClr val="B70E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a:extLst>
              <a:ext uri="{FF2B5EF4-FFF2-40B4-BE49-F238E27FC236}">
                <a16:creationId xmlns:a16="http://schemas.microsoft.com/office/drawing/2014/main" id="{552AE489-E181-D1CB-407E-0FFD1B53A677}"/>
              </a:ext>
            </a:extLst>
          </p:cNvPr>
          <p:cNvSpPr txBox="1"/>
          <p:nvPr/>
        </p:nvSpPr>
        <p:spPr>
          <a:xfrm>
            <a:off x="1134739" y="5906239"/>
            <a:ext cx="5689573" cy="338554"/>
          </a:xfrm>
          <a:prstGeom prst="rect">
            <a:avLst/>
          </a:prstGeom>
          <a:noFill/>
        </p:spPr>
        <p:txBody>
          <a:bodyPr wrap="square" rtlCol="0">
            <a:spAutoFit/>
          </a:bodyPr>
          <a:lstStyle/>
          <a:p>
            <a:r>
              <a:rPr lang="fr-FR" sz="1600" dirty="0"/>
              <a:t>Enveloppe médicament votée en…     </a:t>
            </a:r>
            <a:r>
              <a:rPr lang="fr-FR" sz="1600" u="sng" dirty="0">
                <a:solidFill>
                  <a:srgbClr val="B70E29"/>
                </a:solidFill>
              </a:rPr>
              <a:t>taux</a:t>
            </a:r>
            <a:endParaRPr lang="fr-FR" sz="1600" dirty="0">
              <a:solidFill>
                <a:srgbClr val="B70E29"/>
              </a:solidFill>
            </a:endParaRPr>
          </a:p>
        </p:txBody>
      </p:sp>
      <p:sp>
        <p:nvSpPr>
          <p:cNvPr id="18" name="ZoneTexte 17">
            <a:extLst>
              <a:ext uri="{FF2B5EF4-FFF2-40B4-BE49-F238E27FC236}">
                <a16:creationId xmlns:a16="http://schemas.microsoft.com/office/drawing/2014/main" id="{3DF25946-5F5D-6E56-EB79-5BF42B3E6AB3}"/>
              </a:ext>
            </a:extLst>
          </p:cNvPr>
          <p:cNvSpPr txBox="1"/>
          <p:nvPr/>
        </p:nvSpPr>
        <p:spPr>
          <a:xfrm>
            <a:off x="7747505" y="5858963"/>
            <a:ext cx="2340993" cy="338554"/>
          </a:xfrm>
          <a:prstGeom prst="rect">
            <a:avLst/>
          </a:prstGeom>
          <a:noFill/>
        </p:spPr>
        <p:txBody>
          <a:bodyPr wrap="square" rtlCol="0">
            <a:spAutoFit/>
          </a:bodyPr>
          <a:lstStyle/>
          <a:p>
            <a:r>
              <a:rPr lang="fr-FR" sz="1600" u="sng" dirty="0">
                <a:solidFill>
                  <a:srgbClr val="B70E29"/>
                </a:solidFill>
              </a:rPr>
              <a:t>montant</a:t>
            </a:r>
            <a:r>
              <a:rPr lang="fr-FR" sz="1600" dirty="0">
                <a:solidFill>
                  <a:srgbClr val="B70E29"/>
                </a:solidFill>
              </a:rPr>
              <a:t> M</a:t>
            </a:r>
          </a:p>
        </p:txBody>
      </p:sp>
    </p:spTree>
    <p:extLst>
      <p:ext uri="{BB962C8B-B14F-4D97-AF65-F5344CB8AC3E}">
        <p14:creationId xmlns:p14="http://schemas.microsoft.com/office/powerpoint/2010/main" val="35009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9F1123-5897-4940-305B-4B04A6EE3BD6}"/>
              </a:ext>
            </a:extLst>
          </p:cNvPr>
          <p:cNvSpPr/>
          <p:nvPr/>
        </p:nvSpPr>
        <p:spPr>
          <a:xfrm>
            <a:off x="6132512" y="1434976"/>
            <a:ext cx="5618719" cy="440702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99ECA762-86C9-89E4-3201-B812504FCFBC}"/>
              </a:ext>
            </a:extLst>
          </p:cNvPr>
          <p:cNvSpPr>
            <a:spLocks noGrp="1"/>
          </p:cNvSpPr>
          <p:nvPr>
            <p:ph type="title"/>
          </p:nvPr>
        </p:nvSpPr>
        <p:spPr>
          <a:xfrm>
            <a:off x="422835" y="770467"/>
            <a:ext cx="11328397" cy="590931"/>
          </a:xfrm>
        </p:spPr>
        <p:txBody>
          <a:bodyPr/>
          <a:lstStyle/>
          <a:p>
            <a:r>
              <a:rPr lang="fr-FR" sz="2400" dirty="0"/>
              <a:t>La part du médicament après reversements continue de baisser dans l’</a:t>
            </a:r>
            <a:r>
              <a:rPr lang="fr-FR" sz="2400" dirty="0" err="1"/>
              <a:t>Ondam</a:t>
            </a:r>
            <a:endParaRPr lang="fr-FR" sz="2400" dirty="0"/>
          </a:p>
        </p:txBody>
      </p:sp>
      <p:sp>
        <p:nvSpPr>
          <p:cNvPr id="9" name="Espace réservé du texte 5">
            <a:extLst>
              <a:ext uri="{FF2B5EF4-FFF2-40B4-BE49-F238E27FC236}">
                <a16:creationId xmlns:a16="http://schemas.microsoft.com/office/drawing/2014/main" id="{95984F9C-66DB-2A10-C996-D17D3A4B0B88}"/>
              </a:ext>
            </a:extLst>
          </p:cNvPr>
          <p:cNvSpPr txBox="1">
            <a:spLocks/>
          </p:cNvSpPr>
          <p:nvPr/>
        </p:nvSpPr>
        <p:spPr>
          <a:xfrm>
            <a:off x="1416050" y="6229533"/>
            <a:ext cx="9174842" cy="553998"/>
          </a:xfrm>
          <a:prstGeom prst="rect">
            <a:avLst/>
          </a:prstGeom>
        </p:spPr>
        <p:txBody>
          <a:bodyPr wrap="square" lIns="0" tIns="0" rIns="0" bIns="0">
            <a:spAutoFit/>
          </a:bodyPr>
          <a:lstStyle>
            <a:lvl1pPr indent="0" defTabSz="1218786">
              <a:lnSpc>
                <a:spcPct val="100000"/>
              </a:lnSpc>
              <a:spcBef>
                <a:spcPts val="0"/>
              </a:spcBef>
              <a:spcAft>
                <a:spcPts val="800"/>
              </a:spcAft>
              <a:buFont typeface="Arial" pitchFamily="34" charset="0"/>
              <a:buNone/>
              <a:defRPr sz="900" b="0">
                <a:solidFill>
                  <a:srgbClr val="707070"/>
                </a:solidFill>
                <a:ea typeface="Source Sans Pro Light" panose="020B0403030403020204" pitchFamily="34" charset="0"/>
                <a:cs typeface="Source Sans Pro Light" panose="020B0403030403020204" pitchFamily="34" charset="0"/>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pPr>
              <a:spcAft>
                <a:spcPts val="0"/>
              </a:spcAft>
            </a:pPr>
            <a:r>
              <a:rPr lang="fr-FR" dirty="0">
                <a:solidFill>
                  <a:schemeClr val="bg1">
                    <a:lumMod val="50000"/>
                  </a:schemeClr>
                </a:solidFill>
              </a:rPr>
              <a:t>Sources : commission des comptes de la sécurité sociale de mai 2023, Patrick Bertin au séminaire </a:t>
            </a:r>
            <a:r>
              <a:rPr lang="fr-FR" dirty="0" err="1">
                <a:solidFill>
                  <a:schemeClr val="bg1">
                    <a:lumMod val="50000"/>
                  </a:schemeClr>
                </a:solidFill>
              </a:rPr>
              <a:t>Ifis</a:t>
            </a:r>
            <a:r>
              <a:rPr lang="fr-FR" dirty="0">
                <a:solidFill>
                  <a:schemeClr val="bg1">
                    <a:lumMod val="50000"/>
                  </a:schemeClr>
                </a:solidFill>
              </a:rPr>
              <a:t> de mars 2023</a:t>
            </a:r>
            <a:br>
              <a:rPr lang="fr-FR" dirty="0">
                <a:solidFill>
                  <a:schemeClr val="bg1">
                    <a:lumMod val="50000"/>
                  </a:schemeClr>
                </a:solidFill>
              </a:rPr>
            </a:br>
            <a:r>
              <a:rPr lang="fr-FR" dirty="0">
                <a:solidFill>
                  <a:schemeClr val="bg1">
                    <a:lumMod val="50000"/>
                  </a:schemeClr>
                </a:solidFill>
              </a:rPr>
              <a:t>*TCAM : taux de croissance annuelle moyen</a:t>
            </a:r>
          </a:p>
          <a:p>
            <a:r>
              <a:rPr lang="fr-FR" dirty="0">
                <a:solidFill>
                  <a:schemeClr val="bg1">
                    <a:lumMod val="50000"/>
                  </a:schemeClr>
                </a:solidFill>
              </a:rPr>
              <a:t>** Assurance maladie obligatoire et complémentaire. </a:t>
            </a:r>
            <a:r>
              <a:rPr lang="fr-FR" i="1" dirty="0"/>
              <a:t>Si nous retronchons la part remboursée par les complémentaires et tenons compte uniquement de celle remboursée par les régimes de base, la part des dépenses du poste médicament dans l’ONDAM hors crise baisse de 14,7 à 11,7% en 2010 et de 10,7 à 9,1% en 2022</a:t>
            </a:r>
            <a:endParaRPr lang="fr-FR" dirty="0">
              <a:solidFill>
                <a:schemeClr val="bg1">
                  <a:lumMod val="50000"/>
                </a:schemeClr>
              </a:solidFill>
            </a:endParaRPr>
          </a:p>
        </p:txBody>
      </p:sp>
      <p:sp>
        <p:nvSpPr>
          <p:cNvPr id="16" name="ZoneTexte 15">
            <a:extLst>
              <a:ext uri="{FF2B5EF4-FFF2-40B4-BE49-F238E27FC236}">
                <a16:creationId xmlns:a16="http://schemas.microsoft.com/office/drawing/2014/main" id="{9AAB2DD8-EBD0-105C-A3BE-00FF6D6959ED}"/>
              </a:ext>
            </a:extLst>
          </p:cNvPr>
          <p:cNvSpPr txBox="1"/>
          <p:nvPr/>
        </p:nvSpPr>
        <p:spPr>
          <a:xfrm>
            <a:off x="6887845" y="5476291"/>
            <a:ext cx="955493" cy="338554"/>
          </a:xfrm>
          <a:prstGeom prst="rect">
            <a:avLst/>
          </a:prstGeom>
          <a:noFill/>
        </p:spPr>
        <p:txBody>
          <a:bodyPr wrap="square" rtlCol="0">
            <a:spAutoFit/>
          </a:bodyPr>
          <a:lstStyle/>
          <a:p>
            <a:pPr algn="ctr"/>
            <a:r>
              <a:rPr lang="fr-FR" sz="1600"/>
              <a:t>2010</a:t>
            </a:r>
          </a:p>
        </p:txBody>
      </p:sp>
      <p:sp>
        <p:nvSpPr>
          <p:cNvPr id="17" name="ZoneTexte 16">
            <a:extLst>
              <a:ext uri="{FF2B5EF4-FFF2-40B4-BE49-F238E27FC236}">
                <a16:creationId xmlns:a16="http://schemas.microsoft.com/office/drawing/2014/main" id="{416E1C2D-219E-1841-83B4-85CFBE20F709}"/>
              </a:ext>
            </a:extLst>
          </p:cNvPr>
          <p:cNvSpPr txBox="1"/>
          <p:nvPr/>
        </p:nvSpPr>
        <p:spPr>
          <a:xfrm>
            <a:off x="9818044" y="5452203"/>
            <a:ext cx="955493" cy="338554"/>
          </a:xfrm>
          <a:prstGeom prst="rect">
            <a:avLst/>
          </a:prstGeom>
          <a:noFill/>
        </p:spPr>
        <p:txBody>
          <a:bodyPr wrap="square" rtlCol="0">
            <a:spAutoFit/>
          </a:bodyPr>
          <a:lstStyle/>
          <a:p>
            <a:pPr algn="ctr"/>
            <a:r>
              <a:rPr lang="fr-FR" sz="1600"/>
              <a:t>2022</a:t>
            </a:r>
          </a:p>
        </p:txBody>
      </p:sp>
      <p:sp>
        <p:nvSpPr>
          <p:cNvPr id="29" name="Espace réservé du texte 4">
            <a:extLst>
              <a:ext uri="{FF2B5EF4-FFF2-40B4-BE49-F238E27FC236}">
                <a16:creationId xmlns:a16="http://schemas.microsoft.com/office/drawing/2014/main" id="{5ED0518C-FF80-3D9D-7C89-A301270DD82D}"/>
              </a:ext>
            </a:extLst>
          </p:cNvPr>
          <p:cNvSpPr txBox="1">
            <a:spLocks/>
          </p:cNvSpPr>
          <p:nvPr/>
        </p:nvSpPr>
        <p:spPr>
          <a:xfrm>
            <a:off x="6132513" y="1388289"/>
            <a:ext cx="5889587" cy="553998"/>
          </a:xfrm>
          <a:prstGeom prst="rect">
            <a:avLst/>
          </a:prstGeom>
        </p:spPr>
        <p:txBody>
          <a:bodyPr/>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fr-FR" sz="1600" b="0" dirty="0">
                <a:solidFill>
                  <a:schemeClr val="tx1"/>
                </a:solidFill>
              </a:rPr>
              <a:t>Part du poste médicament dans l’ONDAM en PFHT après reversements et remboursée par l’Assurance Maladie**</a:t>
            </a:r>
          </a:p>
        </p:txBody>
      </p:sp>
      <p:cxnSp>
        <p:nvCxnSpPr>
          <p:cNvPr id="35" name="Connecteur droit 34">
            <a:extLst>
              <a:ext uri="{FF2B5EF4-FFF2-40B4-BE49-F238E27FC236}">
                <a16:creationId xmlns:a16="http://schemas.microsoft.com/office/drawing/2014/main" id="{D401D897-F004-3D47-4B6E-A3F3E75108B6}"/>
              </a:ext>
            </a:extLst>
          </p:cNvPr>
          <p:cNvCxnSpPr/>
          <p:nvPr/>
        </p:nvCxnSpPr>
        <p:spPr>
          <a:xfrm>
            <a:off x="6300187" y="5423023"/>
            <a:ext cx="50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649DD7A6-8C91-E6E1-636C-BE7AAB70AF57}"/>
              </a:ext>
            </a:extLst>
          </p:cNvPr>
          <p:cNvSpPr txBox="1"/>
          <p:nvPr/>
        </p:nvSpPr>
        <p:spPr>
          <a:xfrm>
            <a:off x="6779419" y="2494613"/>
            <a:ext cx="1253869" cy="461665"/>
          </a:xfrm>
          <a:prstGeom prst="rect">
            <a:avLst/>
          </a:prstGeom>
          <a:noFill/>
        </p:spPr>
        <p:txBody>
          <a:bodyPr wrap="none" rtlCol="0">
            <a:spAutoFit/>
          </a:bodyPr>
          <a:lstStyle/>
          <a:p>
            <a:pPr algn="ctr"/>
            <a:r>
              <a:rPr lang="fr-FR" sz="1200" dirty="0">
                <a:solidFill>
                  <a:schemeClr val="bg1">
                    <a:lumMod val="50000"/>
                  </a:schemeClr>
                </a:solidFill>
              </a:rPr>
              <a:t>(ONDAM 2010 - </a:t>
            </a:r>
          </a:p>
          <a:p>
            <a:pPr algn="ctr"/>
            <a:r>
              <a:rPr lang="fr-FR" sz="1200" dirty="0">
                <a:solidFill>
                  <a:schemeClr val="bg1">
                    <a:lumMod val="50000"/>
                  </a:schemeClr>
                </a:solidFill>
              </a:rPr>
              <a:t>162 Mds€)</a:t>
            </a:r>
          </a:p>
        </p:txBody>
      </p:sp>
      <p:sp>
        <p:nvSpPr>
          <p:cNvPr id="5" name="ZoneTexte 4">
            <a:extLst>
              <a:ext uri="{FF2B5EF4-FFF2-40B4-BE49-F238E27FC236}">
                <a16:creationId xmlns:a16="http://schemas.microsoft.com/office/drawing/2014/main" id="{91561861-CBD0-F066-A372-6ACFAB9D631D}"/>
              </a:ext>
            </a:extLst>
          </p:cNvPr>
          <p:cNvSpPr txBox="1"/>
          <p:nvPr/>
        </p:nvSpPr>
        <p:spPr>
          <a:xfrm>
            <a:off x="9638094" y="3252907"/>
            <a:ext cx="1253869" cy="461665"/>
          </a:xfrm>
          <a:prstGeom prst="rect">
            <a:avLst/>
          </a:prstGeom>
          <a:noFill/>
        </p:spPr>
        <p:txBody>
          <a:bodyPr wrap="none" rtlCol="0">
            <a:spAutoFit/>
          </a:bodyPr>
          <a:lstStyle/>
          <a:p>
            <a:pPr algn="ctr"/>
            <a:r>
              <a:rPr lang="fr-FR" sz="1200" dirty="0">
                <a:solidFill>
                  <a:schemeClr val="bg1">
                    <a:lumMod val="50000"/>
                  </a:schemeClr>
                </a:solidFill>
              </a:rPr>
              <a:t>(ONDAM 2022 - </a:t>
            </a:r>
          </a:p>
          <a:p>
            <a:pPr algn="ctr"/>
            <a:r>
              <a:rPr lang="fr-FR" sz="1200" dirty="0">
                <a:solidFill>
                  <a:schemeClr val="bg1">
                    <a:lumMod val="50000"/>
                  </a:schemeClr>
                </a:solidFill>
              </a:rPr>
              <a:t>247 Mds€)</a:t>
            </a:r>
          </a:p>
        </p:txBody>
      </p:sp>
      <p:sp>
        <p:nvSpPr>
          <p:cNvPr id="6" name="Espace réservé du texte 4">
            <a:extLst>
              <a:ext uri="{FF2B5EF4-FFF2-40B4-BE49-F238E27FC236}">
                <a16:creationId xmlns:a16="http://schemas.microsoft.com/office/drawing/2014/main" id="{A2A5542B-42DD-765D-DE23-C994A0FFD49B}"/>
              </a:ext>
            </a:extLst>
          </p:cNvPr>
          <p:cNvSpPr txBox="1">
            <a:spLocks/>
          </p:cNvSpPr>
          <p:nvPr/>
        </p:nvSpPr>
        <p:spPr>
          <a:xfrm>
            <a:off x="348698" y="1407474"/>
            <a:ext cx="5738335" cy="503899"/>
          </a:xfrm>
          <a:prstGeom prst="rect">
            <a:avLst/>
          </a:prstGeom>
        </p:spPr>
        <p:txBody>
          <a:bodyPr/>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fr-FR" sz="1600" b="0" dirty="0">
                <a:solidFill>
                  <a:schemeClr val="tx1"/>
                </a:solidFill>
              </a:rPr>
              <a:t>Evolution du marché des médicaments régulés net des reversements en comparaison avec l’ONDAM et l’inflation</a:t>
            </a:r>
          </a:p>
        </p:txBody>
      </p:sp>
      <p:graphicFrame>
        <p:nvGraphicFramePr>
          <p:cNvPr id="10" name="Graphique 9">
            <a:extLst>
              <a:ext uri="{FF2B5EF4-FFF2-40B4-BE49-F238E27FC236}">
                <a16:creationId xmlns:a16="http://schemas.microsoft.com/office/drawing/2014/main" id="{925E433E-1AAD-707E-69C4-6D8A8DA3939C}"/>
              </a:ext>
            </a:extLst>
          </p:cNvPr>
          <p:cNvGraphicFramePr/>
          <p:nvPr>
            <p:extLst>
              <p:ext uri="{D42A27DB-BD31-4B8C-83A1-F6EECF244321}">
                <p14:modId xmlns:p14="http://schemas.microsoft.com/office/powerpoint/2010/main" val="258061805"/>
              </p:ext>
            </p:extLst>
          </p:nvPr>
        </p:nvGraphicFramePr>
        <p:xfrm>
          <a:off x="769706" y="2104150"/>
          <a:ext cx="4404908" cy="4060065"/>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Connecteur droit avec flèche 14">
            <a:extLst>
              <a:ext uri="{FF2B5EF4-FFF2-40B4-BE49-F238E27FC236}">
                <a16:creationId xmlns:a16="http://schemas.microsoft.com/office/drawing/2014/main" id="{09EBAEB0-09C6-A689-E1CC-DBF978439285}"/>
              </a:ext>
            </a:extLst>
          </p:cNvPr>
          <p:cNvCxnSpPr>
            <a:cxnSpLocks/>
            <a:stCxn id="26" idx="6"/>
            <a:endCxn id="27" idx="2"/>
          </p:cNvCxnSpPr>
          <p:nvPr/>
        </p:nvCxnSpPr>
        <p:spPr>
          <a:xfrm>
            <a:off x="7766354" y="3355446"/>
            <a:ext cx="2208246" cy="591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rganigramme : Connecteur 25">
            <a:extLst>
              <a:ext uri="{FF2B5EF4-FFF2-40B4-BE49-F238E27FC236}">
                <a16:creationId xmlns:a16="http://schemas.microsoft.com/office/drawing/2014/main" id="{1B44962C-BFB0-E514-07BB-B6AD20B39BE3}"/>
              </a:ext>
            </a:extLst>
          </p:cNvPr>
          <p:cNvSpPr/>
          <p:nvPr/>
        </p:nvSpPr>
        <p:spPr>
          <a:xfrm>
            <a:off x="7046354" y="2995446"/>
            <a:ext cx="720000" cy="720000"/>
          </a:xfrm>
          <a:prstGeom prst="flowChartConnector">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600" b="1"/>
              <a:t>15%</a:t>
            </a:r>
          </a:p>
        </p:txBody>
      </p:sp>
      <p:sp>
        <p:nvSpPr>
          <p:cNvPr id="27" name="Organigramme : Connecteur 26">
            <a:extLst>
              <a:ext uri="{FF2B5EF4-FFF2-40B4-BE49-F238E27FC236}">
                <a16:creationId xmlns:a16="http://schemas.microsoft.com/office/drawing/2014/main" id="{4457D35A-B770-4BD9-78BA-9E556450557F}"/>
              </a:ext>
            </a:extLst>
          </p:cNvPr>
          <p:cNvSpPr/>
          <p:nvPr/>
        </p:nvSpPr>
        <p:spPr>
          <a:xfrm>
            <a:off x="9974600" y="3677012"/>
            <a:ext cx="540000" cy="540000"/>
          </a:xfrm>
          <a:prstGeom prst="flowChartConnector">
            <a:avLst/>
          </a:prstGeom>
          <a:solidFill>
            <a:srgbClr val="ED1A3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400"/>
              <a:t>11%</a:t>
            </a:r>
          </a:p>
        </p:txBody>
      </p:sp>
    </p:spTree>
    <p:extLst>
      <p:ext uri="{BB962C8B-B14F-4D97-AF65-F5344CB8AC3E}">
        <p14:creationId xmlns:p14="http://schemas.microsoft.com/office/powerpoint/2010/main" val="299028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0205424-56F7-B1E1-8911-F843313BEC7B}"/>
              </a:ext>
            </a:extLst>
          </p:cNvPr>
          <p:cNvSpPr>
            <a:spLocks noGrp="1"/>
          </p:cNvSpPr>
          <p:nvPr>
            <p:ph type="title"/>
          </p:nvPr>
        </p:nvSpPr>
        <p:spPr>
          <a:xfrm>
            <a:off x="413764" y="770467"/>
            <a:ext cx="11328397" cy="590931"/>
          </a:xfrm>
        </p:spPr>
        <p:txBody>
          <a:bodyPr/>
          <a:lstStyle/>
          <a:p>
            <a:r>
              <a:rPr lang="fr-FR" sz="2400" dirty="0"/>
              <a:t>La croissance nette DU POSTE Médicaments EN 2022 DEMEURE Inférieure à CELLE DES PRINCIPAUX POSTES DE L'ONDAM</a:t>
            </a:r>
            <a:endParaRPr lang="fr-FR" dirty="0"/>
          </a:p>
        </p:txBody>
      </p:sp>
      <p:graphicFrame>
        <p:nvGraphicFramePr>
          <p:cNvPr id="10" name="Graphique 9">
            <a:extLst>
              <a:ext uri="{FF2B5EF4-FFF2-40B4-BE49-F238E27FC236}">
                <a16:creationId xmlns:a16="http://schemas.microsoft.com/office/drawing/2014/main" id="{9AB73A1F-0EFD-B1ED-445A-CEB8ECE9C67A}"/>
              </a:ext>
            </a:extLst>
          </p:cNvPr>
          <p:cNvGraphicFramePr/>
          <p:nvPr>
            <p:extLst>
              <p:ext uri="{D42A27DB-BD31-4B8C-83A1-F6EECF244321}">
                <p14:modId xmlns:p14="http://schemas.microsoft.com/office/powerpoint/2010/main" val="613689718"/>
              </p:ext>
            </p:extLst>
          </p:nvPr>
        </p:nvGraphicFramePr>
        <p:xfrm>
          <a:off x="409746" y="2092840"/>
          <a:ext cx="11346330" cy="4170357"/>
        </p:xfrm>
        <a:graphic>
          <a:graphicData uri="http://schemas.openxmlformats.org/drawingml/2006/chart">
            <c:chart xmlns:c="http://schemas.openxmlformats.org/drawingml/2006/chart" xmlns:r="http://schemas.openxmlformats.org/officeDocument/2006/relationships" r:id="rId3"/>
          </a:graphicData>
        </a:graphic>
      </p:graphicFrame>
      <p:sp>
        <p:nvSpPr>
          <p:cNvPr id="11" name="Espace réservé du texte 5">
            <a:extLst>
              <a:ext uri="{FF2B5EF4-FFF2-40B4-BE49-F238E27FC236}">
                <a16:creationId xmlns:a16="http://schemas.microsoft.com/office/drawing/2014/main" id="{76FC12BB-0DB4-87F5-B469-BE5AC8D4724B}"/>
              </a:ext>
            </a:extLst>
          </p:cNvPr>
          <p:cNvSpPr txBox="1">
            <a:spLocks/>
          </p:cNvSpPr>
          <p:nvPr/>
        </p:nvSpPr>
        <p:spPr>
          <a:xfrm>
            <a:off x="1414557" y="6483913"/>
            <a:ext cx="9332661" cy="138499"/>
          </a:xfrm>
          <a:prstGeom prst="rect">
            <a:avLst/>
          </a:prstGeom>
        </p:spPr>
        <p:txBody>
          <a:bodyPr wrap="square" lIns="0" tIns="0" rIns="0" bIns="0">
            <a:spAutoFit/>
          </a:bodyPr>
          <a:lstStyle>
            <a:lvl1pPr indent="0" defTabSz="1218786">
              <a:lnSpc>
                <a:spcPct val="100000"/>
              </a:lnSpc>
              <a:spcBef>
                <a:spcPts val="0"/>
              </a:spcBef>
              <a:spcAft>
                <a:spcPts val="800"/>
              </a:spcAft>
              <a:buFont typeface="Arial" pitchFamily="34" charset="0"/>
              <a:buNone/>
              <a:defRPr sz="900" b="0">
                <a:solidFill>
                  <a:srgbClr val="707070"/>
                </a:solidFill>
                <a:ea typeface="Source Sans Pro Light" panose="020B0403030403020204" pitchFamily="34" charset="0"/>
                <a:cs typeface="Source Sans Pro Light" panose="020B0403030403020204" pitchFamily="34" charset="0"/>
              </a:defRPr>
            </a:lvl1pPr>
            <a:lvl2pPr marL="0" indent="0" defTabSz="1218786">
              <a:lnSpc>
                <a:spcPct val="100000"/>
              </a:lnSpc>
              <a:spcBef>
                <a:spcPts val="0"/>
              </a:spcBef>
              <a:spcAft>
                <a:spcPts val="800"/>
              </a:spcAft>
              <a:buFont typeface="Arial" pitchFamily="34" charset="0"/>
              <a:buNone/>
              <a:defRPr sz="2400"/>
            </a:lvl2pPr>
            <a:lvl3pPr marL="351310" indent="-351310" defTabSz="1218786">
              <a:lnSpc>
                <a:spcPct val="100000"/>
              </a:lnSpc>
              <a:spcBef>
                <a:spcPts val="0"/>
              </a:spcBef>
              <a:spcAft>
                <a:spcPts val="800"/>
              </a:spcAft>
              <a:buClr>
                <a:schemeClr val="tx2"/>
              </a:buClr>
              <a:buSzPct val="90000"/>
              <a:buFont typeface="Wingdings 3" panose="05040102010807070707" pitchFamily="18" charset="2"/>
              <a:buChar char="u"/>
              <a:defRPr sz="2400"/>
            </a:lvl3pPr>
            <a:lvl4pPr marL="717434" indent="-366124" defTabSz="1218786">
              <a:lnSpc>
                <a:spcPct val="100000"/>
              </a:lnSpc>
              <a:spcBef>
                <a:spcPts val="0"/>
              </a:spcBef>
              <a:spcAft>
                <a:spcPts val="800"/>
              </a:spcAft>
              <a:buClr>
                <a:schemeClr val="tx2"/>
              </a:buClr>
              <a:buFont typeface="Trebuchet MS" pitchFamily="34" charset="0"/>
              <a:buChar char="–"/>
              <a:defRPr sz="2400"/>
            </a:lvl4pPr>
            <a:lvl5pPr marL="1070857" indent="-353426" defTabSz="1218786">
              <a:lnSpc>
                <a:spcPct val="100000"/>
              </a:lnSpc>
              <a:spcBef>
                <a:spcPts val="0"/>
              </a:spcBef>
              <a:spcAft>
                <a:spcPts val="800"/>
              </a:spcAft>
              <a:buClr>
                <a:schemeClr val="tx2"/>
              </a:buClr>
              <a:buFont typeface="Trebuchet MS" pitchFamily="34" charset="0"/>
              <a:buChar char="–"/>
              <a:defRPr sz="2400"/>
            </a:lvl5pPr>
            <a:lvl6pPr marL="838440" indent="-207755" defTabSz="1218786">
              <a:lnSpc>
                <a:spcPct val="110000"/>
              </a:lnSpc>
              <a:spcBef>
                <a:spcPts val="0"/>
              </a:spcBef>
              <a:spcAft>
                <a:spcPts val="701"/>
              </a:spcAft>
              <a:buFont typeface="Trebuchet MS" pitchFamily="34" charset="0"/>
              <a:buChar char="–"/>
              <a:defRPr lang="en-GB" sz="1200" baseline="0" dirty="0" smtClean="0"/>
            </a:lvl6pPr>
            <a:lvl7pPr marL="3961052" indent="-304696" defTabSz="1218786">
              <a:spcBef>
                <a:spcPct val="20000"/>
              </a:spcBef>
              <a:buFont typeface="Arial" pitchFamily="34" charset="0"/>
              <a:buChar char="•"/>
              <a:defRPr sz="2667"/>
            </a:lvl7pPr>
            <a:lvl8pPr marL="4570446" indent="-304696" defTabSz="1218786">
              <a:spcBef>
                <a:spcPct val="20000"/>
              </a:spcBef>
              <a:buFont typeface="Arial" pitchFamily="34" charset="0"/>
              <a:buChar char="•"/>
              <a:defRPr sz="2667"/>
            </a:lvl8pPr>
            <a:lvl9pPr marL="5179837" indent="-304696" defTabSz="1218786">
              <a:spcBef>
                <a:spcPct val="20000"/>
              </a:spcBef>
              <a:buFont typeface="Arial" pitchFamily="34" charset="0"/>
              <a:buChar char="•"/>
              <a:defRPr sz="2667"/>
            </a:lvl9pPr>
          </a:lstStyle>
          <a:p>
            <a:r>
              <a:rPr lang="fr-FR" dirty="0">
                <a:solidFill>
                  <a:schemeClr val="bg1">
                    <a:lumMod val="50000"/>
                  </a:schemeClr>
                </a:solidFill>
              </a:rPr>
              <a:t>Source : Avis du comité d’alerte de la Sécurité Sociale n°2023-1, CCSS mai 2023</a:t>
            </a:r>
          </a:p>
        </p:txBody>
      </p:sp>
      <p:sp>
        <p:nvSpPr>
          <p:cNvPr id="15" name="Espace réservé du texte 4">
            <a:extLst>
              <a:ext uri="{FF2B5EF4-FFF2-40B4-BE49-F238E27FC236}">
                <a16:creationId xmlns:a16="http://schemas.microsoft.com/office/drawing/2014/main" id="{C33FA5F9-A797-1A5C-D8BE-CC36C7082E0B}"/>
              </a:ext>
            </a:extLst>
          </p:cNvPr>
          <p:cNvSpPr txBox="1">
            <a:spLocks/>
          </p:cNvSpPr>
          <p:nvPr/>
        </p:nvSpPr>
        <p:spPr>
          <a:xfrm>
            <a:off x="357665" y="1607376"/>
            <a:ext cx="11462859" cy="408587"/>
          </a:xfrm>
          <a:prstGeom prst="rect">
            <a:avLst/>
          </a:prstGeom>
        </p:spPr>
        <p:txBody>
          <a:bodyPr lIns="91440" tIns="45720" rIns="91440" bIns="45720" anchor="t"/>
          <a:lstStyle>
            <a:lvl1pPr marL="0" indent="0" algn="l" defTabSz="1218786" rtl="0" eaLnBrk="1" latinLnBrk="0" hangingPunct="1">
              <a:lnSpc>
                <a:spcPct val="100000"/>
              </a:lnSpc>
              <a:spcBef>
                <a:spcPts val="0"/>
              </a:spcBef>
              <a:spcAft>
                <a:spcPts val="800"/>
              </a:spcAft>
              <a:buFont typeface="Arial" pitchFamily="34" charset="0"/>
              <a:buNone/>
              <a:defRPr sz="2400" b="1" kern="1200">
                <a:solidFill>
                  <a:schemeClr val="tx2"/>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0"/>
              </a:spcAft>
            </a:pPr>
            <a:r>
              <a:rPr lang="fr-FR" sz="1800" b="0" dirty="0">
                <a:solidFill>
                  <a:schemeClr val="tx1"/>
                </a:solidFill>
              </a:rPr>
              <a:t>Croissance des dépenses par poste ONDAM en 2022 versus 2021 (hors dépenses crise Covid) </a:t>
            </a:r>
          </a:p>
        </p:txBody>
      </p:sp>
      <p:sp>
        <p:nvSpPr>
          <p:cNvPr id="18" name="ZoneTexte 17">
            <a:extLst>
              <a:ext uri="{FF2B5EF4-FFF2-40B4-BE49-F238E27FC236}">
                <a16:creationId xmlns:a16="http://schemas.microsoft.com/office/drawing/2014/main" id="{83042FF2-71B0-D087-8607-B8811C172137}"/>
              </a:ext>
            </a:extLst>
          </p:cNvPr>
          <p:cNvSpPr txBox="1"/>
          <p:nvPr/>
        </p:nvSpPr>
        <p:spPr>
          <a:xfrm>
            <a:off x="5979723" y="5082771"/>
            <a:ext cx="1632257" cy="523220"/>
          </a:xfrm>
          <a:prstGeom prst="rect">
            <a:avLst/>
          </a:prstGeom>
          <a:solidFill>
            <a:schemeClr val="bg1"/>
          </a:solidFill>
        </p:spPr>
        <p:txBody>
          <a:bodyPr wrap="square">
            <a:spAutoFit/>
          </a:bodyPr>
          <a:lstStyle/>
          <a:p>
            <a:pPr algn="ctr"/>
            <a:r>
              <a:rPr lang="fr-FR" sz="1400">
                <a:solidFill>
                  <a:srgbClr val="ED1A3B"/>
                </a:solidFill>
              </a:rPr>
              <a:t>ONDAM 2022</a:t>
            </a:r>
          </a:p>
          <a:p>
            <a:pPr algn="ctr"/>
            <a:r>
              <a:rPr lang="fr-FR" sz="1400"/>
              <a:t>(hors crise)</a:t>
            </a:r>
          </a:p>
        </p:txBody>
      </p:sp>
      <p:sp>
        <p:nvSpPr>
          <p:cNvPr id="7" name="Rectangle 6">
            <a:extLst>
              <a:ext uri="{FF2B5EF4-FFF2-40B4-BE49-F238E27FC236}">
                <a16:creationId xmlns:a16="http://schemas.microsoft.com/office/drawing/2014/main" id="{590D4986-A6FD-69DC-73F6-AE7AB996232D}"/>
              </a:ext>
            </a:extLst>
          </p:cNvPr>
          <p:cNvSpPr/>
          <p:nvPr/>
        </p:nvSpPr>
        <p:spPr>
          <a:xfrm>
            <a:off x="586527" y="5082771"/>
            <a:ext cx="3035982" cy="6660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E0E0CA5-9884-B2E9-9092-08DBBB9DADB7}"/>
              </a:ext>
            </a:extLst>
          </p:cNvPr>
          <p:cNvSpPr txBox="1"/>
          <p:nvPr/>
        </p:nvSpPr>
        <p:spPr>
          <a:xfrm>
            <a:off x="1831455" y="5082771"/>
            <a:ext cx="1402697" cy="523220"/>
          </a:xfrm>
          <a:prstGeom prst="rect">
            <a:avLst/>
          </a:prstGeom>
          <a:solidFill>
            <a:schemeClr val="bg1"/>
          </a:solidFill>
        </p:spPr>
        <p:txBody>
          <a:bodyPr wrap="square" rtlCol="0">
            <a:spAutoFit/>
          </a:bodyPr>
          <a:lstStyle/>
          <a:p>
            <a:pPr algn="ctr"/>
            <a:r>
              <a:rPr lang="fr-FR" sz="1400"/>
              <a:t>Honoraires paramédicaux</a:t>
            </a:r>
          </a:p>
        </p:txBody>
      </p:sp>
      <p:sp>
        <p:nvSpPr>
          <p:cNvPr id="5" name="ZoneTexte 4">
            <a:extLst>
              <a:ext uri="{FF2B5EF4-FFF2-40B4-BE49-F238E27FC236}">
                <a16:creationId xmlns:a16="http://schemas.microsoft.com/office/drawing/2014/main" id="{A2BCEF0B-FBAC-2C05-C69E-0470BCDDDEF6}"/>
              </a:ext>
            </a:extLst>
          </p:cNvPr>
          <p:cNvSpPr txBox="1"/>
          <p:nvPr/>
        </p:nvSpPr>
        <p:spPr>
          <a:xfrm>
            <a:off x="3155317" y="5082771"/>
            <a:ext cx="1632257" cy="769441"/>
          </a:xfrm>
          <a:prstGeom prst="rect">
            <a:avLst/>
          </a:prstGeom>
          <a:solidFill>
            <a:schemeClr val="bg1"/>
          </a:solidFill>
        </p:spPr>
        <p:txBody>
          <a:bodyPr wrap="square">
            <a:spAutoFit/>
          </a:bodyPr>
          <a:lstStyle/>
          <a:p>
            <a:pPr algn="ctr"/>
            <a:r>
              <a:rPr lang="fr-FR" sz="1600" b="1">
                <a:solidFill>
                  <a:srgbClr val="92D050"/>
                </a:solidFill>
              </a:rPr>
              <a:t>Médicaments</a:t>
            </a:r>
          </a:p>
          <a:p>
            <a:pPr algn="ctr"/>
            <a:r>
              <a:rPr lang="fr-FR" sz="1400"/>
              <a:t>(net de tous reversements)</a:t>
            </a:r>
          </a:p>
        </p:txBody>
      </p:sp>
      <p:sp>
        <p:nvSpPr>
          <p:cNvPr id="8" name="ZoneTexte 7">
            <a:extLst>
              <a:ext uri="{FF2B5EF4-FFF2-40B4-BE49-F238E27FC236}">
                <a16:creationId xmlns:a16="http://schemas.microsoft.com/office/drawing/2014/main" id="{7AB20F5C-4C06-6ACE-B0A8-F21F640D4A93}"/>
              </a:ext>
            </a:extLst>
          </p:cNvPr>
          <p:cNvSpPr txBox="1"/>
          <p:nvPr/>
        </p:nvSpPr>
        <p:spPr>
          <a:xfrm>
            <a:off x="459560" y="5083221"/>
            <a:ext cx="1402697" cy="523220"/>
          </a:xfrm>
          <a:prstGeom prst="rect">
            <a:avLst/>
          </a:prstGeom>
          <a:solidFill>
            <a:schemeClr val="bg1"/>
          </a:solidFill>
        </p:spPr>
        <p:txBody>
          <a:bodyPr wrap="square" rtlCol="0">
            <a:spAutoFit/>
          </a:bodyPr>
          <a:lstStyle/>
          <a:p>
            <a:pPr algn="ctr"/>
            <a:r>
              <a:rPr lang="fr-FR" sz="1400"/>
              <a:t>Biologie</a:t>
            </a:r>
          </a:p>
          <a:p>
            <a:pPr algn="ctr"/>
            <a:r>
              <a:rPr lang="fr-FR" sz="1400"/>
              <a:t>médicale</a:t>
            </a:r>
          </a:p>
        </p:txBody>
      </p:sp>
      <p:sp>
        <p:nvSpPr>
          <p:cNvPr id="29" name="ZoneTexte 28">
            <a:extLst>
              <a:ext uri="{FF2B5EF4-FFF2-40B4-BE49-F238E27FC236}">
                <a16:creationId xmlns:a16="http://schemas.microsoft.com/office/drawing/2014/main" id="{65A5BC37-EAB1-7A80-50FC-5043CB10AFEB}"/>
              </a:ext>
            </a:extLst>
          </p:cNvPr>
          <p:cNvSpPr txBox="1"/>
          <p:nvPr/>
        </p:nvSpPr>
        <p:spPr>
          <a:xfrm>
            <a:off x="4648949" y="5082771"/>
            <a:ext cx="1402697" cy="738664"/>
          </a:xfrm>
          <a:prstGeom prst="rect">
            <a:avLst/>
          </a:prstGeom>
          <a:solidFill>
            <a:schemeClr val="bg1"/>
          </a:solidFill>
        </p:spPr>
        <p:txBody>
          <a:bodyPr wrap="square" rtlCol="0">
            <a:spAutoFit/>
          </a:bodyPr>
          <a:lstStyle/>
          <a:p>
            <a:pPr algn="ctr"/>
            <a:r>
              <a:rPr lang="fr-FR" sz="1400"/>
              <a:t>Honoraires médicaux et dentaires</a:t>
            </a:r>
          </a:p>
        </p:txBody>
      </p:sp>
      <p:sp>
        <p:nvSpPr>
          <p:cNvPr id="30" name="ZoneTexte 29">
            <a:extLst>
              <a:ext uri="{FF2B5EF4-FFF2-40B4-BE49-F238E27FC236}">
                <a16:creationId xmlns:a16="http://schemas.microsoft.com/office/drawing/2014/main" id="{5E776D49-5A62-1E28-E41E-1F05188BD3A1}"/>
              </a:ext>
            </a:extLst>
          </p:cNvPr>
          <p:cNvSpPr txBox="1"/>
          <p:nvPr/>
        </p:nvSpPr>
        <p:spPr>
          <a:xfrm>
            <a:off x="7499546" y="5082771"/>
            <a:ext cx="1402697" cy="523220"/>
          </a:xfrm>
          <a:prstGeom prst="rect">
            <a:avLst/>
          </a:prstGeom>
          <a:solidFill>
            <a:schemeClr val="bg1"/>
          </a:solidFill>
        </p:spPr>
        <p:txBody>
          <a:bodyPr wrap="square" rtlCol="0">
            <a:spAutoFit/>
          </a:bodyPr>
          <a:lstStyle/>
          <a:p>
            <a:pPr algn="ctr"/>
            <a:r>
              <a:rPr lang="fr-FR" sz="1400"/>
              <a:t>Etablissements de santé</a:t>
            </a:r>
          </a:p>
        </p:txBody>
      </p:sp>
      <p:sp>
        <p:nvSpPr>
          <p:cNvPr id="32" name="ZoneTexte 31">
            <a:extLst>
              <a:ext uri="{FF2B5EF4-FFF2-40B4-BE49-F238E27FC236}">
                <a16:creationId xmlns:a16="http://schemas.microsoft.com/office/drawing/2014/main" id="{45B60DCB-5372-38F8-A5DD-84A29949CFCB}"/>
              </a:ext>
            </a:extLst>
          </p:cNvPr>
          <p:cNvSpPr txBox="1"/>
          <p:nvPr/>
        </p:nvSpPr>
        <p:spPr>
          <a:xfrm>
            <a:off x="8926462" y="5082771"/>
            <a:ext cx="1402697" cy="523220"/>
          </a:xfrm>
          <a:prstGeom prst="rect">
            <a:avLst/>
          </a:prstGeom>
          <a:solidFill>
            <a:schemeClr val="bg1"/>
          </a:solidFill>
        </p:spPr>
        <p:txBody>
          <a:bodyPr wrap="square" rtlCol="0">
            <a:spAutoFit/>
          </a:bodyPr>
          <a:lstStyle/>
          <a:p>
            <a:pPr algn="ctr"/>
            <a:r>
              <a:rPr lang="fr-FR" sz="1400"/>
              <a:t>Transports de malades</a:t>
            </a:r>
          </a:p>
        </p:txBody>
      </p:sp>
      <p:sp>
        <p:nvSpPr>
          <p:cNvPr id="33" name="ZoneTexte 32">
            <a:extLst>
              <a:ext uri="{FF2B5EF4-FFF2-40B4-BE49-F238E27FC236}">
                <a16:creationId xmlns:a16="http://schemas.microsoft.com/office/drawing/2014/main" id="{78B1821A-1586-A14E-A5DE-2BBF5688E377}"/>
              </a:ext>
            </a:extLst>
          </p:cNvPr>
          <p:cNvSpPr txBox="1"/>
          <p:nvPr/>
        </p:nvSpPr>
        <p:spPr>
          <a:xfrm>
            <a:off x="10341269" y="5082771"/>
            <a:ext cx="1402697" cy="523220"/>
          </a:xfrm>
          <a:prstGeom prst="rect">
            <a:avLst/>
          </a:prstGeom>
          <a:solidFill>
            <a:schemeClr val="bg1"/>
          </a:solidFill>
        </p:spPr>
        <p:txBody>
          <a:bodyPr wrap="square" rtlCol="0">
            <a:spAutoFit/>
          </a:bodyPr>
          <a:lstStyle/>
          <a:p>
            <a:pPr algn="ctr"/>
            <a:r>
              <a:rPr lang="fr-FR" sz="1400"/>
              <a:t>Indemnités journalières</a:t>
            </a:r>
          </a:p>
        </p:txBody>
      </p:sp>
    </p:spTree>
    <p:extLst>
      <p:ext uri="{BB962C8B-B14F-4D97-AF65-F5344CB8AC3E}">
        <p14:creationId xmlns:p14="http://schemas.microsoft.com/office/powerpoint/2010/main" val="173844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re 1">
            <a:extLst>
              <a:ext uri="{FF2B5EF4-FFF2-40B4-BE49-F238E27FC236}">
                <a16:creationId xmlns:a16="http://schemas.microsoft.com/office/drawing/2014/main" id="{5A632F00-3972-0446-8E8C-A2E2B6720607}"/>
              </a:ext>
            </a:extLst>
          </p:cNvPr>
          <p:cNvSpPr>
            <a:spLocks noGrp="1"/>
          </p:cNvSpPr>
          <p:nvPr>
            <p:ph type="title"/>
          </p:nvPr>
        </p:nvSpPr>
        <p:spPr/>
        <p:txBody>
          <a:bodyPr/>
          <a:lstStyle/>
          <a:p>
            <a:r>
              <a:rPr lang="fr-FR">
                <a:cs typeface="Sakkal Majalla" panose="02000000000000000000" pitchFamily="2" charset="-78"/>
              </a:rPr>
              <a:t>AGENDA</a:t>
            </a:r>
            <a:endParaRPr lang="fr-FR" spc="-30"/>
          </a:p>
        </p:txBody>
      </p:sp>
      <p:sp>
        <p:nvSpPr>
          <p:cNvPr id="4" name="Espace réservé du texte 3">
            <a:extLst>
              <a:ext uri="{FF2B5EF4-FFF2-40B4-BE49-F238E27FC236}">
                <a16:creationId xmlns:a16="http://schemas.microsoft.com/office/drawing/2014/main" id="{FB0CA7BA-AB42-495C-B558-B69F854E6654}"/>
              </a:ext>
            </a:extLst>
          </p:cNvPr>
          <p:cNvSpPr>
            <a:spLocks noGrp="1"/>
          </p:cNvSpPr>
          <p:nvPr>
            <p:ph type="body" sz="quarter" idx="14"/>
          </p:nvPr>
        </p:nvSpPr>
        <p:spPr/>
        <p:txBody>
          <a:bodyPr/>
          <a:lstStyle/>
          <a:p>
            <a:endParaRPr lang="fr-FR"/>
          </a:p>
        </p:txBody>
      </p:sp>
      <p:sp>
        <p:nvSpPr>
          <p:cNvPr id="6" name="Parenthèse ouvrante 5">
            <a:extLst>
              <a:ext uri="{FF2B5EF4-FFF2-40B4-BE49-F238E27FC236}">
                <a16:creationId xmlns:a16="http://schemas.microsoft.com/office/drawing/2014/main" id="{D3DD3CB5-AB5B-4075-94E6-031D4E9A8CFE}"/>
              </a:ext>
            </a:extLst>
          </p:cNvPr>
          <p:cNvSpPr/>
          <p:nvPr/>
        </p:nvSpPr>
        <p:spPr>
          <a:xfrm>
            <a:off x="4865467" y="1955976"/>
            <a:ext cx="531812" cy="3223163"/>
          </a:xfrm>
          <a:prstGeom prst="leftBracket">
            <a:avLst>
              <a:gd name="adj" fmla="val 78309"/>
            </a:avLst>
          </a:prstGeom>
          <a:ln w="111125">
            <a:solidFill>
              <a:srgbClr val="ED1A3B"/>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fr-FR">
              <a:latin typeface="Trebuchet MS" panose="020B0603020202020204" pitchFamily="34" charset="0"/>
            </a:endParaRPr>
          </a:p>
        </p:txBody>
      </p:sp>
      <p:sp>
        <p:nvSpPr>
          <p:cNvPr id="2" name="ZoneTexte 1">
            <a:extLst>
              <a:ext uri="{FF2B5EF4-FFF2-40B4-BE49-F238E27FC236}">
                <a16:creationId xmlns:a16="http://schemas.microsoft.com/office/drawing/2014/main" id="{5F3C8381-BF1C-7B0A-76B1-675F84781D40}"/>
              </a:ext>
            </a:extLst>
          </p:cNvPr>
          <p:cNvSpPr txBox="1"/>
          <p:nvPr/>
        </p:nvSpPr>
        <p:spPr>
          <a:xfrm>
            <a:off x="5296796" y="2379117"/>
            <a:ext cx="5162425" cy="1938992"/>
          </a:xfrm>
          <a:prstGeom prst="rect">
            <a:avLst/>
          </a:prstGeom>
          <a:noFill/>
        </p:spPr>
        <p:txBody>
          <a:bodyPr wrap="square" rtlCol="0">
            <a:spAutoFit/>
          </a:bodyPr>
          <a:lstStyle/>
          <a:p>
            <a:pPr marL="234900" indent="-234900">
              <a:spcBef>
                <a:spcPts val="1200"/>
              </a:spcBef>
              <a:buClr>
                <a:schemeClr val="tx1"/>
              </a:buClr>
              <a:buFont typeface="+mj-lt"/>
              <a:buAutoNum type="arabicPeriod"/>
            </a:pPr>
            <a:r>
              <a:rPr lang="fr-FR" altLang="fr-FR" sz="2000" dirty="0">
                <a:latin typeface="+mj-lt"/>
              </a:rPr>
              <a:t>La place de la France dans l’industrie de santé et la régulation</a:t>
            </a:r>
          </a:p>
          <a:p>
            <a:pPr marL="234900" indent="-234900">
              <a:spcBef>
                <a:spcPts val="1200"/>
              </a:spcBef>
              <a:buClr>
                <a:srgbClr val="ED1A3B"/>
              </a:buClr>
              <a:buFont typeface="+mj-lt"/>
              <a:buAutoNum type="arabicPeriod"/>
            </a:pPr>
            <a:endParaRPr lang="fr-FR" altLang="fr-FR" sz="2000" dirty="0">
              <a:latin typeface="+mj-lt"/>
            </a:endParaRPr>
          </a:p>
          <a:p>
            <a:pPr marL="234900" indent="-234900">
              <a:spcBef>
                <a:spcPts val="1200"/>
              </a:spcBef>
              <a:buClr>
                <a:srgbClr val="ED1A3B"/>
              </a:buClr>
              <a:buFont typeface="+mj-lt"/>
              <a:buAutoNum type="arabicPeriod"/>
            </a:pPr>
            <a:r>
              <a:rPr lang="fr-FR" altLang="fr-FR" sz="2000" dirty="0">
                <a:solidFill>
                  <a:srgbClr val="ED1A3B"/>
                </a:solidFill>
                <a:latin typeface="+mj-lt"/>
              </a:rPr>
              <a:t>Contribution économique et sociale </a:t>
            </a:r>
            <a:br>
              <a:rPr lang="fr-FR" altLang="fr-FR" sz="2000" dirty="0">
                <a:solidFill>
                  <a:srgbClr val="ED1A3B"/>
                </a:solidFill>
                <a:latin typeface="+mj-lt"/>
              </a:rPr>
            </a:br>
            <a:r>
              <a:rPr lang="fr-FR" altLang="fr-FR" sz="2000" dirty="0">
                <a:solidFill>
                  <a:srgbClr val="ED1A3B"/>
                </a:solidFill>
                <a:latin typeface="+mj-lt"/>
              </a:rPr>
              <a:t>du G5 Santé</a:t>
            </a:r>
          </a:p>
        </p:txBody>
      </p:sp>
      <p:pic>
        <p:nvPicPr>
          <p:cNvPr id="3" name="Picture 6" descr="Isometric pharmacy Vectors &amp; Illustrations for Free Download | Freepik">
            <a:extLst>
              <a:ext uri="{FF2B5EF4-FFF2-40B4-BE49-F238E27FC236}">
                <a16:creationId xmlns:a16="http://schemas.microsoft.com/office/drawing/2014/main" id="{8CC51122-44E9-49C8-2F08-E723E356DD2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1791" y="1947914"/>
            <a:ext cx="3065766" cy="353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1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A827A-6772-7A8A-9D4E-6DB1686C4152}"/>
              </a:ext>
            </a:extLst>
          </p:cNvPr>
          <p:cNvSpPr/>
          <p:nvPr/>
        </p:nvSpPr>
        <p:spPr>
          <a:xfrm>
            <a:off x="431803" y="1674412"/>
            <a:ext cx="11286064" cy="105294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8AF1430-5F96-C205-FEC0-4CA94D54ABF8}"/>
              </a:ext>
            </a:extLst>
          </p:cNvPr>
          <p:cNvSpPr/>
          <p:nvPr/>
        </p:nvSpPr>
        <p:spPr>
          <a:xfrm>
            <a:off x="431802" y="3821868"/>
            <a:ext cx="11286064" cy="105294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10" descr="France icon">
            <a:extLst>
              <a:ext uri="{FF2B5EF4-FFF2-40B4-BE49-F238E27FC236}">
                <a16:creationId xmlns:a16="http://schemas.microsoft.com/office/drawing/2014/main" id="{4721700A-EAD3-3451-363D-0E2D53C83BD5}"/>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675089" y="1843795"/>
            <a:ext cx="203764" cy="203764"/>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Connecteur 8">
            <a:extLst>
              <a:ext uri="{FF2B5EF4-FFF2-40B4-BE49-F238E27FC236}">
                <a16:creationId xmlns:a16="http://schemas.microsoft.com/office/drawing/2014/main" id="{158A526E-AC96-F510-7287-370554BF71D1}"/>
              </a:ext>
            </a:extLst>
          </p:cNvPr>
          <p:cNvSpPr/>
          <p:nvPr/>
        </p:nvSpPr>
        <p:spPr>
          <a:xfrm>
            <a:off x="776971" y="3093742"/>
            <a:ext cx="609600" cy="609600"/>
          </a:xfrm>
          <a:prstGeom prst="flowChartConnector">
            <a:avLst/>
          </a:prstGeom>
          <a:solidFill>
            <a:schemeClr val="bg1">
              <a:lumMod val="95000"/>
            </a:schemeClr>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F95B078-EDE1-A011-F21A-363356CDA26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6736" y="2732669"/>
            <a:ext cx="393703" cy="868959"/>
          </a:xfrm>
          <a:prstGeom prst="rect">
            <a:avLst/>
          </a:prstGeom>
        </p:spPr>
      </p:pic>
      <p:pic>
        <p:nvPicPr>
          <p:cNvPr id="11" name="Image 10">
            <a:extLst>
              <a:ext uri="{FF2B5EF4-FFF2-40B4-BE49-F238E27FC236}">
                <a16:creationId xmlns:a16="http://schemas.microsoft.com/office/drawing/2014/main" id="{1ECC12D4-1A57-5C5D-153F-EBF867C8E23E}"/>
              </a:ext>
            </a:extLst>
          </p:cNvPr>
          <p:cNvPicPr>
            <a:picLocks noChangeAspect="1"/>
          </p:cNvPicPr>
          <p:nvPr/>
        </p:nvPicPr>
        <p:blipFill rotWithShape="1">
          <a:blip r:embed="rId5">
            <a:clrChange>
              <a:clrFrom>
                <a:srgbClr val="FFFFFF"/>
              </a:clrFrom>
              <a:clrTo>
                <a:srgbClr val="FFFFFF">
                  <a:alpha val="0"/>
                </a:srgbClr>
              </a:clrTo>
            </a:clrChange>
          </a:blip>
          <a:srcRect l="8149"/>
          <a:stretch/>
        </p:blipFill>
        <p:spPr>
          <a:xfrm>
            <a:off x="919159" y="2693200"/>
            <a:ext cx="434099" cy="908428"/>
          </a:xfrm>
          <a:prstGeom prst="rect">
            <a:avLst/>
          </a:prstGeom>
        </p:spPr>
      </p:pic>
      <p:sp>
        <p:nvSpPr>
          <p:cNvPr id="12" name="Organigramme : Connecteur 11">
            <a:extLst>
              <a:ext uri="{FF2B5EF4-FFF2-40B4-BE49-F238E27FC236}">
                <a16:creationId xmlns:a16="http://schemas.microsoft.com/office/drawing/2014/main" id="{7FDC5FD6-23F9-648A-52EE-D63123176F69}"/>
              </a:ext>
            </a:extLst>
          </p:cNvPr>
          <p:cNvSpPr/>
          <p:nvPr/>
        </p:nvSpPr>
        <p:spPr>
          <a:xfrm>
            <a:off x="778829" y="4064415"/>
            <a:ext cx="609600" cy="609600"/>
          </a:xfrm>
          <a:prstGeom prst="flowChartConnector">
            <a:avLst/>
          </a:prstGeom>
          <a:solidFill>
            <a:schemeClr val="bg1">
              <a:lumMod val="95000"/>
            </a:schemeClr>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Microscope ">
            <a:extLst>
              <a:ext uri="{FF2B5EF4-FFF2-40B4-BE49-F238E27FC236}">
                <a16:creationId xmlns:a16="http://schemas.microsoft.com/office/drawing/2014/main" id="{4201C1FE-F77B-147C-ECE7-02E2F38BEB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471" y="4102381"/>
            <a:ext cx="484315" cy="48431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a:extLst>
              <a:ext uri="{FF2B5EF4-FFF2-40B4-BE49-F238E27FC236}">
                <a16:creationId xmlns:a16="http://schemas.microsoft.com/office/drawing/2014/main" id="{DA574F62-5681-CBA3-83EE-A8F47EB49A13}"/>
              </a:ext>
            </a:extLst>
          </p:cNvPr>
          <p:cNvGrpSpPr/>
          <p:nvPr/>
        </p:nvGrpSpPr>
        <p:grpSpPr>
          <a:xfrm>
            <a:off x="696746" y="4993339"/>
            <a:ext cx="878923" cy="878923"/>
            <a:chOff x="8083143" y="1308535"/>
            <a:chExt cx="878923" cy="878923"/>
          </a:xfrm>
        </p:grpSpPr>
        <p:sp>
          <p:nvSpPr>
            <p:cNvPr id="15" name="Organigramme : Connecteur 14">
              <a:extLst>
                <a:ext uri="{FF2B5EF4-FFF2-40B4-BE49-F238E27FC236}">
                  <a16:creationId xmlns:a16="http://schemas.microsoft.com/office/drawing/2014/main" id="{A71D666C-77FC-AA52-C564-B597B55ED1ED}"/>
                </a:ext>
              </a:extLst>
            </p:cNvPr>
            <p:cNvSpPr/>
            <p:nvPr/>
          </p:nvSpPr>
          <p:spPr>
            <a:xfrm>
              <a:off x="8120596" y="1482962"/>
              <a:ext cx="609600" cy="609600"/>
            </a:xfrm>
            <a:prstGeom prst="flowChartConnector">
              <a:avLst/>
            </a:prstGeom>
            <a:solidFill>
              <a:schemeClr val="bg1">
                <a:lumMod val="95000"/>
              </a:schemeClr>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4" descr="Free vector isometric factory">
              <a:extLst>
                <a:ext uri="{FF2B5EF4-FFF2-40B4-BE49-F238E27FC236}">
                  <a16:creationId xmlns:a16="http://schemas.microsoft.com/office/drawing/2014/main" id="{26BF3FA0-74B0-A846-10D7-AE81CEDC339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3143" y="1308535"/>
              <a:ext cx="878923" cy="87892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France icon">
            <a:extLst>
              <a:ext uri="{FF2B5EF4-FFF2-40B4-BE49-F238E27FC236}">
                <a16:creationId xmlns:a16="http://schemas.microsoft.com/office/drawing/2014/main" id="{42D6CE2A-8085-4F14-1898-D5F3AE2346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739" y="1785176"/>
            <a:ext cx="724832" cy="72483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987DF20-8953-EB3A-1047-B010ECD8835B}"/>
              </a:ext>
            </a:extLst>
          </p:cNvPr>
          <p:cNvPicPr>
            <a:picLocks noChangeAspect="1"/>
          </p:cNvPicPr>
          <p:nvPr/>
        </p:nvPicPr>
        <p:blipFill>
          <a:blip r:embed="rId9"/>
          <a:stretch>
            <a:fillRect/>
          </a:stretch>
        </p:blipFill>
        <p:spPr>
          <a:xfrm>
            <a:off x="984121" y="2059749"/>
            <a:ext cx="206318" cy="206318"/>
          </a:xfrm>
          <a:prstGeom prst="rect">
            <a:avLst/>
          </a:prstGeom>
        </p:spPr>
      </p:pic>
      <p:sp>
        <p:nvSpPr>
          <p:cNvPr id="17" name="Espace réservé du texte 2">
            <a:extLst>
              <a:ext uri="{FF2B5EF4-FFF2-40B4-BE49-F238E27FC236}">
                <a16:creationId xmlns:a16="http://schemas.microsoft.com/office/drawing/2014/main" id="{DB2A7FCC-4906-7A7A-62CB-D0012522D7A9}"/>
              </a:ext>
            </a:extLst>
          </p:cNvPr>
          <p:cNvSpPr txBox="1">
            <a:spLocks/>
          </p:cNvSpPr>
          <p:nvPr/>
        </p:nvSpPr>
        <p:spPr bwMode="gray">
          <a:xfrm>
            <a:off x="1708952" y="1967380"/>
            <a:ext cx="4043738" cy="397032"/>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dirty="0">
                <a:solidFill>
                  <a:srgbClr val="002060"/>
                </a:solidFill>
              </a:rPr>
              <a:t>CA France* 2022 : </a:t>
            </a:r>
            <a:r>
              <a:rPr lang="fr-FR" sz="1600" dirty="0"/>
              <a:t>5,0 Mds€</a:t>
            </a:r>
          </a:p>
          <a:p>
            <a:r>
              <a:rPr lang="fr-FR" sz="1000" i="1" dirty="0"/>
              <a:t>(vs 5,0Mds€ en 2012)</a:t>
            </a:r>
          </a:p>
        </p:txBody>
      </p:sp>
      <p:sp>
        <p:nvSpPr>
          <p:cNvPr id="18" name="Espace réservé du texte 2">
            <a:extLst>
              <a:ext uri="{FF2B5EF4-FFF2-40B4-BE49-F238E27FC236}">
                <a16:creationId xmlns:a16="http://schemas.microsoft.com/office/drawing/2014/main" id="{8B0C32BA-A4CF-44FE-A38F-1C323EAA4137}"/>
              </a:ext>
            </a:extLst>
          </p:cNvPr>
          <p:cNvSpPr txBox="1">
            <a:spLocks/>
          </p:cNvSpPr>
          <p:nvPr/>
        </p:nvSpPr>
        <p:spPr bwMode="gray">
          <a:xfrm>
            <a:off x="7422704" y="1882390"/>
            <a:ext cx="3785175" cy="594009"/>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b="1" dirty="0">
                <a:solidFill>
                  <a:schemeClr val="accent3"/>
                </a:solidFill>
              </a:rPr>
              <a:t>9% </a:t>
            </a:r>
            <a:r>
              <a:rPr lang="fr-FR" sz="1600" dirty="0">
                <a:solidFill>
                  <a:schemeClr val="accent4">
                    <a:lumMod val="50000"/>
                  </a:schemeClr>
                </a:solidFill>
              </a:rPr>
              <a:t>du CA mondial des entreprises du G5 consommé en France</a:t>
            </a:r>
          </a:p>
          <a:p>
            <a:r>
              <a:rPr lang="fr-FR" sz="1000" i="1" dirty="0">
                <a:solidFill>
                  <a:schemeClr val="accent4">
                    <a:lumMod val="50000"/>
                  </a:schemeClr>
                </a:solidFill>
              </a:rPr>
              <a:t>(vs 12% en 2012)</a:t>
            </a:r>
          </a:p>
        </p:txBody>
      </p:sp>
      <p:sp>
        <p:nvSpPr>
          <p:cNvPr id="21" name="Espace réservé du texte 2">
            <a:extLst>
              <a:ext uri="{FF2B5EF4-FFF2-40B4-BE49-F238E27FC236}">
                <a16:creationId xmlns:a16="http://schemas.microsoft.com/office/drawing/2014/main" id="{39008802-791E-FA27-BBBB-81B1FFA0CC7E}"/>
              </a:ext>
            </a:extLst>
          </p:cNvPr>
          <p:cNvSpPr txBox="1">
            <a:spLocks/>
          </p:cNvSpPr>
          <p:nvPr/>
        </p:nvSpPr>
        <p:spPr bwMode="gray">
          <a:xfrm>
            <a:off x="1708952" y="3060052"/>
            <a:ext cx="2915513" cy="397032"/>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a:solidFill>
                  <a:srgbClr val="002060"/>
                </a:solidFill>
              </a:rPr>
              <a:t>40 600 salariés du G5 en 2022</a:t>
            </a:r>
          </a:p>
          <a:p>
            <a:r>
              <a:rPr lang="fr-FR" sz="1000" i="1"/>
              <a:t>(vs 42 700 en 2012)</a:t>
            </a:r>
          </a:p>
        </p:txBody>
      </p:sp>
      <p:sp>
        <p:nvSpPr>
          <p:cNvPr id="22" name="Espace réservé du texte 2">
            <a:extLst>
              <a:ext uri="{FF2B5EF4-FFF2-40B4-BE49-F238E27FC236}">
                <a16:creationId xmlns:a16="http://schemas.microsoft.com/office/drawing/2014/main" id="{B379805D-F820-2B65-60CF-49CCF52B1EF5}"/>
              </a:ext>
            </a:extLst>
          </p:cNvPr>
          <p:cNvSpPr txBox="1">
            <a:spLocks/>
          </p:cNvSpPr>
          <p:nvPr/>
        </p:nvSpPr>
        <p:spPr bwMode="gray">
          <a:xfrm>
            <a:off x="7422703" y="3051503"/>
            <a:ext cx="3785176" cy="594009"/>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b="1" dirty="0">
                <a:solidFill>
                  <a:schemeClr val="accent3"/>
                </a:solidFill>
              </a:rPr>
              <a:t>27% </a:t>
            </a:r>
            <a:r>
              <a:rPr lang="fr-FR" sz="1600" dirty="0">
                <a:solidFill>
                  <a:schemeClr val="accent4">
                    <a:lumMod val="50000"/>
                  </a:schemeClr>
                </a:solidFill>
              </a:rPr>
              <a:t>des effectifs mondiaux du G5 présents en France </a:t>
            </a:r>
          </a:p>
          <a:p>
            <a:pPr>
              <a:spcAft>
                <a:spcPts val="600"/>
              </a:spcAft>
            </a:pPr>
            <a:r>
              <a:rPr lang="fr-FR" sz="1000" i="1" dirty="0">
                <a:solidFill>
                  <a:schemeClr val="accent4">
                    <a:lumMod val="50000"/>
                  </a:schemeClr>
                </a:solidFill>
              </a:rPr>
              <a:t>(vs 28% en 2012)</a:t>
            </a:r>
          </a:p>
        </p:txBody>
      </p:sp>
      <p:sp>
        <p:nvSpPr>
          <p:cNvPr id="33" name="Espace réservé du texte 2">
            <a:extLst>
              <a:ext uri="{FF2B5EF4-FFF2-40B4-BE49-F238E27FC236}">
                <a16:creationId xmlns:a16="http://schemas.microsoft.com/office/drawing/2014/main" id="{6792930D-C87F-7F5A-056C-D09DD8BAC19C}"/>
              </a:ext>
            </a:extLst>
          </p:cNvPr>
          <p:cNvSpPr txBox="1">
            <a:spLocks/>
          </p:cNvSpPr>
          <p:nvPr/>
        </p:nvSpPr>
        <p:spPr bwMode="gray">
          <a:xfrm>
            <a:off x="1708952" y="4143651"/>
            <a:ext cx="3315498" cy="409343"/>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dirty="0">
                <a:solidFill>
                  <a:srgbClr val="002060"/>
                </a:solidFill>
              </a:rPr>
              <a:t>Dépenses R&amp;D 2022 : 3,8 Mds€</a:t>
            </a:r>
          </a:p>
          <a:p>
            <a:r>
              <a:rPr lang="fr-FR" sz="1100" i="1" dirty="0"/>
              <a:t>dont 128M€ d’investissements R&amp;D</a:t>
            </a:r>
            <a:endParaRPr lang="fr-FR" sz="1600" i="1" dirty="0"/>
          </a:p>
        </p:txBody>
      </p:sp>
      <p:sp>
        <p:nvSpPr>
          <p:cNvPr id="34" name="Espace réservé du texte 2">
            <a:extLst>
              <a:ext uri="{FF2B5EF4-FFF2-40B4-BE49-F238E27FC236}">
                <a16:creationId xmlns:a16="http://schemas.microsoft.com/office/drawing/2014/main" id="{CD2A0C5E-9711-C23C-09FB-1575AD9923DE}"/>
              </a:ext>
            </a:extLst>
          </p:cNvPr>
          <p:cNvSpPr txBox="1">
            <a:spLocks/>
          </p:cNvSpPr>
          <p:nvPr/>
        </p:nvSpPr>
        <p:spPr bwMode="gray">
          <a:xfrm>
            <a:off x="7435296" y="4241341"/>
            <a:ext cx="3772583" cy="393954"/>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b="1" dirty="0">
                <a:solidFill>
                  <a:schemeClr val="accent3"/>
                </a:solidFill>
              </a:rPr>
              <a:t>44% </a:t>
            </a:r>
            <a:r>
              <a:rPr lang="fr-FR" sz="1600" dirty="0">
                <a:solidFill>
                  <a:schemeClr val="accent4">
                    <a:lumMod val="50000"/>
                  </a:schemeClr>
                </a:solidFill>
              </a:rPr>
              <a:t>des dépenses R&amp;D mondiales réalisées en France</a:t>
            </a:r>
          </a:p>
        </p:txBody>
      </p:sp>
      <p:sp>
        <p:nvSpPr>
          <p:cNvPr id="35" name="Espace réservé du texte 2">
            <a:extLst>
              <a:ext uri="{FF2B5EF4-FFF2-40B4-BE49-F238E27FC236}">
                <a16:creationId xmlns:a16="http://schemas.microsoft.com/office/drawing/2014/main" id="{E6DEC267-07AB-35D0-5180-4825164261CD}"/>
              </a:ext>
            </a:extLst>
          </p:cNvPr>
          <p:cNvSpPr txBox="1">
            <a:spLocks/>
          </p:cNvSpPr>
          <p:nvPr/>
        </p:nvSpPr>
        <p:spPr bwMode="gray">
          <a:xfrm>
            <a:off x="1708952" y="5275589"/>
            <a:ext cx="3879047" cy="600164"/>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fr-FR" sz="1600">
                <a:solidFill>
                  <a:srgbClr val="002060"/>
                </a:solidFill>
              </a:rPr>
              <a:t>Production France en 2022 : </a:t>
            </a:r>
            <a:r>
              <a:rPr lang="fr-FR" sz="1600"/>
              <a:t>31,5 Mds€</a:t>
            </a:r>
          </a:p>
          <a:p>
            <a:pPr>
              <a:spcAft>
                <a:spcPts val="600"/>
              </a:spcAft>
            </a:pPr>
            <a:r>
              <a:rPr lang="fr-FR" sz="1600"/>
              <a:t>dont 84% d’exports</a:t>
            </a:r>
          </a:p>
          <a:p>
            <a:r>
              <a:rPr lang="fr-FR" sz="1050" i="1"/>
              <a:t>(vs. 20,3 Mds€ dont 78% d’exports en 2012) </a:t>
            </a:r>
          </a:p>
        </p:txBody>
      </p:sp>
      <p:sp>
        <p:nvSpPr>
          <p:cNvPr id="36" name="Espace réservé du texte 2">
            <a:extLst>
              <a:ext uri="{FF2B5EF4-FFF2-40B4-BE49-F238E27FC236}">
                <a16:creationId xmlns:a16="http://schemas.microsoft.com/office/drawing/2014/main" id="{447C0680-949F-9FB8-99C7-C6896CD49656}"/>
              </a:ext>
            </a:extLst>
          </p:cNvPr>
          <p:cNvSpPr txBox="1">
            <a:spLocks/>
          </p:cNvSpPr>
          <p:nvPr/>
        </p:nvSpPr>
        <p:spPr bwMode="gray">
          <a:xfrm>
            <a:off x="7422702" y="5275589"/>
            <a:ext cx="3785177" cy="600164"/>
          </a:xfrm>
          <a:prstGeom prst="rect">
            <a:avLst/>
          </a:prstGeom>
        </p:spPr>
        <p:txBody>
          <a:bodyPr wrap="square" lIns="0" tIns="0" rIns="0" bIns="0">
            <a:spAutoFit/>
          </a:bodyPr>
          <a:lstStyle>
            <a:lvl1pPr marL="0" indent="0" algn="l" defTabSz="1218786" rtl="0" eaLnBrk="1" latinLnBrk="0" hangingPunct="1">
              <a:lnSpc>
                <a:spcPct val="80000"/>
              </a:lnSpc>
              <a:spcBef>
                <a:spcPts val="0"/>
              </a:spcBef>
              <a:spcAft>
                <a:spcPts val="0"/>
              </a:spcAft>
              <a:buFont typeface="Arial" pitchFamily="34" charset="0"/>
              <a:buNone/>
              <a:defRPr sz="1800" b="0" kern="1200">
                <a:solidFill>
                  <a:schemeClr val="tx1"/>
                </a:solidFill>
                <a:latin typeface="+mn-lt"/>
                <a:ea typeface="+mn-ea"/>
                <a:cs typeface="+mn-cs"/>
              </a:defRPr>
            </a:lvl1pPr>
            <a:lvl2pPr marL="0" indent="0" algn="l" defTabSz="1218786" rtl="0" eaLnBrk="1" latinLnBrk="0" hangingPunct="1">
              <a:lnSpc>
                <a:spcPct val="100000"/>
              </a:lnSpc>
              <a:spcBef>
                <a:spcPts val="0"/>
              </a:spcBef>
              <a:spcAft>
                <a:spcPts val="800"/>
              </a:spcAft>
              <a:buFont typeface="Arial" pitchFamily="34" charset="0"/>
              <a:buNone/>
              <a:defRPr sz="2400" kern="1200">
                <a:solidFill>
                  <a:schemeClr val="tx1"/>
                </a:solidFill>
                <a:latin typeface="+mn-lt"/>
                <a:ea typeface="+mn-ea"/>
                <a:cs typeface="+mn-cs"/>
              </a:defRPr>
            </a:lvl2pPr>
            <a:lvl3pPr marL="351310" indent="-351310" algn="l" defTabSz="1218786" rtl="0" eaLnBrk="1" latinLnBrk="0" hangingPunct="1">
              <a:lnSpc>
                <a:spcPct val="100000"/>
              </a:lnSpc>
              <a:spcBef>
                <a:spcPts val="0"/>
              </a:spcBef>
              <a:spcAft>
                <a:spcPts val="800"/>
              </a:spcAft>
              <a:buClr>
                <a:schemeClr val="tx2"/>
              </a:buClr>
              <a:buSzPct val="90000"/>
              <a:buFont typeface="Wingdings 3" panose="05040102010807070707" pitchFamily="18" charset="2"/>
              <a:buChar char="u"/>
              <a:defRPr sz="2400" kern="1200">
                <a:solidFill>
                  <a:schemeClr val="tx1"/>
                </a:solidFill>
                <a:latin typeface="+mn-lt"/>
                <a:ea typeface="+mn-ea"/>
                <a:cs typeface="+mn-cs"/>
              </a:defRPr>
            </a:lvl3pPr>
            <a:lvl4pPr marL="717434" indent="-366124"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4pPr>
            <a:lvl5pPr marL="1070857" indent="-353426" algn="l" defTabSz="1218786" rtl="0" eaLnBrk="1" latinLnBrk="0" hangingPunct="1">
              <a:lnSpc>
                <a:spcPct val="100000"/>
              </a:lnSpc>
              <a:spcBef>
                <a:spcPts val="0"/>
              </a:spcBef>
              <a:spcAft>
                <a:spcPts val="800"/>
              </a:spcAft>
              <a:buClr>
                <a:schemeClr val="tx2"/>
              </a:buClr>
              <a:buFont typeface="Trebuchet MS" pitchFamily="34" charset="0"/>
              <a:buChar char="–"/>
              <a:defRPr sz="2400" kern="1200">
                <a:solidFill>
                  <a:schemeClr val="tx1"/>
                </a:solidFill>
                <a:latin typeface="+mn-lt"/>
                <a:ea typeface="+mn-ea"/>
                <a:cs typeface="+mn-cs"/>
              </a:defRPr>
            </a:lvl5pPr>
            <a:lvl6pPr marL="838440" indent="-207755" algn="l" defTabSz="1218786" rtl="0" eaLnBrk="1" latinLnBrk="0" hangingPunct="1">
              <a:lnSpc>
                <a:spcPct val="110000"/>
              </a:lnSpc>
              <a:spcBef>
                <a:spcPts val="0"/>
              </a:spcBef>
              <a:spcAft>
                <a:spcPts val="701"/>
              </a:spcAft>
              <a:buFont typeface="Trebuchet MS" pitchFamily="34" charset="0"/>
              <a:buChar char="–"/>
              <a:defRPr lang="en-GB" sz="1200" kern="1200" baseline="0" dirty="0" smtClean="0">
                <a:solidFill>
                  <a:schemeClr val="tx1"/>
                </a:solidFill>
                <a:latin typeface="+mn-lt"/>
                <a:ea typeface="+mn-ea"/>
                <a:cs typeface="+mn-cs"/>
              </a:defRPr>
            </a:lvl6pPr>
            <a:lvl7pPr marL="3961052"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446"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837" indent="-304696" algn="l" defTabSz="1218786"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pPr>
            <a:r>
              <a:rPr lang="fr-FR" sz="1600" b="1" dirty="0">
                <a:solidFill>
                  <a:schemeClr val="accent3"/>
                </a:solidFill>
              </a:rPr>
              <a:t>54% </a:t>
            </a:r>
            <a:r>
              <a:rPr lang="fr-FR" sz="1600" dirty="0">
                <a:solidFill>
                  <a:schemeClr val="accent4">
                    <a:lumMod val="50000"/>
                  </a:schemeClr>
                </a:solidFill>
              </a:rPr>
              <a:t>de la production mondiale réalisée en France</a:t>
            </a:r>
          </a:p>
          <a:p>
            <a:pPr>
              <a:spcAft>
                <a:spcPts val="600"/>
              </a:spcAft>
            </a:pPr>
            <a:r>
              <a:rPr lang="fr-FR" sz="1050" i="1" dirty="0">
                <a:solidFill>
                  <a:schemeClr val="accent4">
                    <a:lumMod val="50000"/>
                  </a:schemeClr>
                </a:solidFill>
              </a:rPr>
              <a:t>(vs 48% en 2012)</a:t>
            </a:r>
          </a:p>
        </p:txBody>
      </p:sp>
      <p:pic>
        <p:nvPicPr>
          <p:cNvPr id="37" name="Image 36">
            <a:extLst>
              <a:ext uri="{FF2B5EF4-FFF2-40B4-BE49-F238E27FC236}">
                <a16:creationId xmlns:a16="http://schemas.microsoft.com/office/drawing/2014/main" id="{7E186E9F-9E17-B500-5B7F-2112B4F7A0CD}"/>
              </a:ext>
            </a:extLst>
          </p:cNvPr>
          <p:cNvPicPr>
            <a:picLocks noChangeAspect="1"/>
          </p:cNvPicPr>
          <p:nvPr/>
        </p:nvPicPr>
        <p:blipFill>
          <a:blip r:embed="rId9"/>
          <a:stretch>
            <a:fillRect/>
          </a:stretch>
        </p:blipFill>
        <p:spPr>
          <a:xfrm>
            <a:off x="672535" y="5264791"/>
            <a:ext cx="206318" cy="206318"/>
          </a:xfrm>
          <a:prstGeom prst="rect">
            <a:avLst/>
          </a:prstGeom>
        </p:spPr>
      </p:pic>
      <p:graphicFrame>
        <p:nvGraphicFramePr>
          <p:cNvPr id="41" name="Graphique 40">
            <a:extLst>
              <a:ext uri="{FF2B5EF4-FFF2-40B4-BE49-F238E27FC236}">
                <a16:creationId xmlns:a16="http://schemas.microsoft.com/office/drawing/2014/main" id="{C47720A0-C51B-A31E-908F-7AFE3ECB1DC4}"/>
              </a:ext>
            </a:extLst>
          </p:cNvPr>
          <p:cNvGraphicFramePr/>
          <p:nvPr>
            <p:extLst>
              <p:ext uri="{D42A27DB-BD31-4B8C-83A1-F6EECF244321}">
                <p14:modId xmlns:p14="http://schemas.microsoft.com/office/powerpoint/2010/main" val="238997096"/>
              </p:ext>
            </p:extLst>
          </p:nvPr>
        </p:nvGraphicFramePr>
        <p:xfrm flipH="1">
          <a:off x="6439310" y="1792794"/>
          <a:ext cx="903334" cy="81617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2" name="Graphique 41">
            <a:extLst>
              <a:ext uri="{FF2B5EF4-FFF2-40B4-BE49-F238E27FC236}">
                <a16:creationId xmlns:a16="http://schemas.microsoft.com/office/drawing/2014/main" id="{DB6573C1-50B6-8E56-8A50-904317A856F2}"/>
              </a:ext>
            </a:extLst>
          </p:cNvPr>
          <p:cNvGraphicFramePr/>
          <p:nvPr>
            <p:extLst>
              <p:ext uri="{D42A27DB-BD31-4B8C-83A1-F6EECF244321}">
                <p14:modId xmlns:p14="http://schemas.microsoft.com/office/powerpoint/2010/main" val="2184697647"/>
              </p:ext>
            </p:extLst>
          </p:nvPr>
        </p:nvGraphicFramePr>
        <p:xfrm flipH="1">
          <a:off x="6439310" y="2864702"/>
          <a:ext cx="903334" cy="81617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3" name="Graphique 42">
            <a:extLst>
              <a:ext uri="{FF2B5EF4-FFF2-40B4-BE49-F238E27FC236}">
                <a16:creationId xmlns:a16="http://schemas.microsoft.com/office/drawing/2014/main" id="{E187F2FD-79BF-8B60-319D-0026B3087EB7}"/>
              </a:ext>
            </a:extLst>
          </p:cNvPr>
          <p:cNvGraphicFramePr/>
          <p:nvPr>
            <p:extLst>
              <p:ext uri="{D42A27DB-BD31-4B8C-83A1-F6EECF244321}">
                <p14:modId xmlns:p14="http://schemas.microsoft.com/office/powerpoint/2010/main" val="500309638"/>
              </p:ext>
            </p:extLst>
          </p:nvPr>
        </p:nvGraphicFramePr>
        <p:xfrm flipH="1">
          <a:off x="6439310" y="3961125"/>
          <a:ext cx="903334" cy="81617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4" name="Graphique 43">
            <a:extLst>
              <a:ext uri="{FF2B5EF4-FFF2-40B4-BE49-F238E27FC236}">
                <a16:creationId xmlns:a16="http://schemas.microsoft.com/office/drawing/2014/main" id="{F3F3487C-1B89-73DC-4CFF-9D8FBDE01BDD}"/>
              </a:ext>
            </a:extLst>
          </p:cNvPr>
          <p:cNvGraphicFramePr/>
          <p:nvPr>
            <p:extLst>
              <p:ext uri="{D42A27DB-BD31-4B8C-83A1-F6EECF244321}">
                <p14:modId xmlns:p14="http://schemas.microsoft.com/office/powerpoint/2010/main" val="3498384556"/>
              </p:ext>
            </p:extLst>
          </p:nvPr>
        </p:nvGraphicFramePr>
        <p:xfrm flipH="1">
          <a:off x="6439310" y="5028264"/>
          <a:ext cx="903334" cy="816179"/>
        </p:xfrm>
        <a:graphic>
          <a:graphicData uri="http://schemas.openxmlformats.org/drawingml/2006/chart">
            <c:chart xmlns:c="http://schemas.openxmlformats.org/drawingml/2006/chart" xmlns:r="http://schemas.openxmlformats.org/officeDocument/2006/relationships" r:id="rId13"/>
          </a:graphicData>
        </a:graphic>
      </p:graphicFrame>
      <p:pic>
        <p:nvPicPr>
          <p:cNvPr id="45" name="Picture 10" descr="France icon">
            <a:extLst>
              <a:ext uri="{FF2B5EF4-FFF2-40B4-BE49-F238E27FC236}">
                <a16:creationId xmlns:a16="http://schemas.microsoft.com/office/drawing/2014/main" id="{0002A15E-C6B2-508B-A1BD-C0EA171A715C}"/>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068062" y="1832645"/>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France icon">
            <a:extLst>
              <a:ext uri="{FF2B5EF4-FFF2-40B4-BE49-F238E27FC236}">
                <a16:creationId xmlns:a16="http://schemas.microsoft.com/office/drawing/2014/main" id="{51630C8F-A7A6-02B4-022D-13DC67BDB1D1}"/>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068062" y="2954897"/>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France icon">
            <a:extLst>
              <a:ext uri="{FF2B5EF4-FFF2-40B4-BE49-F238E27FC236}">
                <a16:creationId xmlns:a16="http://schemas.microsoft.com/office/drawing/2014/main" id="{6B272650-FBCB-BE44-73F2-8F567A5ACF54}"/>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068062" y="4037211"/>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France icon">
            <a:extLst>
              <a:ext uri="{FF2B5EF4-FFF2-40B4-BE49-F238E27FC236}">
                <a16:creationId xmlns:a16="http://schemas.microsoft.com/office/drawing/2014/main" id="{1299092C-4038-DABA-D56E-E6C75AE418B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7068062" y="5131589"/>
            <a:ext cx="144000" cy="144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320349A-F29A-E8C0-8224-BFBFE04E879F}"/>
              </a:ext>
            </a:extLst>
          </p:cNvPr>
          <p:cNvSpPr txBox="1"/>
          <p:nvPr/>
        </p:nvSpPr>
        <p:spPr>
          <a:xfrm>
            <a:off x="1327191" y="6429582"/>
            <a:ext cx="6096000" cy="230832"/>
          </a:xfrm>
          <a:prstGeom prst="rect">
            <a:avLst/>
          </a:prstGeom>
          <a:noFill/>
        </p:spPr>
        <p:txBody>
          <a:bodyPr wrap="square">
            <a:spAutoFit/>
          </a:bodyPr>
          <a:lstStyle/>
          <a:p>
            <a:r>
              <a:rPr lang="fr-FR" sz="900" i="1">
                <a:solidFill>
                  <a:schemeClr val="tx1">
                    <a:lumMod val="60000"/>
                    <a:lumOff val="40000"/>
                  </a:schemeClr>
                </a:solidFill>
              </a:rPr>
              <a:t>*provenant de produits consommés en France </a:t>
            </a:r>
            <a:endParaRPr lang="fr-FR" sz="900">
              <a:solidFill>
                <a:schemeClr val="tx1">
                  <a:lumMod val="60000"/>
                  <a:lumOff val="40000"/>
                </a:schemeClr>
              </a:solidFill>
            </a:endParaRPr>
          </a:p>
        </p:txBody>
      </p:sp>
      <p:sp>
        <p:nvSpPr>
          <p:cNvPr id="19" name="Titre 18">
            <a:extLst>
              <a:ext uri="{FF2B5EF4-FFF2-40B4-BE49-F238E27FC236}">
                <a16:creationId xmlns:a16="http://schemas.microsoft.com/office/drawing/2014/main" id="{180BDAA6-9B49-0AD5-DE4B-0146E9674932}"/>
              </a:ext>
            </a:extLst>
          </p:cNvPr>
          <p:cNvSpPr>
            <a:spLocks noGrp="1"/>
          </p:cNvSpPr>
          <p:nvPr>
            <p:ph type="title"/>
          </p:nvPr>
        </p:nvSpPr>
        <p:spPr/>
        <p:txBody>
          <a:bodyPr lIns="0" tIns="0" rIns="0" bIns="0"/>
          <a:lstStyle/>
          <a:p>
            <a:r>
              <a:rPr lang="fr-FR" sz="2400" dirty="0"/>
              <a:t>Le g5 Santé : Un fleuron de l’industrie française</a:t>
            </a:r>
          </a:p>
        </p:txBody>
      </p:sp>
    </p:spTree>
    <p:extLst>
      <p:ext uri="{BB962C8B-B14F-4D97-AF65-F5344CB8AC3E}">
        <p14:creationId xmlns:p14="http://schemas.microsoft.com/office/powerpoint/2010/main" val="675590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CEHOLDER" val="1"/>
</p:tagLst>
</file>

<file path=ppt/tags/tag10.xml><?xml version="1.0" encoding="utf-8"?>
<p:tagLst xmlns:a="http://schemas.openxmlformats.org/drawingml/2006/main" xmlns:r="http://schemas.openxmlformats.org/officeDocument/2006/relationships" xmlns:p="http://schemas.openxmlformats.org/presentationml/2006/main">
  <p:tag name="PLACEHOLDER" val="10"/>
</p:tagLst>
</file>

<file path=ppt/tags/tag11.xml><?xml version="1.0" encoding="utf-8"?>
<p:tagLst xmlns:a="http://schemas.openxmlformats.org/drawingml/2006/main" xmlns:r="http://schemas.openxmlformats.org/officeDocument/2006/relationships" xmlns:p="http://schemas.openxmlformats.org/presentationml/2006/main">
  <p:tag name="PLACEHOLDER" val="11"/>
</p:tagLst>
</file>

<file path=ppt/tags/tag12.xml><?xml version="1.0" encoding="utf-8"?>
<p:tagLst xmlns:a="http://schemas.openxmlformats.org/drawingml/2006/main" xmlns:r="http://schemas.openxmlformats.org/officeDocument/2006/relationships" xmlns:p="http://schemas.openxmlformats.org/presentationml/2006/main">
  <p:tag name="PLACEHOLDER" val="12"/>
</p:tagLst>
</file>

<file path=ppt/tags/tag13.xml><?xml version="1.0" encoding="utf-8"?>
<p:tagLst xmlns:a="http://schemas.openxmlformats.org/drawingml/2006/main" xmlns:r="http://schemas.openxmlformats.org/officeDocument/2006/relationships" xmlns:p="http://schemas.openxmlformats.org/presentationml/2006/main">
  <p:tag name="PLACEHOLDER" val="13"/>
</p:tagLst>
</file>

<file path=ppt/tags/tag14.xml><?xml version="1.0" encoding="utf-8"?>
<p:tagLst xmlns:a="http://schemas.openxmlformats.org/drawingml/2006/main" xmlns:r="http://schemas.openxmlformats.org/officeDocument/2006/relationships" xmlns:p="http://schemas.openxmlformats.org/presentationml/2006/main">
  <p:tag name="PLACEHOLDER" val="14"/>
</p:tagLst>
</file>

<file path=ppt/tags/tag15.xml><?xml version="1.0" encoding="utf-8"?>
<p:tagLst xmlns:a="http://schemas.openxmlformats.org/drawingml/2006/main" xmlns:r="http://schemas.openxmlformats.org/officeDocument/2006/relationships" xmlns:p="http://schemas.openxmlformats.org/presentationml/2006/main">
  <p:tag name="PLACEHOLDER" val="15"/>
</p:tagLst>
</file>

<file path=ppt/tags/tag16.xml><?xml version="1.0" encoding="utf-8"?>
<p:tagLst xmlns:a="http://schemas.openxmlformats.org/drawingml/2006/main" xmlns:r="http://schemas.openxmlformats.org/officeDocument/2006/relationships" xmlns:p="http://schemas.openxmlformats.org/presentationml/2006/main">
  <p:tag name="PLACEHOLDER" val="16"/>
</p:tagLst>
</file>

<file path=ppt/tags/tag17.xml><?xml version="1.0" encoding="utf-8"?>
<p:tagLst xmlns:a="http://schemas.openxmlformats.org/drawingml/2006/main" xmlns:r="http://schemas.openxmlformats.org/officeDocument/2006/relationships" xmlns:p="http://schemas.openxmlformats.org/presentationml/2006/main">
  <p:tag name="PLACEHOLDER" val="17"/>
</p:tagLst>
</file>

<file path=ppt/tags/tag18.xml><?xml version="1.0" encoding="utf-8"?>
<p:tagLst xmlns:a="http://schemas.openxmlformats.org/drawingml/2006/main" xmlns:r="http://schemas.openxmlformats.org/officeDocument/2006/relationships" xmlns:p="http://schemas.openxmlformats.org/presentationml/2006/main">
  <p:tag name="PLACEHOLDER" val="18"/>
</p:tagLst>
</file>

<file path=ppt/tags/tag19.xml><?xml version="1.0" encoding="utf-8"?>
<p:tagLst xmlns:a="http://schemas.openxmlformats.org/drawingml/2006/main" xmlns:r="http://schemas.openxmlformats.org/officeDocument/2006/relationships" xmlns:p="http://schemas.openxmlformats.org/presentationml/2006/main">
  <p:tag name="PLACEHOLDER" val="19"/>
</p:tagLst>
</file>

<file path=ppt/tags/tag2.xml><?xml version="1.0" encoding="utf-8"?>
<p:tagLst xmlns:a="http://schemas.openxmlformats.org/drawingml/2006/main" xmlns:r="http://schemas.openxmlformats.org/officeDocument/2006/relationships" xmlns:p="http://schemas.openxmlformats.org/presentationml/2006/main">
  <p:tag name="PLACEHOLDER" val="2"/>
</p:tagLst>
</file>

<file path=ppt/tags/tag20.xml><?xml version="1.0" encoding="utf-8"?>
<p:tagLst xmlns:a="http://schemas.openxmlformats.org/drawingml/2006/main" xmlns:r="http://schemas.openxmlformats.org/officeDocument/2006/relationships" xmlns:p="http://schemas.openxmlformats.org/presentationml/2006/main">
  <p:tag name="PLACEHOLDER" val="20"/>
</p:tagLst>
</file>

<file path=ppt/tags/tag3.xml><?xml version="1.0" encoding="utf-8"?>
<p:tagLst xmlns:a="http://schemas.openxmlformats.org/drawingml/2006/main" xmlns:r="http://schemas.openxmlformats.org/officeDocument/2006/relationships" xmlns:p="http://schemas.openxmlformats.org/presentationml/2006/main">
  <p:tag name="PLACEHOLDER" val="3"/>
</p:tagLst>
</file>

<file path=ppt/tags/tag4.xml><?xml version="1.0" encoding="utf-8"?>
<p:tagLst xmlns:a="http://schemas.openxmlformats.org/drawingml/2006/main" xmlns:r="http://schemas.openxmlformats.org/officeDocument/2006/relationships" xmlns:p="http://schemas.openxmlformats.org/presentationml/2006/main">
  <p:tag name="PLACEHOLDER" val="4"/>
</p:tagLst>
</file>

<file path=ppt/tags/tag5.xml><?xml version="1.0" encoding="utf-8"?>
<p:tagLst xmlns:a="http://schemas.openxmlformats.org/drawingml/2006/main" xmlns:r="http://schemas.openxmlformats.org/officeDocument/2006/relationships" xmlns:p="http://schemas.openxmlformats.org/presentationml/2006/main">
  <p:tag name="PLACEHOLDER" val="5"/>
</p:tagLst>
</file>

<file path=ppt/tags/tag6.xml><?xml version="1.0" encoding="utf-8"?>
<p:tagLst xmlns:a="http://schemas.openxmlformats.org/drawingml/2006/main" xmlns:r="http://schemas.openxmlformats.org/officeDocument/2006/relationships" xmlns:p="http://schemas.openxmlformats.org/presentationml/2006/main">
  <p:tag name="PLACEHOLDER" val="6"/>
</p:tagLst>
</file>

<file path=ppt/tags/tag7.xml><?xml version="1.0" encoding="utf-8"?>
<p:tagLst xmlns:a="http://schemas.openxmlformats.org/drawingml/2006/main" xmlns:r="http://schemas.openxmlformats.org/officeDocument/2006/relationships" xmlns:p="http://schemas.openxmlformats.org/presentationml/2006/main">
  <p:tag name="PLACEHOLDER" val="7"/>
</p:tagLst>
</file>

<file path=ppt/tags/tag8.xml><?xml version="1.0" encoding="utf-8"?>
<p:tagLst xmlns:a="http://schemas.openxmlformats.org/drawingml/2006/main" xmlns:r="http://schemas.openxmlformats.org/officeDocument/2006/relationships" xmlns:p="http://schemas.openxmlformats.org/presentationml/2006/main">
  <p:tag name="PLACEHOLDER" val="8"/>
</p:tagLst>
</file>

<file path=ppt/tags/tag9.xml><?xml version="1.0" encoding="utf-8"?>
<p:tagLst xmlns:a="http://schemas.openxmlformats.org/drawingml/2006/main" xmlns:r="http://schemas.openxmlformats.org/officeDocument/2006/relationships" xmlns:p="http://schemas.openxmlformats.org/presentationml/2006/main">
  <p:tag name="PLACEHOLDER" val="9"/>
</p:tagLst>
</file>

<file path=ppt/theme/theme1.xml><?xml version="1.0" encoding="utf-8"?>
<a:theme xmlns:a="http://schemas.openxmlformats.org/drawingml/2006/main" name="COVER">
  <a:themeElements>
    <a:clrScheme name="Personnalisé 1">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0927 Modèle PowerPoint.potx" id="{C1A5F25F-29BF-49BC-870D-CD41285AFD46}" vid="{AC17A65F-0E97-46B9-8754-2959BE6AAD91}"/>
    </a:ext>
  </a:extLst>
</a:theme>
</file>

<file path=ppt/theme/theme2.xml><?xml version="1.0" encoding="utf-8"?>
<a:theme xmlns:a="http://schemas.openxmlformats.org/drawingml/2006/main" name="1_COVER">
  <a:themeElements>
    <a:clrScheme name="Personnalisé 1">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pptx" id="{66EFE12F-D3B8-4A49-862E-0C80CC956710}" vid="{AE760F72-3B11-4AF9-ACA3-06B03B24DF8A}"/>
    </a:ext>
  </a:extLst>
</a:theme>
</file>

<file path=ppt/theme/theme3.xml><?xml version="1.0" encoding="utf-8"?>
<a:theme xmlns:a="http://schemas.openxmlformats.org/drawingml/2006/main" name="2_COVER">
  <a:themeElements>
    <a:clrScheme name="Personnalisé 1">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pptx" id="{66EFE12F-D3B8-4A49-862E-0C80CC956710}" vid="{AE760F72-3B11-4AF9-ACA3-06B03B24DF8A}"/>
    </a:ext>
  </a:extLst>
</a:theme>
</file>

<file path=ppt/theme/theme4.xml><?xml version="1.0" encoding="utf-8"?>
<a:theme xmlns:a="http://schemas.openxmlformats.org/drawingml/2006/main" name="3_COVER">
  <a:themeElements>
    <a:clrScheme name="Personnalisé 1">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pptx" id="{66EFE12F-D3B8-4A49-862E-0C80CC956710}" vid="{AE760F72-3B11-4AF9-ACA3-06B03B24DF8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4FDB6BA541F64E992811012C46A053" ma:contentTypeVersion="16" ma:contentTypeDescription="Crée un document." ma:contentTypeScope="" ma:versionID="6935898a7962df24e01b5dfde0bb90f9">
  <xsd:schema xmlns:xsd="http://www.w3.org/2001/XMLSchema" xmlns:xs="http://www.w3.org/2001/XMLSchema" xmlns:p="http://schemas.microsoft.com/office/2006/metadata/properties" xmlns:ns2="2eaee19a-0bae-4935-ba94-ecae49d9cef8" xmlns:ns3="f31bc6af-587a-42a6-923b-46817d1c0fa7" targetNamespace="http://schemas.microsoft.com/office/2006/metadata/properties" ma:root="true" ma:fieldsID="20b0940ddb693b52eaf01e4a57ab49c8" ns2:_="" ns3:_="">
    <xsd:import namespace="2eaee19a-0bae-4935-ba94-ecae49d9cef8"/>
    <xsd:import namespace="f31bc6af-587a-42a6-923b-46817d1c0f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ee19a-0bae-4935-ba94-ecae49d9c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8606f914-b347-48fe-9db8-492b9dc9b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1bc6af-587a-42a6-923b-46817d1c0fa7"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a11c7a1-a870-433c-8592-9a865e02e83d}" ma:internalName="TaxCatchAll" ma:showField="CatchAllData" ma:web="f31bc6af-587a-42a6-923b-46817d1c0f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aee19a-0bae-4935-ba94-ecae49d9cef8">
      <Terms xmlns="http://schemas.microsoft.com/office/infopath/2007/PartnerControls"/>
    </lcf76f155ced4ddcb4097134ff3c332f>
    <TaxCatchAll xmlns="f31bc6af-587a-42a6-923b-46817d1c0fa7" xsi:nil="true"/>
  </documentManagement>
</p:properties>
</file>

<file path=customXml/itemProps1.xml><?xml version="1.0" encoding="utf-8"?>
<ds:datastoreItem xmlns:ds="http://schemas.openxmlformats.org/officeDocument/2006/customXml" ds:itemID="{ACC805A3-32E3-40A4-8951-FDBF4169AB2D}">
  <ds:schemaRefs>
    <ds:schemaRef ds:uri="http://schemas.microsoft.com/sharepoint/v3/contenttype/forms"/>
  </ds:schemaRefs>
</ds:datastoreItem>
</file>

<file path=customXml/itemProps2.xml><?xml version="1.0" encoding="utf-8"?>
<ds:datastoreItem xmlns:ds="http://schemas.openxmlformats.org/officeDocument/2006/customXml" ds:itemID="{D36F89BD-6DF5-4D6A-9D4F-F9AAD0264DEF}">
  <ds:schemaRefs>
    <ds:schemaRef ds:uri="2eaee19a-0bae-4935-ba94-ecae49d9cef8"/>
    <ds:schemaRef ds:uri="f31bc6af-587a-42a6-923b-46817d1c0f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D4EB5A2-527B-44E1-B153-5B33B0FFEFE3}">
  <ds:schemaRefs>
    <ds:schemaRef ds:uri="2eaee19a-0bae-4935-ba94-ecae49d9cef8"/>
    <ds:schemaRef ds:uri="f31bc6af-587a-42a6-923b-46817d1c0f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3892</TotalTime>
  <Words>1508</Words>
  <Application>Microsoft Office PowerPoint</Application>
  <PresentationFormat>Grand écran</PresentationFormat>
  <Paragraphs>246</Paragraphs>
  <Slides>15</Slides>
  <Notes>12</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15</vt:i4>
      </vt:variant>
    </vt:vector>
  </HeadingPairs>
  <TitlesOfParts>
    <vt:vector size="28" baseType="lpstr">
      <vt:lpstr>Arial</vt:lpstr>
      <vt:lpstr>Arial Black</vt:lpstr>
      <vt:lpstr>Calibri</vt:lpstr>
      <vt:lpstr>Fira Sans Extra Condensed Medium</vt:lpstr>
      <vt:lpstr>Source Sans Pro</vt:lpstr>
      <vt:lpstr>Source Sans Pro ExtraLight</vt:lpstr>
      <vt:lpstr>Trebuchet MS</vt:lpstr>
      <vt:lpstr>Wingdings 2</vt:lpstr>
      <vt:lpstr>Wingdings 3</vt:lpstr>
      <vt:lpstr>COVER</vt:lpstr>
      <vt:lpstr>1_COVER</vt:lpstr>
      <vt:lpstr>2_COVER</vt:lpstr>
      <vt:lpstr>3_COVER</vt:lpstr>
      <vt:lpstr>poids de la régulation de l’industrie de santé et contribution du G5 santé à l’économie en 2022</vt:lpstr>
      <vt:lpstr>AGENDA</vt:lpstr>
      <vt:lpstr>Balance commerciale : la France recule depuis 2010. à marché intérieur stable, la production interne a perdu du terrain</vt:lpstr>
      <vt:lpstr>LE médicament porte l’essentiel des économies de l’Ondam</vt:lpstr>
      <vt:lpstr>L’enveloppe médicament 2023 inférieure au ca NET de 2022</vt:lpstr>
      <vt:lpstr>La part du médicament après reversements continue de baisser dans l’Ondam</vt:lpstr>
      <vt:lpstr>La croissance nette DU POSTE Médicaments EN 2022 DEMEURE Inférieure à CELLE DES PRINCIPAUX POSTES DE L'ONDAM</vt:lpstr>
      <vt:lpstr>AGENDA</vt:lpstr>
      <vt:lpstr>Le g5 Santé : Un fleuron de l’industrie française</vt:lpstr>
      <vt:lpstr>Un très fort bond des exports du G5 Santé ces 5 dernières années</vt:lpstr>
      <vt:lpstr>une contribution essentielle du G5 SANTé pour éviter le déficit de la balance commerciale</vt:lpstr>
      <vt:lpstr>le G5 Santé permet de contribuer positivement jusqu’à 120 000 emplois en France</vt:lpstr>
      <vt:lpstr>surcoûts spécifiques Absorbés Par la supply chain PHARMAceutique</vt:lpstr>
      <vt:lpstr>Le G5 Santé, UNE CHARGE ? NON, UNE CONTRIBUTION positive AUX COMPTES PUBLICS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2023.10.10 - BDO-BIPE - G5 Santé - CES_Effet_régulation - Présentation</dc:title>
  <dc:creator>Jacques Marquay</dc:creator>
  <cp:lastModifiedBy>MARQUAY Jacques</cp:lastModifiedBy>
  <cp:revision>13</cp:revision>
  <dcterms:created xsi:type="dcterms:W3CDTF">2019-09-27T12:37:55Z</dcterms:created>
  <dcterms:modified xsi:type="dcterms:W3CDTF">2023-10-09T08:53:21Z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0x010100AD4FDB6BA541F64E992811012C46A053</vt:lpwstr>
  </property>
  <property fmtid="{D5CDD505-2E9C-101B-9397-08002B2CF9AE}" pid="3" name="_dlc_DocIdItemGuid">
    <vt:lpwstr>e482102b-692e-4ced-9479-9b9e64a0dafe</vt:lpwstr>
  </property>
  <property fmtid="{D5CDD505-2E9C-101B-9397-08002B2CF9AE}" pid="4" name="MediaServiceImageTags">
    <vt:lpwstr/>
  </property>
</Properties>
</file>