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7" r:id="rId2"/>
    <p:sldId id="260" r:id="rId3"/>
    <p:sldId id="267" r:id="rId4"/>
    <p:sldId id="268" r:id="rId5"/>
    <p:sldId id="275" r:id="rId6"/>
    <p:sldId id="276" r:id="rId7"/>
    <p:sldId id="277" r:id="rId8"/>
  </p:sldIdLst>
  <p:sldSz cx="9144000" cy="6858000" type="screen4x3"/>
  <p:notesSz cx="6810375" cy="99425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3B89"/>
    <a:srgbClr val="9FCEE0"/>
    <a:srgbClr val="2AA5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15" d="100"/>
          <a:sy n="115" d="100"/>
        </p:scale>
        <p:origin x="-744" y="-1016"/>
      </p:cViewPr>
      <p:guideLst>
        <p:guide orient="horz" pos="2160"/>
        <p:guide pos="2880"/>
        <p:guide pos="115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1162" cy="497126"/>
          </a:xfrm>
          <a:prstGeom prst="rect">
            <a:avLst/>
          </a:prstGeom>
        </p:spPr>
        <p:txBody>
          <a:bodyPr vert="horz" lIns="91586" tIns="45793" rIns="91586" bIns="45793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7638" y="0"/>
            <a:ext cx="2951162" cy="497126"/>
          </a:xfrm>
          <a:prstGeom prst="rect">
            <a:avLst/>
          </a:prstGeom>
        </p:spPr>
        <p:txBody>
          <a:bodyPr vert="horz" lIns="91586" tIns="45793" rIns="91586" bIns="45793" rtlCol="0"/>
          <a:lstStyle>
            <a:lvl1pPr algn="r">
              <a:defRPr sz="1200"/>
            </a:lvl1pPr>
          </a:lstStyle>
          <a:p>
            <a:fld id="{21206FEB-AB45-4059-A5EB-994BBC97C71F}" type="datetimeFigureOut">
              <a:rPr lang="fr-FR" smtClean="0"/>
              <a:pPr/>
              <a:t>17/11/14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9443661"/>
            <a:ext cx="2951162" cy="497126"/>
          </a:xfrm>
          <a:prstGeom prst="rect">
            <a:avLst/>
          </a:prstGeom>
        </p:spPr>
        <p:txBody>
          <a:bodyPr vert="horz" lIns="91586" tIns="45793" rIns="91586" bIns="45793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7638" y="9443661"/>
            <a:ext cx="2951162" cy="497126"/>
          </a:xfrm>
          <a:prstGeom prst="rect">
            <a:avLst/>
          </a:prstGeom>
        </p:spPr>
        <p:txBody>
          <a:bodyPr vert="horz" lIns="91586" tIns="45793" rIns="91586" bIns="45793" rtlCol="0" anchor="b"/>
          <a:lstStyle>
            <a:lvl1pPr algn="r">
              <a:defRPr sz="1200"/>
            </a:lvl1pPr>
          </a:lstStyle>
          <a:p>
            <a:fld id="{75E777A9-27D9-4AC3-B1A6-C043A34AB53E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41414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1162" cy="497126"/>
          </a:xfrm>
          <a:prstGeom prst="rect">
            <a:avLst/>
          </a:prstGeom>
        </p:spPr>
        <p:txBody>
          <a:bodyPr vert="horz" lIns="91586" tIns="45793" rIns="91586" bIns="45793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7638" y="0"/>
            <a:ext cx="2951162" cy="497126"/>
          </a:xfrm>
          <a:prstGeom prst="rect">
            <a:avLst/>
          </a:prstGeom>
        </p:spPr>
        <p:txBody>
          <a:bodyPr vert="horz" lIns="91586" tIns="45793" rIns="91586" bIns="45793" rtlCol="0"/>
          <a:lstStyle>
            <a:lvl1pPr algn="r">
              <a:defRPr sz="1200"/>
            </a:lvl1pPr>
          </a:lstStyle>
          <a:p>
            <a:fld id="{D24B34A7-27BF-4CF3-B4B0-D385957C6505}" type="datetimeFigureOut">
              <a:rPr lang="fr-FR" smtClean="0"/>
              <a:pPr/>
              <a:t>17/11/14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86" tIns="45793" rIns="91586" bIns="45793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1038" y="4722694"/>
            <a:ext cx="5448300" cy="4474131"/>
          </a:xfrm>
          <a:prstGeom prst="rect">
            <a:avLst/>
          </a:prstGeom>
        </p:spPr>
        <p:txBody>
          <a:bodyPr vert="horz" lIns="91586" tIns="45793" rIns="91586" bIns="45793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43661"/>
            <a:ext cx="2951162" cy="497126"/>
          </a:xfrm>
          <a:prstGeom prst="rect">
            <a:avLst/>
          </a:prstGeom>
        </p:spPr>
        <p:txBody>
          <a:bodyPr vert="horz" lIns="91586" tIns="45793" rIns="91586" bIns="45793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7638" y="9443661"/>
            <a:ext cx="2951162" cy="497126"/>
          </a:xfrm>
          <a:prstGeom prst="rect">
            <a:avLst/>
          </a:prstGeom>
        </p:spPr>
        <p:txBody>
          <a:bodyPr vert="horz" lIns="91586" tIns="45793" rIns="91586" bIns="45793" rtlCol="0" anchor="b"/>
          <a:lstStyle>
            <a:lvl1pPr algn="r">
              <a:defRPr sz="1200"/>
            </a:lvl1pPr>
          </a:lstStyle>
          <a:p>
            <a:fld id="{E222495D-68DD-423A-A29D-2C2543D88AF7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4275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e de titr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835696" y="2693987"/>
            <a:ext cx="6622504" cy="1470025"/>
          </a:xfrm>
          <a:prstGeom prst="roundRect">
            <a:avLst>
              <a:gd name="adj" fmla="val 8528"/>
            </a:avLst>
          </a:prstGeom>
          <a:solidFill>
            <a:schemeClr val="bg1"/>
          </a:solidFill>
        </p:spPr>
        <p:txBody>
          <a:bodyPr/>
          <a:lstStyle>
            <a:lvl1pPr>
              <a:defRPr>
                <a:ln>
                  <a:noFill/>
                </a:ln>
                <a:solidFill>
                  <a:srgbClr val="1E3B89"/>
                </a:solidFill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63688" y="5157192"/>
            <a:ext cx="6400800" cy="913656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Cliquez pour modifier le style des sous-titres du masque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fld id="{D1EFB1DC-0C3C-4B6C-A818-CCDDF298E181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FB1DC-0C3C-4B6C-A818-CCDDF298E18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FB1DC-0C3C-4B6C-A818-CCDDF298E18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re et contenu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99592" y="332656"/>
            <a:ext cx="7992888" cy="864096"/>
          </a:xfrm>
        </p:spPr>
        <p:txBody>
          <a:bodyPr>
            <a:normAutofit/>
          </a:bodyPr>
          <a:lstStyle>
            <a:lvl1pPr>
              <a:defRPr sz="3600" b="1">
                <a:solidFill>
                  <a:srgbClr val="1E3B89"/>
                </a:solidFill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15616" y="1600200"/>
            <a:ext cx="7704856" cy="4493095"/>
          </a:xfrm>
        </p:spPr>
        <p:txBody>
          <a:bodyPr/>
          <a:lstStyle>
            <a:lvl1pPr>
              <a:buClr>
                <a:srgbClr val="1E3B89"/>
              </a:buClr>
              <a:buFont typeface="Wingdings 2" pitchFamily="18" charset="2"/>
              <a:buChar char=""/>
              <a:defRPr sz="2000" b="1">
                <a:solidFill>
                  <a:srgbClr val="1E3B89"/>
                </a:solidFill>
              </a:defRPr>
            </a:lvl1pPr>
            <a:lvl2pPr>
              <a:buClr>
                <a:srgbClr val="FF0000"/>
              </a:buClr>
              <a:buFont typeface="Wingdings" pitchFamily="2" charset="2"/>
              <a:buChar char="l"/>
              <a:defRPr sz="1800">
                <a:solidFill>
                  <a:srgbClr val="1E3B89"/>
                </a:solidFill>
              </a:defRPr>
            </a:lvl2pPr>
            <a:lvl3pPr>
              <a:buClr>
                <a:srgbClr val="FF0000"/>
              </a:buClr>
              <a:buFont typeface="Courier New" pitchFamily="49" charset="0"/>
              <a:buChar char="o"/>
              <a:defRPr sz="1600">
                <a:solidFill>
                  <a:srgbClr val="1E3B89"/>
                </a:solidFill>
              </a:defRPr>
            </a:lvl3pPr>
            <a:lvl4pPr>
              <a:defRPr sz="1400">
                <a:solidFill>
                  <a:srgbClr val="1E3B89"/>
                </a:solidFill>
              </a:defRPr>
            </a:lvl4pPr>
            <a:lvl5pPr>
              <a:defRPr sz="1200">
                <a:solidFill>
                  <a:srgbClr val="1E3B89"/>
                </a:solidFill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010400" y="6597352"/>
            <a:ext cx="2133600" cy="260648"/>
          </a:xfrm>
        </p:spPr>
        <p:txBody>
          <a:bodyPr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fld id="{D1EFB1DC-0C3C-4B6C-A818-CCDDF298E18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FB1DC-0C3C-4B6C-A818-CCDDF298E18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FB1DC-0C3C-4B6C-A818-CCDDF298E18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FB1DC-0C3C-4B6C-A818-CCDDF298E18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FB1DC-0C3C-4B6C-A818-CCDDF298E18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FB1DC-0C3C-4B6C-A818-CCDDF298E18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FB1DC-0C3C-4B6C-A818-CCDDF298E18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FB1DC-0C3C-4B6C-A818-CCDDF298E18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FB1DC-0C3C-4B6C-A818-CCDDF298E181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2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9.png"/><Relationship Id="rId7" Type="http://schemas.openxmlformats.org/officeDocument/2006/relationships/image" Target="../media/image10.png"/><Relationship Id="rId8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75656" y="2693987"/>
            <a:ext cx="7200800" cy="1743125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La recherche en santé : nouveau modèles, nouveaux leviers ?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63688" y="5013176"/>
            <a:ext cx="6400800" cy="1512168"/>
          </a:xfrm>
        </p:spPr>
        <p:txBody>
          <a:bodyPr>
            <a:noAutofit/>
          </a:bodyPr>
          <a:lstStyle/>
          <a:p>
            <a:r>
              <a:rPr lang="fr-FR" sz="2000" b="1" dirty="0" smtClean="0"/>
              <a:t>Marc de GARIDEL</a:t>
            </a:r>
          </a:p>
          <a:p>
            <a:r>
              <a:rPr lang="fr-FR" sz="2000" b="1" dirty="0" smtClean="0"/>
              <a:t>Président-Directeur Général, </a:t>
            </a:r>
            <a:r>
              <a:rPr lang="fr-FR" sz="2000" b="1" dirty="0" err="1" smtClean="0"/>
              <a:t>Ipsen</a:t>
            </a:r>
            <a:endParaRPr lang="fr-FR" sz="2000" b="1" dirty="0" smtClean="0"/>
          </a:p>
          <a:p>
            <a:r>
              <a:rPr lang="fr-FR" sz="2000" b="1" dirty="0" smtClean="0"/>
              <a:t>Président du G5 </a:t>
            </a:r>
            <a:r>
              <a:rPr lang="fr-FR" sz="2000" b="1" dirty="0" smtClean="0"/>
              <a:t>Santé</a:t>
            </a:r>
          </a:p>
          <a:p>
            <a:r>
              <a:rPr lang="fr-FR" sz="2000" b="1" dirty="0" smtClean="0"/>
              <a:t>Vice-Président du Comité Stratégique de Filière Santé</a:t>
            </a:r>
            <a:endParaRPr lang="fr-FR" sz="2000" b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FB1DC-0C3C-4B6C-A818-CCDDF298E181}" type="slidenum">
              <a:rPr lang="fr-FR" smtClean="0"/>
              <a:pPr/>
              <a:t>1</a:t>
            </a:fld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G5 Santé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1115616" y="1340768"/>
            <a:ext cx="7704856" cy="4752527"/>
          </a:xfrm>
        </p:spPr>
        <p:txBody>
          <a:bodyPr>
            <a:normAutofit/>
          </a:bodyPr>
          <a:lstStyle/>
          <a:p>
            <a:pPr>
              <a:buClr>
                <a:srgbClr val="1E3B89"/>
              </a:buClr>
            </a:pPr>
            <a:r>
              <a:rPr lang="fr-FR" dirty="0" smtClean="0"/>
              <a:t>Un cercle de réflexion</a:t>
            </a:r>
          </a:p>
          <a:p>
            <a:pPr marL="0" indent="0">
              <a:buClr>
                <a:srgbClr val="1E3B89"/>
              </a:buClr>
              <a:buNone/>
            </a:pPr>
            <a:endParaRPr lang="fr-FR" dirty="0" smtClean="0"/>
          </a:p>
          <a:p>
            <a:pPr>
              <a:buClr>
                <a:srgbClr val="1E3B89"/>
              </a:buClr>
            </a:pPr>
            <a:r>
              <a:rPr lang="fr-FR" dirty="0" smtClean="0"/>
              <a:t>Rassemblant 8 entreprises de santé françaises : </a:t>
            </a:r>
          </a:p>
          <a:p>
            <a:pPr>
              <a:buClr>
                <a:srgbClr val="1E3B89"/>
              </a:buClr>
              <a:buNone/>
            </a:pPr>
            <a:r>
              <a:rPr lang="fr-FR" dirty="0" smtClean="0"/>
              <a:t>	médicament, diagnostic, dispositifs médicaux</a:t>
            </a:r>
          </a:p>
          <a:p>
            <a:pPr marL="0" indent="0">
              <a:buClr>
                <a:srgbClr val="1E3B89"/>
              </a:buClr>
              <a:buNone/>
            </a:pPr>
            <a:endParaRPr lang="fr-FR" dirty="0" smtClean="0"/>
          </a:p>
          <a:p>
            <a:r>
              <a:rPr lang="fr-FR" dirty="0" smtClean="0"/>
              <a:t>Autour de 5 ambitions :</a:t>
            </a:r>
            <a:endParaRPr lang="fr-FR" dirty="0"/>
          </a:p>
          <a:p>
            <a:pPr lvl="1"/>
            <a:r>
              <a:rPr lang="fr-FR" dirty="0" smtClean="0"/>
              <a:t>Une politique industrielle au service de la compétitivité de la France</a:t>
            </a:r>
          </a:p>
          <a:p>
            <a:pPr lvl="1"/>
            <a:r>
              <a:rPr lang="fr-FR" dirty="0" smtClean="0"/>
              <a:t>Un engagement fort en R&amp;D</a:t>
            </a:r>
          </a:p>
          <a:p>
            <a:pPr lvl="1"/>
            <a:r>
              <a:rPr lang="fr-FR" dirty="0" smtClean="0"/>
              <a:t>L’excellence dans les biotechnologies et les thérapeutiques innovantes</a:t>
            </a:r>
          </a:p>
          <a:p>
            <a:pPr lvl="1"/>
            <a:r>
              <a:rPr lang="fr-FR" dirty="0" smtClean="0"/>
              <a:t>L’accès des patients aux solutions de santé</a:t>
            </a:r>
          </a:p>
          <a:p>
            <a:pPr lvl="1"/>
            <a:r>
              <a:rPr lang="fr-FR" dirty="0" smtClean="0"/>
              <a:t>Une vision renouvelée de la politique de régulation pour développer la filière</a:t>
            </a:r>
          </a:p>
          <a:p>
            <a:pPr marL="0" indent="0">
              <a:buClr>
                <a:srgbClr val="1E3B89"/>
              </a:buClr>
              <a:buNone/>
            </a:pPr>
            <a:endParaRPr lang="fr-FR" dirty="0" smtClean="0"/>
          </a:p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FB1DC-0C3C-4B6C-A818-CCDDF298E181}" type="slidenum">
              <a:rPr lang="fr-FR" smtClean="0"/>
              <a:pPr/>
              <a:t>2</a:t>
            </a:fld>
            <a:endParaRPr lang="fr-FR"/>
          </a:p>
        </p:txBody>
      </p:sp>
      <p:pic>
        <p:nvPicPr>
          <p:cNvPr id="1027" name="Picture 3" descr="Y:\CLEMENCE\elements G5 brochure\DODECAEDRE-COUV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29454" y="857232"/>
            <a:ext cx="1714512" cy="1885673"/>
          </a:xfrm>
          <a:prstGeom prst="rect">
            <a:avLst/>
          </a:prstGeom>
          <a:noFill/>
        </p:spPr>
      </p:pic>
      <p:pic>
        <p:nvPicPr>
          <p:cNvPr id="1028" name="Picture 4" descr="Y:\CLEMENCE\elements G5 brochure\Pentagone-5-ambition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71934" y="5072073"/>
            <a:ext cx="1673243" cy="156321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Y:\CLEMENCE\elements G5 brochure\MONDE-HEXAG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90719" y="2857496"/>
            <a:ext cx="4408402" cy="2652708"/>
          </a:xfrm>
          <a:prstGeom prst="rect">
            <a:avLst/>
          </a:prstGeom>
          <a:noFill/>
        </p:spPr>
      </p:pic>
      <p:pic>
        <p:nvPicPr>
          <p:cNvPr id="2051" name="Picture 3" descr="Y:\CLEMENCE\elements G5 brochure\FRANCE-HEXAGON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00826" y="642918"/>
            <a:ext cx="2357454" cy="2393065"/>
          </a:xfrm>
          <a:prstGeom prst="rect">
            <a:avLst/>
          </a:prstGeom>
          <a:noFill/>
        </p:spPr>
      </p:pic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G5 Santé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1115616" y="1484784"/>
            <a:ext cx="7704856" cy="4608511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/>
              <a:t>Un </a:t>
            </a:r>
            <a:r>
              <a:rPr lang="fr-FR" dirty="0"/>
              <a:t>poids économique majeur en </a:t>
            </a:r>
            <a:r>
              <a:rPr lang="fr-FR" dirty="0" smtClean="0"/>
              <a:t>France :</a:t>
            </a:r>
          </a:p>
          <a:p>
            <a:pPr lvl="1"/>
            <a:r>
              <a:rPr lang="fr-FR" dirty="0" smtClean="0"/>
              <a:t>3 </a:t>
            </a:r>
            <a:r>
              <a:rPr lang="fr-FR" dirty="0" smtClean="0"/>
              <a:t>milliards investis en R&amp;D chaque année</a:t>
            </a:r>
          </a:p>
          <a:p>
            <a:pPr lvl="1"/>
            <a:r>
              <a:rPr lang="fr-FR" dirty="0" smtClean="0"/>
              <a:t>Près de 48 000 emplois</a:t>
            </a:r>
            <a:r>
              <a:rPr lang="fr-FR" dirty="0" smtClean="0"/>
              <a:t>, dont près de </a:t>
            </a:r>
            <a:r>
              <a:rPr lang="fr-FR" dirty="0" smtClean="0"/>
              <a:t>11 600 </a:t>
            </a:r>
            <a:r>
              <a:rPr lang="fr-FR" dirty="0" smtClean="0"/>
              <a:t>en R&amp;D</a:t>
            </a:r>
          </a:p>
          <a:p>
            <a:pPr lvl="1"/>
            <a:r>
              <a:rPr lang="fr-FR" dirty="0" smtClean="0">
                <a:solidFill>
                  <a:srgbClr val="FF0000"/>
                </a:solidFill>
              </a:rPr>
              <a:t>55</a:t>
            </a:r>
            <a:r>
              <a:rPr lang="fr-FR" dirty="0" smtClean="0"/>
              <a:t> sites industriels et </a:t>
            </a:r>
            <a:r>
              <a:rPr lang="fr-FR" dirty="0" smtClean="0">
                <a:solidFill>
                  <a:srgbClr val="FF0000"/>
                </a:solidFill>
              </a:rPr>
              <a:t>30</a:t>
            </a:r>
            <a:r>
              <a:rPr lang="fr-FR" dirty="0" smtClean="0"/>
              <a:t> sites de R</a:t>
            </a:r>
            <a:r>
              <a:rPr lang="fr-FR" dirty="0"/>
              <a:t>&amp;</a:t>
            </a:r>
            <a:r>
              <a:rPr lang="fr-FR" dirty="0" smtClean="0"/>
              <a:t>D</a:t>
            </a:r>
          </a:p>
          <a:p>
            <a:pPr lvl="1"/>
            <a:r>
              <a:rPr lang="fr-FR" dirty="0" smtClean="0"/>
              <a:t>8  </a:t>
            </a:r>
            <a:r>
              <a:rPr lang="fr-FR" dirty="0"/>
              <a:t>milliards d’excédent de la balance commerciale</a:t>
            </a:r>
          </a:p>
          <a:p>
            <a:pPr marL="457200" lvl="1" indent="0">
              <a:buNone/>
            </a:pPr>
            <a:endParaRPr lang="fr-FR" dirty="0" smtClean="0"/>
          </a:p>
          <a:p>
            <a:pPr marL="457200" lvl="1" indent="0">
              <a:buNone/>
            </a:pPr>
            <a:endParaRPr lang="fr-FR" dirty="0" smtClean="0"/>
          </a:p>
          <a:p>
            <a:r>
              <a:rPr lang="fr-FR" dirty="0"/>
              <a:t>Un acteur de santé </a:t>
            </a:r>
            <a:r>
              <a:rPr lang="fr-FR" dirty="0" smtClean="0"/>
              <a:t>mondial</a:t>
            </a:r>
            <a:endParaRPr lang="fr-FR" dirty="0"/>
          </a:p>
          <a:p>
            <a:pPr lvl="1"/>
            <a:r>
              <a:rPr lang="fr-FR" dirty="0" smtClean="0"/>
              <a:t>Près de </a:t>
            </a:r>
            <a:r>
              <a:rPr lang="fr-FR" dirty="0" smtClean="0"/>
              <a:t>42 milliards </a:t>
            </a:r>
            <a:r>
              <a:rPr lang="fr-FR" dirty="0" smtClean="0"/>
              <a:t>de chiffre d’affaires</a:t>
            </a:r>
          </a:p>
          <a:p>
            <a:pPr lvl="1"/>
            <a:r>
              <a:rPr lang="fr-FR" dirty="0" smtClean="0"/>
              <a:t>Plus de 6 milliards investis en R&amp;D</a:t>
            </a:r>
          </a:p>
          <a:p>
            <a:pPr lvl="1"/>
            <a:r>
              <a:rPr lang="fr-FR" dirty="0" smtClean="0"/>
              <a:t>De nombreux partenariats internationaux</a:t>
            </a:r>
          </a:p>
          <a:p>
            <a:pPr lvl="1"/>
            <a:r>
              <a:rPr lang="fr-FR" dirty="0" smtClean="0"/>
              <a:t>Une croissance soutenue hors de France</a:t>
            </a:r>
          </a:p>
          <a:p>
            <a:pPr lvl="1"/>
            <a:endParaRPr lang="fr-FR" dirty="0" smtClean="0"/>
          </a:p>
          <a:p>
            <a:pPr lvl="1">
              <a:buNone/>
            </a:pPr>
            <a:endParaRPr lang="fr-FR" dirty="0" smtClean="0"/>
          </a:p>
          <a:p>
            <a:r>
              <a:rPr lang="fr-FR" dirty="0" smtClean="0"/>
              <a:t>Un </a:t>
            </a:r>
            <a:r>
              <a:rPr lang="fr-FR" dirty="0"/>
              <a:t>atout pour la compétitivité et la capacité d’innovation de la France</a:t>
            </a:r>
          </a:p>
          <a:p>
            <a:pPr marL="0" indent="0">
              <a:buNone/>
            </a:pPr>
            <a:endParaRPr lang="fr-FR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FB1DC-0C3C-4B6C-A818-CCDDF298E181}" type="slidenum">
              <a:rPr lang="fr-FR" smtClean="0"/>
              <a:pPr/>
              <a:t>3</a:t>
            </a:fld>
            <a:endParaRPr lang="fr-FR"/>
          </a:p>
        </p:txBody>
      </p:sp>
      <p:pic>
        <p:nvPicPr>
          <p:cNvPr id="2053" name="Picture 5" descr="Y:\CLEMENCE\elements G5 brochure\base-cartouches-france-jaun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388" y="1285860"/>
            <a:ext cx="761391" cy="252000"/>
          </a:xfrm>
          <a:prstGeom prst="rect">
            <a:avLst/>
          </a:prstGeom>
          <a:noFill/>
        </p:spPr>
      </p:pic>
      <p:pic>
        <p:nvPicPr>
          <p:cNvPr id="2054" name="Picture 6" descr="Y:\CLEMENCE\elements G5 brochure\base-cartouches-france-vert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72462" y="1214422"/>
            <a:ext cx="761391" cy="252000"/>
          </a:xfrm>
          <a:prstGeom prst="rect">
            <a:avLst/>
          </a:prstGeom>
          <a:noFill/>
        </p:spPr>
      </p:pic>
      <p:pic>
        <p:nvPicPr>
          <p:cNvPr id="2055" name="Picture 7" descr="Y:\CLEMENCE\elements G5 brochure\base-cartouches-france-violet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643834" y="2357430"/>
            <a:ext cx="761391" cy="252000"/>
          </a:xfrm>
          <a:prstGeom prst="rect">
            <a:avLst/>
          </a:prstGeom>
          <a:noFill/>
        </p:spPr>
      </p:pic>
      <p:pic>
        <p:nvPicPr>
          <p:cNvPr id="2056" name="Picture 8" descr="Y:\CLEMENCE\elements G5 brochure\base-cartouches-monde-vert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29388" y="5072074"/>
            <a:ext cx="576947" cy="252000"/>
          </a:xfrm>
          <a:prstGeom prst="rect">
            <a:avLst/>
          </a:prstGeom>
          <a:noFill/>
        </p:spPr>
      </p:pic>
      <p:pic>
        <p:nvPicPr>
          <p:cNvPr id="2057" name="Picture 9" descr="Y:\CLEMENCE\elements G5 brochure\base-cartouches-monde-violet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715272" y="5072074"/>
            <a:ext cx="662870" cy="252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349145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Les industries de </a:t>
            </a:r>
            <a:r>
              <a:rPr lang="fr-FR" dirty="0" smtClean="0"/>
              <a:t>santé au cœur de l’innovation médicale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>
                <a:latin typeface="+mj-lt"/>
              </a:rPr>
              <a:t>Tirer le meilleur parti des points forts de la France</a:t>
            </a:r>
          </a:p>
          <a:p>
            <a:pPr lvl="1"/>
            <a:r>
              <a:rPr lang="fr-FR" dirty="0" smtClean="0">
                <a:latin typeface="+mj-lt"/>
              </a:rPr>
              <a:t>Compétences scientifiques, médicales, technologiques, industrielles</a:t>
            </a:r>
          </a:p>
          <a:p>
            <a:pPr lvl="1"/>
            <a:r>
              <a:rPr lang="fr-FR" dirty="0" smtClean="0">
                <a:latin typeface="+mj-lt"/>
              </a:rPr>
              <a:t>Recherche </a:t>
            </a:r>
            <a:r>
              <a:rPr lang="fr-FR" dirty="0" smtClean="0">
                <a:latin typeface="+mj-lt"/>
              </a:rPr>
              <a:t>biomédicale d’excellence</a:t>
            </a:r>
          </a:p>
          <a:p>
            <a:pPr lvl="1"/>
            <a:r>
              <a:rPr lang="fr-FR" dirty="0" smtClean="0"/>
              <a:t>Des </a:t>
            </a:r>
            <a:r>
              <a:rPr lang="fr-FR" dirty="0"/>
              <a:t>outils diversifiés : médicament, diagnostic, DM, e-santé, thérapies cellulaires, thérapies géniques…</a:t>
            </a:r>
          </a:p>
          <a:p>
            <a:pPr marL="457200" lvl="1" indent="0">
              <a:buNone/>
            </a:pPr>
            <a:endParaRPr lang="fr-FR" dirty="0" smtClean="0">
              <a:latin typeface="+mj-lt"/>
            </a:endParaRPr>
          </a:p>
          <a:p>
            <a:r>
              <a:rPr lang="fr-FR" dirty="0" smtClean="0">
                <a:latin typeface="+mj-lt"/>
              </a:rPr>
              <a:t>Un atout dans une compétition mondiale</a:t>
            </a:r>
          </a:p>
          <a:p>
            <a:pPr lvl="1"/>
            <a:r>
              <a:rPr lang="fr-FR" dirty="0" smtClean="0"/>
              <a:t>Un </a:t>
            </a:r>
            <a:r>
              <a:rPr lang="fr-FR" dirty="0"/>
              <a:t>univers en évolution </a:t>
            </a:r>
            <a:r>
              <a:rPr lang="fr-FR" dirty="0" smtClean="0"/>
              <a:t>rapide  </a:t>
            </a:r>
          </a:p>
          <a:p>
            <a:pPr lvl="1"/>
            <a:r>
              <a:rPr lang="fr-FR" dirty="0" smtClean="0"/>
              <a:t>Une </a:t>
            </a:r>
            <a:r>
              <a:rPr lang="fr-FR" dirty="0"/>
              <a:t>innovation de plus en plus ouverte</a:t>
            </a:r>
          </a:p>
          <a:p>
            <a:pPr lvl="1"/>
            <a:r>
              <a:rPr lang="fr-FR" dirty="0" smtClean="0"/>
              <a:t>Des </a:t>
            </a:r>
            <a:r>
              <a:rPr lang="fr-FR" dirty="0"/>
              <a:t>collaborations entre grandes entreprises et PME, avec une ambition internationale</a:t>
            </a:r>
          </a:p>
          <a:p>
            <a:pPr marL="0" indent="0">
              <a:buNone/>
            </a:pPr>
            <a:endParaRPr lang="fr-FR" dirty="0">
              <a:latin typeface="+mj-lt"/>
            </a:endParaRPr>
          </a:p>
          <a:p>
            <a:r>
              <a:rPr lang="fr-FR" dirty="0" smtClean="0">
                <a:latin typeface="+mj-lt"/>
              </a:rPr>
              <a:t>Innover en France pour développer et produire en France</a:t>
            </a:r>
          </a:p>
          <a:p>
            <a:pPr lvl="1"/>
            <a:r>
              <a:rPr lang="fr-FR" dirty="0" smtClean="0">
                <a:latin typeface="+mj-lt"/>
              </a:rPr>
              <a:t>Permet des circuits courts </a:t>
            </a:r>
          </a:p>
          <a:p>
            <a:pPr lvl="1"/>
            <a:r>
              <a:rPr lang="fr-FR" dirty="0" smtClean="0">
                <a:latin typeface="+mj-lt"/>
              </a:rPr>
              <a:t>Renforce la qualité et le service sociétal</a:t>
            </a:r>
          </a:p>
          <a:p>
            <a:pPr lvl="1"/>
            <a:r>
              <a:rPr lang="fr-FR" dirty="0" smtClean="0">
                <a:latin typeface="+mj-lt"/>
              </a:rPr>
              <a:t>Contribue au développement de l’écosystème</a:t>
            </a:r>
          </a:p>
          <a:p>
            <a:pPr lvl="1"/>
            <a:r>
              <a:rPr lang="fr-FR" dirty="0" smtClean="0">
                <a:latin typeface="+mj-lt"/>
              </a:rPr>
              <a:t>Crée de la valeur et des emplois durables</a:t>
            </a:r>
          </a:p>
          <a:p>
            <a:pPr lvl="1"/>
            <a:endParaRPr lang="fr-FR" dirty="0" smtClean="0">
              <a:latin typeface="+mj-lt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FB1DC-0C3C-4B6C-A818-CCDDF298E181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31729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</a:t>
            </a:r>
            <a:r>
              <a:rPr lang="fr-FR" dirty="0" smtClean="0"/>
              <a:t>3</a:t>
            </a:r>
            <a:r>
              <a:rPr lang="fr-FR" baseline="30000" dirty="0" smtClean="0"/>
              <a:t>e</a:t>
            </a:r>
            <a:r>
              <a:rPr lang="fr-FR" dirty="0" smtClean="0"/>
              <a:t> Rencontres du G5 santé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15616" y="1412776"/>
            <a:ext cx="7704856" cy="4824536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>
                <a:latin typeface="+mj-lt"/>
              </a:rPr>
              <a:t>L’innovation, une grande ambition commune</a:t>
            </a:r>
          </a:p>
          <a:p>
            <a:endParaRPr lang="fr-FR" dirty="0">
              <a:latin typeface="+mj-lt"/>
            </a:endParaRPr>
          </a:p>
          <a:p>
            <a:r>
              <a:rPr lang="fr-FR" dirty="0" smtClean="0">
                <a:latin typeface="+mj-lt"/>
              </a:rPr>
              <a:t>Au cœur des politiques publiques, pour le redressement économique de la France</a:t>
            </a:r>
          </a:p>
          <a:p>
            <a:pPr lvl="1"/>
            <a:r>
              <a:rPr lang="fr-FR" dirty="0" smtClean="0">
                <a:latin typeface="+mj-lt"/>
              </a:rPr>
              <a:t>Un effort important de l’Etat, à pérenniser</a:t>
            </a:r>
          </a:p>
          <a:p>
            <a:pPr lvl="1"/>
            <a:r>
              <a:rPr lang="fr-FR" dirty="0" smtClean="0">
                <a:latin typeface="+mj-lt"/>
              </a:rPr>
              <a:t>CIR et Programme d’investissements d’avenir</a:t>
            </a:r>
            <a:endParaRPr lang="fr-FR" dirty="0" smtClean="0">
              <a:latin typeface="+mj-lt"/>
            </a:endParaRPr>
          </a:p>
          <a:p>
            <a:pPr lvl="1"/>
            <a:endParaRPr lang="fr-FR" dirty="0" smtClean="0">
              <a:latin typeface="Geneva"/>
            </a:endParaRPr>
          </a:p>
          <a:p>
            <a:r>
              <a:rPr lang="fr-FR" dirty="0" smtClean="0"/>
              <a:t>Une exigence pour les industries de santé</a:t>
            </a:r>
          </a:p>
          <a:p>
            <a:pPr lvl="1"/>
            <a:r>
              <a:rPr lang="fr-FR" dirty="0" smtClean="0"/>
              <a:t>Transformer les </a:t>
            </a:r>
            <a:r>
              <a:rPr lang="fr-FR" dirty="0"/>
              <a:t>avancées scientifiques et technologiques  </a:t>
            </a:r>
            <a:r>
              <a:rPr lang="fr-FR" dirty="0" smtClean="0"/>
              <a:t>en progrès thérapeutique</a:t>
            </a:r>
            <a:endParaRPr lang="fr-FR" dirty="0"/>
          </a:p>
          <a:p>
            <a:pPr lvl="1"/>
            <a:r>
              <a:rPr lang="fr-FR" dirty="0" smtClean="0"/>
              <a:t>Du </a:t>
            </a:r>
            <a:r>
              <a:rPr lang="fr-FR" dirty="0"/>
              <a:t>développement d’un produit au déploiement de solutions de santé multi-technologiques </a:t>
            </a:r>
            <a:endParaRPr lang="fr-FR" dirty="0" smtClean="0"/>
          </a:p>
          <a:p>
            <a:pPr marL="457200" lvl="1" indent="0">
              <a:buNone/>
            </a:pPr>
            <a:endParaRPr lang="fr-FR" dirty="0"/>
          </a:p>
          <a:p>
            <a:r>
              <a:rPr lang="fr-FR" dirty="0">
                <a:latin typeface="+mj-lt"/>
              </a:rPr>
              <a:t>Un dialogue indispensable entre les acteurs publics et privés</a:t>
            </a:r>
          </a:p>
          <a:p>
            <a:pPr lvl="1"/>
            <a:r>
              <a:rPr lang="fr-FR" dirty="0" smtClean="0">
                <a:latin typeface="+mj-lt"/>
              </a:rPr>
              <a:t>Création d’un </a:t>
            </a:r>
            <a:r>
              <a:rPr lang="fr-FR" dirty="0">
                <a:latin typeface="+mj-lt"/>
              </a:rPr>
              <a:t>écosystème commun</a:t>
            </a:r>
          </a:p>
          <a:p>
            <a:pPr lvl="1"/>
            <a:r>
              <a:rPr lang="fr-FR" dirty="0" smtClean="0">
                <a:latin typeface="+mj-lt"/>
              </a:rPr>
              <a:t>Adaptation réciproque</a:t>
            </a:r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FB1DC-0C3C-4B6C-A818-CCDDF298E181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France a beaucoup d’atouts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15616" y="1412776"/>
            <a:ext cx="7704856" cy="4680519"/>
          </a:xfrm>
        </p:spPr>
        <p:txBody>
          <a:bodyPr>
            <a:normAutofit lnSpcReduction="10000"/>
          </a:bodyPr>
          <a:lstStyle/>
          <a:p>
            <a:r>
              <a:rPr lang="fr-FR" dirty="0" smtClean="0">
                <a:latin typeface="+mj-lt"/>
              </a:rPr>
              <a:t>Au cœur des enjeux européens</a:t>
            </a:r>
          </a:p>
          <a:p>
            <a:pPr marL="457200" lvl="1" indent="0">
              <a:buNone/>
            </a:pPr>
            <a:endParaRPr lang="fr-FR" dirty="0" smtClean="0">
              <a:latin typeface="+mj-lt"/>
            </a:endParaRPr>
          </a:p>
          <a:p>
            <a:r>
              <a:rPr lang="fr-FR" dirty="0" smtClean="0">
                <a:latin typeface="+mj-lt"/>
              </a:rPr>
              <a:t>Une politique de développement des partenariats publics privés très positive</a:t>
            </a:r>
          </a:p>
          <a:p>
            <a:pPr lvl="1"/>
            <a:r>
              <a:rPr lang="fr-FR" dirty="0" smtClean="0">
                <a:latin typeface="+mj-lt"/>
              </a:rPr>
              <a:t>P</a:t>
            </a:r>
            <a:r>
              <a:rPr lang="fr-FR" dirty="0" smtClean="0">
                <a:latin typeface="+mj-lt"/>
              </a:rPr>
              <a:t>ôles de compétitivité, </a:t>
            </a:r>
            <a:r>
              <a:rPr lang="fr-FR" dirty="0" smtClean="0">
                <a:latin typeface="+mj-lt"/>
              </a:rPr>
              <a:t>Institut Hospitalo-universitaires…</a:t>
            </a:r>
          </a:p>
          <a:p>
            <a:pPr lvl="1"/>
            <a:r>
              <a:rPr lang="fr-FR" dirty="0" smtClean="0">
                <a:latin typeface="+mj-lt"/>
              </a:rPr>
              <a:t>Valorisation des projets académiques</a:t>
            </a:r>
          </a:p>
          <a:p>
            <a:pPr lvl="1"/>
            <a:endParaRPr lang="fr-FR" dirty="0">
              <a:latin typeface="+mj-lt"/>
            </a:endParaRPr>
          </a:p>
          <a:p>
            <a:r>
              <a:rPr lang="fr-FR" dirty="0" smtClean="0">
                <a:latin typeface="+mj-lt"/>
              </a:rPr>
              <a:t>La fructueuse collaboration entre le numérique et de la biologie, deux domaines d’excellence française</a:t>
            </a:r>
          </a:p>
          <a:p>
            <a:pPr lvl="1"/>
            <a:r>
              <a:rPr lang="fr-FR" dirty="0" smtClean="0">
                <a:latin typeface="+mj-lt"/>
              </a:rPr>
              <a:t>Le programme </a:t>
            </a:r>
            <a:r>
              <a:rPr lang="fr-FR" dirty="0" err="1" smtClean="0">
                <a:latin typeface="+mj-lt"/>
              </a:rPr>
              <a:t>Biointelligence</a:t>
            </a:r>
            <a:r>
              <a:rPr lang="fr-FR" dirty="0" smtClean="0">
                <a:latin typeface="+mj-lt"/>
              </a:rPr>
              <a:t> : des résultats et de nouvelles perspectives</a:t>
            </a:r>
          </a:p>
          <a:p>
            <a:pPr lvl="1"/>
            <a:r>
              <a:rPr lang="fr-FR" dirty="0" smtClean="0">
                <a:latin typeface="+mj-lt"/>
              </a:rPr>
              <a:t>Un impact sur toute la chaine de valeur</a:t>
            </a:r>
          </a:p>
          <a:p>
            <a:pPr lvl="1"/>
            <a:endParaRPr lang="fr-FR" dirty="0">
              <a:latin typeface="+mj-lt"/>
            </a:endParaRPr>
          </a:p>
          <a:p>
            <a:r>
              <a:rPr lang="fr-FR" dirty="0"/>
              <a:t>Quels nouveaux modèles, quels nouveaux leviers ?</a:t>
            </a:r>
          </a:p>
          <a:p>
            <a:endParaRPr lang="fr-FR" dirty="0" smtClean="0">
              <a:latin typeface="+mj-lt"/>
            </a:endParaRPr>
          </a:p>
          <a:p>
            <a:endParaRPr lang="fr-FR" dirty="0">
              <a:latin typeface="+mj-lt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FB1DC-0C3C-4B6C-A818-CCDDF298E181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Comment aller plus loin ?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1115616" y="1196752"/>
            <a:ext cx="7704856" cy="5112568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Dialoguer pour tirer le meilleur parti des savoir-faire publics et privés</a:t>
            </a:r>
          </a:p>
          <a:p>
            <a:pPr lvl="1"/>
            <a:r>
              <a:rPr lang="fr-FR" dirty="0" smtClean="0"/>
              <a:t>Simplifier la mise en place </a:t>
            </a:r>
            <a:r>
              <a:rPr lang="fr-FR" dirty="0"/>
              <a:t>des </a:t>
            </a:r>
            <a:r>
              <a:rPr lang="fr-FR" dirty="0" smtClean="0"/>
              <a:t>partenariats, faciliter </a:t>
            </a:r>
            <a:r>
              <a:rPr lang="fr-FR" dirty="0"/>
              <a:t>les collaborations </a:t>
            </a:r>
            <a:endParaRPr lang="fr-FR" dirty="0" smtClean="0"/>
          </a:p>
          <a:p>
            <a:pPr lvl="1"/>
            <a:r>
              <a:rPr lang="fr-FR" dirty="0" smtClean="0"/>
              <a:t>Mieux se conna</a:t>
            </a:r>
            <a:r>
              <a:rPr lang="fr-FR" dirty="0" smtClean="0"/>
              <a:t>ître pour innover en commun</a:t>
            </a:r>
          </a:p>
          <a:p>
            <a:pPr lvl="1"/>
            <a:endParaRPr lang="fr-FR" dirty="0"/>
          </a:p>
          <a:p>
            <a:r>
              <a:rPr lang="fr-FR" dirty="0" smtClean="0"/>
              <a:t>Dialoguer pour optimiser les politiques publiques</a:t>
            </a:r>
          </a:p>
          <a:p>
            <a:pPr lvl="1"/>
            <a:r>
              <a:rPr lang="fr-FR" dirty="0" smtClean="0"/>
              <a:t>Les objectifs </a:t>
            </a:r>
            <a:r>
              <a:rPr lang="fr-FR" dirty="0"/>
              <a:t>du volet R&amp;D du Contrat de Filière Santé </a:t>
            </a:r>
            <a:r>
              <a:rPr lang="fr-FR" dirty="0" smtClean="0"/>
              <a:t>2013 sont en passe d’</a:t>
            </a:r>
            <a:r>
              <a:rPr lang="fr-FR" dirty="0" smtClean="0"/>
              <a:t>être atteints </a:t>
            </a:r>
          </a:p>
          <a:p>
            <a:pPr lvl="1"/>
            <a:r>
              <a:rPr lang="fr-FR" dirty="0" smtClean="0"/>
              <a:t>Poursuivons cette démarche gagnante</a:t>
            </a:r>
            <a:endParaRPr lang="fr-FR" dirty="0" smtClean="0"/>
          </a:p>
          <a:p>
            <a:pPr lvl="1"/>
            <a:r>
              <a:rPr lang="fr-FR" dirty="0" smtClean="0"/>
              <a:t>La concertation est indispensable pour relever des défis majeurs dans un contexte fortement contraint</a:t>
            </a:r>
          </a:p>
          <a:p>
            <a:pPr lvl="1"/>
            <a:r>
              <a:rPr lang="fr-FR" dirty="0" smtClean="0"/>
              <a:t>Pour mettre en cohérence toutes les décisions touchant la filière santé</a:t>
            </a:r>
          </a:p>
          <a:p>
            <a:pPr lvl="1"/>
            <a:endParaRPr lang="fr-FR" dirty="0" smtClean="0"/>
          </a:p>
          <a:p>
            <a:r>
              <a:rPr lang="fr-FR" smtClean="0"/>
              <a:t>L’urgence </a:t>
            </a:r>
            <a:r>
              <a:rPr lang="fr-FR" dirty="0" smtClean="0"/>
              <a:t>d’innover aussi dans la régulation et le financement des innovations</a:t>
            </a:r>
          </a:p>
          <a:p>
            <a:pPr lvl="1"/>
            <a:r>
              <a:rPr lang="fr-FR" dirty="0" smtClean="0"/>
              <a:t>Quel dialogue entre l’Etat innovateur et l’Etat acheteur ?</a:t>
            </a:r>
          </a:p>
          <a:p>
            <a:pPr lvl="1"/>
            <a:r>
              <a:rPr lang="fr-FR" dirty="0" smtClean="0"/>
              <a:t>Les innovations bouleversent la médecine, adaptons la prise en charge</a:t>
            </a:r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endParaRPr lang="fr-FR" dirty="0" smtClean="0"/>
          </a:p>
          <a:p>
            <a:pPr marL="0" indent="0">
              <a:buNone/>
            </a:pPr>
            <a:endParaRPr lang="fr-FR" sz="2200" dirty="0" smtClean="0"/>
          </a:p>
          <a:p>
            <a:endParaRPr lang="fr-FR" dirty="0" smtClean="0"/>
          </a:p>
          <a:p>
            <a:pPr lvl="1"/>
            <a:endParaRPr lang="fr-FR" dirty="0" smtClean="0"/>
          </a:p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FB1DC-0C3C-4B6C-A818-CCDDF298E181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01274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1422</TotalTime>
  <Words>537</Words>
  <Application>Microsoft Macintosh PowerPoint</Application>
  <PresentationFormat>Présentation à l'écran (4:3)</PresentationFormat>
  <Paragraphs>102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La recherche en santé : nouveau modèles, nouveaux leviers ?</vt:lpstr>
      <vt:lpstr>Le G5 Santé</vt:lpstr>
      <vt:lpstr>Le G5 Santé</vt:lpstr>
      <vt:lpstr>Les industries de santé au cœur de l’innovation médicale</vt:lpstr>
      <vt:lpstr>Les 3e Rencontres du G5 santé</vt:lpstr>
      <vt:lpstr>La France a beaucoup d’atouts</vt:lpstr>
      <vt:lpstr>Comment aller plus loin 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FAFA</dc:creator>
  <cp:lastModifiedBy>isabelle giri</cp:lastModifiedBy>
  <cp:revision>59</cp:revision>
  <cp:lastPrinted>2013-01-25T08:13:56Z</cp:lastPrinted>
  <dcterms:created xsi:type="dcterms:W3CDTF">2012-11-22T12:56:05Z</dcterms:created>
  <dcterms:modified xsi:type="dcterms:W3CDTF">2014-11-17T09:38:45Z</dcterms:modified>
</cp:coreProperties>
</file>